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92" r:id="rId3"/>
    <p:sldId id="260" r:id="rId4"/>
    <p:sldId id="296" r:id="rId5"/>
    <p:sldId id="301" r:id="rId6"/>
    <p:sldId id="300" r:id="rId7"/>
    <p:sldId id="304" r:id="rId8"/>
    <p:sldId id="293" r:id="rId9"/>
    <p:sldId id="303" r:id="rId10"/>
    <p:sldId id="294" r:id="rId11"/>
    <p:sldId id="261" r:id="rId12"/>
    <p:sldId id="298" r:id="rId13"/>
    <p:sldId id="306" r:id="rId14"/>
    <p:sldId id="299" r:id="rId15"/>
    <p:sldId id="29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8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0"/>
  </p:normalViewPr>
  <p:slideViewPr>
    <p:cSldViewPr snapToGrid="0" snapToObjects="1">
      <p:cViewPr varScale="1">
        <p:scale>
          <a:sx n="101" d="100"/>
          <a:sy n="101" d="100"/>
        </p:scale>
        <p:origin x="95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15270-AB58-B746-AD98-4737E0F08B1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78AD6-42D0-054F-9CED-40CE6313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42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8AD6-42D0-054F-9CED-40CE631334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10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c1edf00d5a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1c1edf00d5a_1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1c1edf00d5a_1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8AD6-42D0-054F-9CED-40CE631334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77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8AD6-42D0-054F-9CED-40CE631334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43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4" name="Google Shape;30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795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8AD6-42D0-054F-9CED-40CE631334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68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8AD6-42D0-054F-9CED-40CE631334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90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c1edf00d5a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1c1edf00d5a_1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c1edf00d5a_1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8AD6-42D0-054F-9CED-40CE631334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20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F1ACA469-45D2-3E79-F3F0-C1E4062FE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c1edf00d5a_1_37:notes">
            <a:extLst>
              <a:ext uri="{FF2B5EF4-FFF2-40B4-BE49-F238E27FC236}">
                <a16:creationId xmlns:a16="http://schemas.microsoft.com/office/drawing/2014/main" id="{84DF7289-4F1C-BBD3-B75F-EEB1729057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1c1edf00d5a_1_37:notes">
            <a:extLst>
              <a:ext uri="{FF2B5EF4-FFF2-40B4-BE49-F238E27FC236}">
                <a16:creationId xmlns:a16="http://schemas.microsoft.com/office/drawing/2014/main" id="{F142F988-CA41-760A-F1CB-FD3B458D50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c1edf00d5a_1_37:notes">
            <a:extLst>
              <a:ext uri="{FF2B5EF4-FFF2-40B4-BE49-F238E27FC236}">
                <a16:creationId xmlns:a16="http://schemas.microsoft.com/office/drawing/2014/main" id="{4DC75612-4D03-A67B-9C49-96724A773CC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601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AA7B7-CA9D-A036-A5EE-810A42123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21ECF6-8DD1-91B7-C888-0730DBD1A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18629-EAFC-4B5D-D533-761F013C0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B59BE-FE99-E195-898A-5969736E8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8AD6-42D0-054F-9CED-40CE631334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B482C-7D3F-E132-C23B-7051818D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6B963-B162-EB11-3523-6D2570320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404BC-FC4A-0650-F6AA-0687DCDB7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253D6-08AD-F666-E851-1C67631CA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8AD6-42D0-054F-9CED-40CE631334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66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8AD6-42D0-054F-9CED-40CE631334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1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943E5572-015F-58A1-47D2-2F508765B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4:notes">
            <a:extLst>
              <a:ext uri="{FF2B5EF4-FFF2-40B4-BE49-F238E27FC236}">
                <a16:creationId xmlns:a16="http://schemas.microsoft.com/office/drawing/2014/main" id="{9AF7615C-202B-A432-2743-2C037372EE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4:notes">
            <a:extLst>
              <a:ext uri="{FF2B5EF4-FFF2-40B4-BE49-F238E27FC236}">
                <a16:creationId xmlns:a16="http://schemas.microsoft.com/office/drawing/2014/main" id="{11E0C76B-78F6-E4D6-447F-A29C022DA8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4" name="Google Shape;304;p14:notes">
            <a:extLst>
              <a:ext uri="{FF2B5EF4-FFF2-40B4-BE49-F238E27FC236}">
                <a16:creationId xmlns:a16="http://schemas.microsoft.com/office/drawing/2014/main" id="{0B2E5BAD-D635-CAE9-A19E-B73DAFF688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70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CB6D6-2897-4440-AC67-7F5CE5DA1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B33C60-82C7-204C-9B6B-BA2BC032C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59568-FE96-8F4C-9B51-C338702C5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3D740-25BC-B44C-83CC-E63A9B05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90DB8-AD06-B748-9444-3EB7CCF7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8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3E6C1-A598-164A-8E91-ECFF7008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F4E5B-93D2-5841-A043-A99C3F55A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346E1-CFE1-0444-BD91-5A7B9F5F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5DFE9-AC7C-A040-B7BC-D5DFC3ED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DE30C-9EB3-8C42-95C5-F65870E5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6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BE9A15-9EF0-4546-9F11-205719FDE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6CFB1F-2AA1-1845-879D-46E41CE04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93504-4DEE-5A4E-9F14-B353AAF63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10856-BFE5-EC42-AD33-785A2DDE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C0141-0CFB-DF48-BFCE-9CD029EB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4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101EC-8532-A84F-B46A-DC591C16D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2FB3-7A97-7749-9078-CF553FA5A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6571E-838B-C54E-8CA2-3D6E28D5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78206-EDD5-B140-99B2-5208C4F3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102F-4DA8-C641-9756-4225BA85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9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AA020-41BE-D743-A0E9-7C75FCB89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38D59-F552-4443-929F-2270C293D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4CBF3-3230-7547-B17C-9C30BF5DF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4198C-DC29-4E4F-BFF4-1817ECECC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EF1D1-0B1B-B548-BB80-998EBEB7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9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00534-A9C9-EA48-86B2-826E9A9C6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ADBE7-346F-F644-ABC5-45C44335E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D7A8E-2734-2148-9E49-D5594B1BA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2EF65-4350-894D-B851-0E35465F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4A3E3-51EF-7B4C-AFC5-AC7A35A0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CBC76-8E70-D44F-B658-89896514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1FDE9-8CFE-F54B-84D1-AD679B98D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0D2D6-96E6-C548-8906-B32D05042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84977-6B14-B345-A1D2-218BFB508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B42E7-289F-5F4F-8BE2-1029C502A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41D0BF-201E-954E-9E58-C72A28A54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43BD63-0B71-C94B-BD5A-6EA9C0E3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A98B05-012B-1A4C-BD55-D8999AAE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A2170F-4BBC-D143-A328-469A2216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0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9E764-D5E5-C447-B75D-88463069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82027-11B4-6144-93F0-73FD924A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9197CA-E05A-BD4C-BC6E-ACF41BD1C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61A12-C66A-AD4C-91F5-8624FC81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98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BBC2D-ABE0-D445-8455-D0C4CB2D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BDC341-473C-7048-B4A7-0FF07CF2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CD880-115A-0043-AC05-4E1349983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6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0468-A9E1-4B4D-8C56-CB2DC3105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BD5DA-8C0A-6A40-B353-B180B2C78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57BE7-4089-2843-A7D4-3DAB7D5F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39BF0-F5F5-F84D-BC7A-55F6B19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23A89-CD71-CC4F-8FDD-F1CF1A2D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CC30A-2433-A14B-B66C-40413CEA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062F-2FB1-4441-BD59-166927D5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32D256-1276-9647-B3A2-E3737C722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8E20C-73AF-EB43-B355-CC0F9D8BA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4B497-3A8D-624C-A223-5CABC6FB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C18EE-B262-C54E-8340-476567BD4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C2895-D48D-4E4B-9197-C807439D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2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F089AB-3EE4-DC4B-B5D4-A285D172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C07F4-3401-7340-B741-F1407526C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6C9D0-E3AA-8048-8FAA-A64D911D2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43ECC-BD06-6541-98FB-F74C1FC72A4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2A1D1-6128-AF4A-857F-72B356EBD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B0ED7-397A-E048-9591-D7B23CD02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ABD11-3691-5442-B147-BA304348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5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https://www.youtube.com/embed/JSo90dnT838?feature=oembed" TargetMode="External"/><Relationship Id="rId1" Type="http://schemas.openxmlformats.org/officeDocument/2006/relationships/video" Target="https://www.youtube.com/embed/pDiMtSsRZJY?feature=oembed" TargetMode="External"/><Relationship Id="rId6" Type="http://schemas.openxmlformats.org/officeDocument/2006/relationships/image" Target="../media/image5.png"/><Relationship Id="rId11" Type="http://schemas.openxmlformats.org/officeDocument/2006/relationships/hyperlink" Target="https://www.instagram.com/smart_watering/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www.youtube.com/@smartwatering1393/videos" TargetMode="Externa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4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7791" b="7791"/>
          <a:stretch/>
        </p:blipFill>
        <p:spPr>
          <a:xfrm>
            <a:off x="1475" y="0"/>
            <a:ext cx="12189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Background pattern&#10;&#10;Description automatically generated"/>
          <p:cNvPicPr preferRelativeResize="0"/>
          <p:nvPr/>
        </p:nvPicPr>
        <p:blipFill rotWithShape="1">
          <a:blip r:embed="rId4">
            <a:alphaModFix amt="45000"/>
          </a:blip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4905" y="99011"/>
            <a:ext cx="1740771" cy="100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in a white shirt&#10;&#10;Description automatically generated">
            <a:extLst>
              <a:ext uri="{FF2B5EF4-FFF2-40B4-BE49-F238E27FC236}">
                <a16:creationId xmlns:a16="http://schemas.microsoft.com/office/drawing/2014/main" id="{194AD1F0-9B09-A8CC-762D-D1A7857E5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-1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985CA0FF-C778-8F41-950D-62D63D708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1F9EBB8-8F4F-D948-9AF7-862257DBD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1574892"/>
            <a:ext cx="8400288" cy="3721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A2F581-13FC-7345-B4E6-DB570ACC78C8}"/>
              </a:ext>
            </a:extLst>
          </p:cNvPr>
          <p:cNvSpPr txBox="1"/>
          <p:nvPr/>
        </p:nvSpPr>
        <p:spPr>
          <a:xfrm>
            <a:off x="266129" y="401229"/>
            <a:ext cx="5671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Izazovi</a:t>
            </a:r>
            <a:endParaRPr lang="en-US" sz="4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D4DB13-0E66-B240-BEB2-279CC84B5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905" y="99011"/>
            <a:ext cx="1740771" cy="10009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3640FB-4FAA-4DE9-BE18-4C5513193C95}"/>
              </a:ext>
            </a:extLst>
          </p:cNvPr>
          <p:cNvSpPr txBox="1"/>
          <p:nvPr/>
        </p:nvSpPr>
        <p:spPr>
          <a:xfrm>
            <a:off x="266129" y="1148958"/>
            <a:ext cx="9275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Proizvod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biznis</a:t>
            </a:r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A3FC83-4138-A5F5-C1BD-EB91405C96BC}"/>
              </a:ext>
            </a:extLst>
          </p:cNvPr>
          <p:cNvSpPr txBox="1"/>
          <p:nvPr/>
        </p:nvSpPr>
        <p:spPr>
          <a:xfrm>
            <a:off x="1278064" y="2381594"/>
            <a:ext cx="49215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Hardware vs Software bugs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5FAAE-BE7D-155E-26B2-2F5EA6CE1C33}"/>
              </a:ext>
            </a:extLst>
          </p:cNvPr>
          <p:cNvSpPr txBox="1"/>
          <p:nvPr/>
        </p:nvSpPr>
        <p:spPr>
          <a:xfrm>
            <a:off x="1278064" y="2848749"/>
            <a:ext cx="75367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UI and UX –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izazovi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kod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starijih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poljoprivrednika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4ACA17-DEFD-B436-6CF3-10757CFD2E00}"/>
              </a:ext>
            </a:extLst>
          </p:cNvPr>
          <p:cNvSpPr txBox="1"/>
          <p:nvPr/>
        </p:nvSpPr>
        <p:spPr>
          <a:xfrm>
            <a:off x="1278064" y="3337145"/>
            <a:ext cx="68783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Finansije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edukacija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770F4-94C7-29BB-0805-E8C94D064D5E}"/>
              </a:ext>
            </a:extLst>
          </p:cNvPr>
          <p:cNvSpPr txBox="1"/>
          <p:nvPr/>
        </p:nvSpPr>
        <p:spPr>
          <a:xfrm>
            <a:off x="1278065" y="3830032"/>
            <a:ext cx="59505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Biznis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plan I marketing</a:t>
            </a:r>
          </a:p>
        </p:txBody>
      </p:sp>
    </p:spTree>
    <p:extLst>
      <p:ext uri="{BB962C8B-B14F-4D97-AF65-F5344CB8AC3E}">
        <p14:creationId xmlns:p14="http://schemas.microsoft.com/office/powerpoint/2010/main" val="34117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1c1edf00d5a_1_49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9"/>
          <a:stretch/>
        </p:blipFill>
        <p:spPr>
          <a:xfrm>
            <a:off x="1524" y="-9901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1c1edf00d5a_1_49"/>
          <p:cNvSpPr/>
          <p:nvPr/>
        </p:nvSpPr>
        <p:spPr>
          <a:xfrm>
            <a:off x="1524" y="0"/>
            <a:ext cx="12189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g1c1edf00d5a_1_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4905" y="99011"/>
            <a:ext cx="1740772" cy="100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MK Group - One vision. Smart decisions.">
            <a:extLst>
              <a:ext uri="{FF2B5EF4-FFF2-40B4-BE49-F238E27FC236}">
                <a16:creationId xmlns:a16="http://schemas.microsoft.com/office/drawing/2014/main" id="{8AC4DA62-B5B7-7F4A-EA98-85D0EE6DE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00" y="4906041"/>
            <a:ext cx="1288558" cy="9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атијевић аграр&quot; већински власник &quot;Миротин групе&quot; - VRBAS.net">
            <a:extLst>
              <a:ext uri="{FF2B5EF4-FFF2-40B4-BE49-F238E27FC236}">
                <a16:creationId xmlns:a16="http://schemas.microsoft.com/office/drawing/2014/main" id="{79C26A47-0137-D474-42EB-8A8045DF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533" y="4852944"/>
            <a:ext cx="2435776" cy="11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mex d.o.o. - eCommerce Asocijacija Srbije">
            <a:extLst>
              <a:ext uri="{FF2B5EF4-FFF2-40B4-BE49-F238E27FC236}">
                <a16:creationId xmlns:a16="http://schemas.microsoft.com/office/drawing/2014/main" id="{4E7FBBEC-40DD-FAA9-D6A1-8B8C54974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242" y="4852944"/>
            <a:ext cx="145732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gronom PIK Bečej - Startuj.com | Infostud">
            <a:extLst>
              <a:ext uri="{FF2B5EF4-FFF2-40B4-BE49-F238E27FC236}">
                <a16:creationId xmlns:a16="http://schemas.microsoft.com/office/drawing/2014/main" id="{B3E5F931-A74E-86B5-1126-709DA1E3B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309" y="486975"/>
            <a:ext cx="15240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elta Agrar is located in Belgrade, Serbia and was ...">
            <a:extLst>
              <a:ext uri="{FF2B5EF4-FFF2-40B4-BE49-F238E27FC236}">
                <a16:creationId xmlns:a16="http://schemas.microsoft.com/office/drawing/2014/main" id="{8DD2C3D6-0C13-4C2C-1400-22A49C8E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5" y="4829131"/>
            <a:ext cx="2667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8A5324A-3502-E395-91DE-559EC1C6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36" y="271350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rtitool Consulting – Hortitool Consulting">
            <a:extLst>
              <a:ext uri="{FF2B5EF4-FFF2-40B4-BE49-F238E27FC236}">
                <a16:creationId xmlns:a16="http://schemas.microsoft.com/office/drawing/2014/main" id="{DFEFE4A1-C1D9-D9E4-E8A5-68EF425E5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692" y="271350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79;g1c1edf00d5a_1_76">
            <a:extLst>
              <a:ext uri="{FF2B5EF4-FFF2-40B4-BE49-F238E27FC236}">
                <a16:creationId xmlns:a16="http://schemas.microsoft.com/office/drawing/2014/main" id="{6F521F06-F9F4-046C-E77B-80649FA7D6F4}"/>
              </a:ext>
            </a:extLst>
          </p:cNvPr>
          <p:cNvSpPr txBox="1"/>
          <p:nvPr/>
        </p:nvSpPr>
        <p:spPr>
          <a:xfrm>
            <a:off x="1209273" y="2943799"/>
            <a:ext cx="1029903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Kako </a:t>
            </a:r>
            <a:r>
              <a:rPr lang="en-US" sz="3600" b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pronaći</a:t>
            </a:r>
            <a:r>
              <a:rPr lang="en-US" sz="36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prve</a:t>
            </a:r>
            <a:r>
              <a:rPr lang="en-US" sz="36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klijente</a:t>
            </a:r>
            <a:r>
              <a:rPr lang="en-US" sz="36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?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985CA0FF-C778-8F41-950D-62D63D7085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1F9EBB8-8F4F-D948-9AF7-862257DBD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" y="1574892"/>
            <a:ext cx="8400288" cy="3721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A2F581-13FC-7345-B4E6-DB570ACC78C8}"/>
              </a:ext>
            </a:extLst>
          </p:cNvPr>
          <p:cNvSpPr txBox="1"/>
          <p:nvPr/>
        </p:nvSpPr>
        <p:spPr>
          <a:xfrm>
            <a:off x="266129" y="401229"/>
            <a:ext cx="5671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Firma</a:t>
            </a:r>
            <a:r>
              <a:rPr lang="en-US" sz="4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danas</a:t>
            </a:r>
            <a:endParaRPr lang="en-US" sz="4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D4DB13-0E66-B240-BEB2-279CC84B5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905" y="99011"/>
            <a:ext cx="1740771" cy="10009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3640FB-4FAA-4DE9-BE18-4C5513193C95}"/>
              </a:ext>
            </a:extLst>
          </p:cNvPr>
          <p:cNvSpPr txBox="1"/>
          <p:nvPr/>
        </p:nvSpPr>
        <p:spPr>
          <a:xfrm>
            <a:off x="266129" y="1148958"/>
            <a:ext cx="9275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More than 200 customers in 6 countries on more than 3000ha</a:t>
            </a:r>
          </a:p>
        </p:txBody>
      </p:sp>
      <p:pic>
        <p:nvPicPr>
          <p:cNvPr id="4" name="Online Media 3" title="Smart Watering je za sve generacije - Domaćin Stipan i njegovo iskustvo sa našim sistemom">
            <a:hlinkClick r:id="" action="ppaction://media"/>
            <a:extLst>
              <a:ext uri="{FF2B5EF4-FFF2-40B4-BE49-F238E27FC236}">
                <a16:creationId xmlns:a16="http://schemas.microsoft.com/office/drawing/2014/main" id="{C28670EC-7730-15F1-EB2F-90A2FE0D4D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74460" y="2160270"/>
            <a:ext cx="4491069" cy="2537460"/>
          </a:xfrm>
          <a:prstGeom prst="rect">
            <a:avLst/>
          </a:prstGeom>
        </p:spPr>
      </p:pic>
      <p:pic>
        <p:nvPicPr>
          <p:cNvPr id="5" name="Online Media 4" title="Sedam poslovnih ljudi iz Beograda zajedno uložili u zasad borovnice u Smederevskoj Palanci">
            <a:hlinkClick r:id="" action="ppaction://media"/>
            <a:extLst>
              <a:ext uri="{FF2B5EF4-FFF2-40B4-BE49-F238E27FC236}">
                <a16:creationId xmlns:a16="http://schemas.microsoft.com/office/drawing/2014/main" id="{FC1894B0-4F82-85EC-D7F3-936004D4963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6436932" y="2160270"/>
            <a:ext cx="4599876" cy="2598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C133B0-3318-E8D1-C3AF-6EFD6EF31839}"/>
              </a:ext>
            </a:extLst>
          </p:cNvPr>
          <p:cNvSpPr txBox="1"/>
          <p:nvPr/>
        </p:nvSpPr>
        <p:spPr>
          <a:xfrm>
            <a:off x="374460" y="5420096"/>
            <a:ext cx="92759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Follow us on YouTube, </a:t>
            </a:r>
            <a:r>
              <a:rPr lang="en-US" sz="14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Linkedin</a:t>
            </a:r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Instagram:</a:t>
            </a:r>
          </a:p>
          <a:p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10"/>
              </a:rPr>
              <a:t>https://www.youtube.com/@smartwatering1393/videos</a:t>
            </a:r>
            <a:endParaRPr lang="en-US" sz="1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11"/>
              </a:rPr>
              <a:t>https://www.instagram.com/smart_watering/</a:t>
            </a:r>
            <a:endParaRPr lang="en-US" sz="1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7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985CA0FF-C778-8F41-950D-62D63D708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A2F581-13FC-7345-B4E6-DB570ACC78C8}"/>
              </a:ext>
            </a:extLst>
          </p:cNvPr>
          <p:cNvSpPr txBox="1"/>
          <p:nvPr/>
        </p:nvSpPr>
        <p:spPr>
          <a:xfrm>
            <a:off x="266129" y="401229"/>
            <a:ext cx="5671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Firma</a:t>
            </a:r>
            <a:r>
              <a:rPr lang="en-US" sz="4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danas</a:t>
            </a:r>
            <a:endParaRPr lang="en-US" sz="4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D4DB13-0E66-B240-BEB2-279CC84B5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905" y="99011"/>
            <a:ext cx="1740771" cy="10009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3640FB-4FAA-4DE9-BE18-4C5513193C95}"/>
              </a:ext>
            </a:extLst>
          </p:cNvPr>
          <p:cNvSpPr txBox="1"/>
          <p:nvPr/>
        </p:nvSpPr>
        <p:spPr>
          <a:xfrm>
            <a:off x="266129" y="1148958"/>
            <a:ext cx="9275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Located in the Science and Technology Park in Novi Sad</a:t>
            </a:r>
          </a:p>
        </p:txBody>
      </p:sp>
      <p:sp>
        <p:nvSpPr>
          <p:cNvPr id="2" name="AutoShape 4" descr="Dupliranje kapaciteta: Naučno-tehnološki park u Novom Sadu ...">
            <a:extLst>
              <a:ext uri="{FF2B5EF4-FFF2-40B4-BE49-F238E27FC236}">
                <a16:creationId xmlns:a16="http://schemas.microsoft.com/office/drawing/2014/main" id="{AE626407-053D-A931-4DED-C8EA3776B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FDAD3A43-3B0E-1557-CF26-1B0751E39E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F448000-FF28-739A-708D-C4B4D71AF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427" y="1739941"/>
            <a:ext cx="6590097" cy="494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68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4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14" descr="Background patter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568450"/>
            <a:ext cx="6096000" cy="37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4"/>
          <p:cNvSpPr txBox="1"/>
          <p:nvPr/>
        </p:nvSpPr>
        <p:spPr>
          <a:xfrm>
            <a:off x="266129" y="401229"/>
            <a:ext cx="816463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Recept</a:t>
            </a:r>
            <a:r>
              <a:rPr lang="en-US" sz="46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4600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uspeh</a:t>
            </a:r>
            <a:endParaRPr dirty="0"/>
          </a:p>
        </p:txBody>
      </p:sp>
      <p:pic>
        <p:nvPicPr>
          <p:cNvPr id="312" name="Google Shape;31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4905" y="99011"/>
            <a:ext cx="1740771" cy="10009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5E699F-E274-3EA7-25C8-9F5498EF4D21}"/>
              </a:ext>
            </a:extLst>
          </p:cNvPr>
          <p:cNvSpPr txBox="1"/>
          <p:nvPr/>
        </p:nvSpPr>
        <p:spPr>
          <a:xfrm>
            <a:off x="266129" y="1148958"/>
            <a:ext cx="9275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Investirati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 I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krenuti</a:t>
            </a:r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68639-D9E3-FF10-3234-B4FFC5C55907}"/>
              </a:ext>
            </a:extLst>
          </p:cNvPr>
          <p:cNvSpPr txBox="1"/>
          <p:nvPr/>
        </p:nvSpPr>
        <p:spPr>
          <a:xfrm>
            <a:off x="1278064" y="2253578"/>
            <a:ext cx="70246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Fokusirati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prodaju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marketing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FB3EE-D3DA-FADF-F287-51BA7F138783}"/>
              </a:ext>
            </a:extLst>
          </p:cNvPr>
          <p:cNvSpPr txBox="1"/>
          <p:nvPr/>
        </p:nvSpPr>
        <p:spPr>
          <a:xfrm>
            <a:off x="1278065" y="2720733"/>
            <a:ext cx="38404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Studije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slučaja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dokazi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269C4C-3492-E296-AAE2-0AE3F873074C}"/>
              </a:ext>
            </a:extLst>
          </p:cNvPr>
          <p:cNvSpPr txBox="1"/>
          <p:nvPr/>
        </p:nvSpPr>
        <p:spPr>
          <a:xfrm>
            <a:off x="1278065" y="3209129"/>
            <a:ext cx="64467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Partnerstva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ko su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idealni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kanali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prodaje?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69B0D-72AC-1B9A-6495-5E07BC7A5BC9}"/>
              </a:ext>
            </a:extLst>
          </p:cNvPr>
          <p:cNvSpPr txBox="1"/>
          <p:nvPr/>
        </p:nvSpPr>
        <p:spPr>
          <a:xfrm>
            <a:off x="1278065" y="3702016"/>
            <a:ext cx="59505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Integritet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uvek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isporučite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više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1BFD9-6FB2-8C86-D6F2-46F5E18B04BE}"/>
              </a:ext>
            </a:extLst>
          </p:cNvPr>
          <p:cNvSpPr txBox="1"/>
          <p:nvPr/>
        </p:nvSpPr>
        <p:spPr>
          <a:xfrm>
            <a:off x="1278063" y="4234016"/>
            <a:ext cx="68277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Edukacija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učenje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knjige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podrške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F514C03-1213-14BB-FBD6-AE53CADA73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4" t="21091" r="2613" b="19577"/>
          <a:stretch/>
        </p:blipFill>
        <p:spPr>
          <a:xfrm>
            <a:off x="1352167" y="5660967"/>
            <a:ext cx="9684000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74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A13FF8D-5DC3-B24E-9E27-A09717066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3238F2-83D0-FA45-94EA-824D4A3D3969}"/>
              </a:ext>
            </a:extLst>
          </p:cNvPr>
          <p:cNvSpPr txBox="1"/>
          <p:nvPr/>
        </p:nvSpPr>
        <p:spPr>
          <a:xfrm>
            <a:off x="737468" y="5965642"/>
            <a:ext cx="33878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www.smartwatering.rs</a:t>
            </a:r>
          </a:p>
          <a:p>
            <a:endParaRPr lang="en-US" sz="2100" dirty="0">
              <a:solidFill>
                <a:schemeClr val="bg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27CD80-2AAC-704B-8095-A2175AF791B8}"/>
              </a:ext>
            </a:extLst>
          </p:cNvPr>
          <p:cNvSpPr txBox="1"/>
          <p:nvPr/>
        </p:nvSpPr>
        <p:spPr>
          <a:xfrm>
            <a:off x="4871909" y="5961698"/>
            <a:ext cx="33878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lazar@smartwatering.rs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0FDB18-598F-624D-BCCD-3199DE386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905" y="99011"/>
            <a:ext cx="1740771" cy="10009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D8A785A-AD0E-52D9-8A9B-D4C9794B77FD}"/>
              </a:ext>
            </a:extLst>
          </p:cNvPr>
          <p:cNvSpPr txBox="1"/>
          <p:nvPr/>
        </p:nvSpPr>
        <p:spPr>
          <a:xfrm>
            <a:off x="-75414" y="2828835"/>
            <a:ext cx="1219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Pitanja</a:t>
            </a:r>
            <a:r>
              <a:rPr lang="en-US" sz="36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DB579D-6BCC-8162-CA01-1DC2B404F0DF}"/>
              </a:ext>
            </a:extLst>
          </p:cNvPr>
          <p:cNvSpPr txBox="1"/>
          <p:nvPr/>
        </p:nvSpPr>
        <p:spPr>
          <a:xfrm>
            <a:off x="8601226" y="5965642"/>
            <a:ext cx="33878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+38166 827 7776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AF576-7C60-CC59-9E99-3C39CFBEC9FF}"/>
              </a:ext>
            </a:extLst>
          </p:cNvPr>
          <p:cNvSpPr txBox="1"/>
          <p:nvPr/>
        </p:nvSpPr>
        <p:spPr>
          <a:xfrm>
            <a:off x="266129" y="401229"/>
            <a:ext cx="5671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Hvala</a:t>
            </a:r>
            <a:r>
              <a:rPr lang="en-US" sz="4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4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pažnji</a:t>
            </a:r>
            <a:r>
              <a:rPr lang="en-US" sz="4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84411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4346FF01-FB76-2246-8B87-E43C4AAED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24" y="1063"/>
            <a:ext cx="12192000" cy="685800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1F9EBB8-8F4F-D948-9AF7-862257DBD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1574892"/>
            <a:ext cx="8400288" cy="3721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1DA51-E5EE-E04E-889F-EA3402582034}"/>
              </a:ext>
            </a:extLst>
          </p:cNvPr>
          <p:cNvSpPr txBox="1"/>
          <p:nvPr/>
        </p:nvSpPr>
        <p:spPr>
          <a:xfrm>
            <a:off x="1278065" y="1924394"/>
            <a:ext cx="38404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Ideja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44C18F-1F46-344F-92C2-8E28559A8488}"/>
              </a:ext>
            </a:extLst>
          </p:cNvPr>
          <p:cNvSpPr txBox="1"/>
          <p:nvPr/>
        </p:nvSpPr>
        <p:spPr>
          <a:xfrm>
            <a:off x="1278065" y="2391549"/>
            <a:ext cx="38404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Početak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F7195A-6113-344F-AA75-BDD6DC9463C8}"/>
              </a:ext>
            </a:extLst>
          </p:cNvPr>
          <p:cNvSpPr txBox="1"/>
          <p:nvPr/>
        </p:nvSpPr>
        <p:spPr>
          <a:xfrm>
            <a:off x="1278065" y="2879945"/>
            <a:ext cx="38404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Proizvod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2F581-13FC-7345-B4E6-DB570ACC78C8}"/>
              </a:ext>
            </a:extLst>
          </p:cNvPr>
          <p:cNvSpPr txBox="1"/>
          <p:nvPr/>
        </p:nvSpPr>
        <p:spPr>
          <a:xfrm>
            <a:off x="266129" y="401229"/>
            <a:ext cx="5671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7DFF7D-642B-B945-94D3-08510F658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905" y="99011"/>
            <a:ext cx="1740771" cy="1000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195A37-2B74-8A73-1864-EC428E39423A}"/>
              </a:ext>
            </a:extLst>
          </p:cNvPr>
          <p:cNvSpPr txBox="1"/>
          <p:nvPr/>
        </p:nvSpPr>
        <p:spPr>
          <a:xfrm>
            <a:off x="1278064" y="3380833"/>
            <a:ext cx="5296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Prvi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klijenti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66708-E30A-0DF7-0A2A-479A9949421F}"/>
              </a:ext>
            </a:extLst>
          </p:cNvPr>
          <p:cNvSpPr txBox="1"/>
          <p:nvPr/>
        </p:nvSpPr>
        <p:spPr>
          <a:xfrm>
            <a:off x="1278065" y="3881721"/>
            <a:ext cx="69130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Naučene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lekcije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9E904-5DF0-8779-C37C-BAC77793CB96}"/>
              </a:ext>
            </a:extLst>
          </p:cNvPr>
          <p:cNvSpPr txBox="1"/>
          <p:nvPr/>
        </p:nvSpPr>
        <p:spPr>
          <a:xfrm>
            <a:off x="1278065" y="4380876"/>
            <a:ext cx="38404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Pitanja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6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1c1edf00d5a_1_37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9"/>
          <a:stretch/>
        </p:blipFill>
        <p:spPr>
          <a:xfrm>
            <a:off x="3855" y="537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1c1edf00d5a_1_37"/>
          <p:cNvSpPr/>
          <p:nvPr/>
        </p:nvSpPr>
        <p:spPr>
          <a:xfrm>
            <a:off x="1524" y="0"/>
            <a:ext cx="12189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g1c1edf00d5a_1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4905" y="99011"/>
            <a:ext cx="1740772" cy="100094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1c1edf00d5a_1_37"/>
          <p:cNvSpPr txBox="1"/>
          <p:nvPr/>
        </p:nvSpPr>
        <p:spPr>
          <a:xfrm>
            <a:off x="1114866" y="2863298"/>
            <a:ext cx="2573250" cy="147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200km</a:t>
            </a:r>
            <a:endParaRPr sz="55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Zasad</a:t>
            </a:r>
            <a:r>
              <a:rPr lang="en-US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lešnika</a:t>
            </a:r>
            <a:endParaRPr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1" name="Google Shape;141;g1c1edf00d5a_1_37"/>
          <p:cNvSpPr txBox="1"/>
          <p:nvPr/>
        </p:nvSpPr>
        <p:spPr>
          <a:xfrm>
            <a:off x="3635566" y="2875598"/>
            <a:ext cx="2146500" cy="147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</a:t>
            </a:r>
            <a:endParaRPr sz="55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Studenta</a:t>
            </a:r>
            <a:endParaRPr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2" name="Google Shape;142;g1c1edf00d5a_1_37"/>
          <p:cNvSpPr txBox="1"/>
          <p:nvPr/>
        </p:nvSpPr>
        <p:spPr>
          <a:xfrm>
            <a:off x="5881916" y="2863298"/>
            <a:ext cx="2317800" cy="147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1</a:t>
            </a:r>
            <a:endParaRPr sz="55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Soba u </a:t>
            </a:r>
            <a:r>
              <a:rPr lang="en-US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domu</a:t>
            </a:r>
            <a:endParaRPr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3" name="Google Shape;143;g1c1edf00d5a_1_37"/>
          <p:cNvSpPr txBox="1"/>
          <p:nvPr/>
        </p:nvSpPr>
        <p:spPr>
          <a:xfrm>
            <a:off x="8302766" y="2847098"/>
            <a:ext cx="2400900" cy="147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0</a:t>
            </a:r>
            <a:endParaRPr sz="55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Iskustvo</a:t>
            </a:r>
            <a:endParaRPr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FF149A-719F-6911-068B-58A5EA382A3A}"/>
              </a:ext>
            </a:extLst>
          </p:cNvPr>
          <p:cNvSpPr txBox="1"/>
          <p:nvPr/>
        </p:nvSpPr>
        <p:spPr>
          <a:xfrm>
            <a:off x="266129" y="401229"/>
            <a:ext cx="6391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Kako je </a:t>
            </a:r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počelo</a:t>
            </a:r>
            <a:endParaRPr lang="en-US" sz="4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5FD17-468F-DEB1-3824-5BAD1671C1C0}"/>
              </a:ext>
            </a:extLst>
          </p:cNvPr>
          <p:cNvSpPr txBox="1"/>
          <p:nvPr/>
        </p:nvSpPr>
        <p:spPr>
          <a:xfrm>
            <a:off x="266129" y="1148958"/>
            <a:ext cx="9275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Kako se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rodila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ideja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2" grpId="0"/>
      <p:bldP spid="1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20E5BA27-A1A4-5646-A719-EEBBE3265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A49F714-D140-DB46-86E0-0143966AAC56}"/>
              </a:ext>
            </a:extLst>
          </p:cNvPr>
          <p:cNvGrpSpPr/>
          <p:nvPr/>
        </p:nvGrpSpPr>
        <p:grpSpPr>
          <a:xfrm>
            <a:off x="1347450" y="1602677"/>
            <a:ext cx="9903308" cy="4028878"/>
            <a:chOff x="379091" y="1935110"/>
            <a:chExt cx="8406933" cy="34201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DFFC4D-2F44-364E-9E58-1323B6255F37}"/>
                </a:ext>
              </a:extLst>
            </p:cNvPr>
            <p:cNvGrpSpPr/>
            <p:nvPr/>
          </p:nvGrpSpPr>
          <p:grpSpPr>
            <a:xfrm>
              <a:off x="383791" y="1935110"/>
              <a:ext cx="4060560" cy="1343406"/>
              <a:chOff x="383791" y="392453"/>
              <a:chExt cx="4060560" cy="134340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3E730A-89F7-004A-840C-0362696AE13F}"/>
                  </a:ext>
                </a:extLst>
              </p:cNvPr>
              <p:cNvSpPr txBox="1"/>
              <p:nvPr/>
            </p:nvSpPr>
            <p:spPr>
              <a:xfrm>
                <a:off x="1847688" y="704553"/>
                <a:ext cx="1587282" cy="313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Lazar </a:t>
                </a:r>
                <a:r>
                  <a:rPr lang="en-US" b="1" dirty="0">
                    <a:solidFill>
                      <a:schemeClr val="bg2"/>
                    </a:solidFill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Jovanovic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DC4CC3-9744-8E44-B2C3-E033649B8BCC}"/>
                  </a:ext>
                </a:extLst>
              </p:cNvPr>
              <p:cNvSpPr txBox="1"/>
              <p:nvPr/>
            </p:nvSpPr>
            <p:spPr>
              <a:xfrm>
                <a:off x="1847688" y="1106889"/>
                <a:ext cx="2596663" cy="548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CEO</a:t>
                </a:r>
                <a:r>
                  <a:rPr lang="en-US" i="1" dirty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Founder, Sales </a:t>
                </a:r>
                <a:r>
                  <a:rPr lang="en-US" b="1" i="1" dirty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8+ years</a:t>
                </a:r>
              </a:p>
              <a:p>
                <a:r>
                  <a:rPr lang="en-US" b="1" dirty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Schneider Electric</a:t>
                </a:r>
              </a:p>
            </p:txBody>
          </p:sp>
          <p:pic>
            <p:nvPicPr>
              <p:cNvPr id="13" name="Picture 12" descr="A person in a white shirt&#10;&#10;Description automatically generated with medium confidence">
                <a:extLst>
                  <a:ext uri="{FF2B5EF4-FFF2-40B4-BE49-F238E27FC236}">
                    <a16:creationId xmlns:a16="http://schemas.microsoft.com/office/drawing/2014/main" id="{A813B038-F060-854B-9382-7CF35252E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3791" y="392453"/>
                <a:ext cx="1343406" cy="1343406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2DDE5CC-5B9C-7641-8778-5D6CD9FF217D}"/>
                </a:ext>
              </a:extLst>
            </p:cNvPr>
            <p:cNvGrpSpPr/>
            <p:nvPr/>
          </p:nvGrpSpPr>
          <p:grpSpPr>
            <a:xfrm>
              <a:off x="4837630" y="4011824"/>
              <a:ext cx="3707939" cy="1343406"/>
              <a:chOff x="657067" y="4011824"/>
              <a:chExt cx="3707939" cy="1343406"/>
            </a:xfrm>
          </p:grpSpPr>
          <p:pic>
            <p:nvPicPr>
              <p:cNvPr id="11" name="Picture 10" descr="A person wearing glasses&#10;&#10;Description automatically generated with medium confidence">
                <a:extLst>
                  <a:ext uri="{FF2B5EF4-FFF2-40B4-BE49-F238E27FC236}">
                    <a16:creationId xmlns:a16="http://schemas.microsoft.com/office/drawing/2014/main" id="{67819FF2-ABF3-2444-96D2-43BFDA5AF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7067" y="4011824"/>
                <a:ext cx="1343406" cy="134340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CE9B-9CAD-E441-ABC2-3C14DFF99E8E}"/>
                  </a:ext>
                </a:extLst>
              </p:cNvPr>
              <p:cNvSpPr txBox="1"/>
              <p:nvPr/>
            </p:nvSpPr>
            <p:spPr>
              <a:xfrm>
                <a:off x="2121822" y="4280883"/>
                <a:ext cx="1272776" cy="313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Zoran </a:t>
                </a:r>
                <a:r>
                  <a:rPr lang="en-US" b="1" dirty="0">
                    <a:solidFill>
                      <a:schemeClr val="bg2"/>
                    </a:solidFill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Dukic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1AC604-B0F1-FA41-BB58-598A50B0D1A0}"/>
                  </a:ext>
                </a:extLst>
              </p:cNvPr>
              <p:cNvSpPr txBox="1"/>
              <p:nvPr/>
            </p:nvSpPr>
            <p:spPr>
              <a:xfrm>
                <a:off x="2121822" y="4683219"/>
                <a:ext cx="2243184" cy="548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CTO</a:t>
                </a:r>
                <a:r>
                  <a:rPr lang="en-US" i="1" dirty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Software </a:t>
                </a:r>
                <a:r>
                  <a:rPr lang="en-US" i="1" dirty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13+ years</a:t>
                </a:r>
              </a:p>
              <a:p>
                <a:r>
                  <a:rPr lang="en-US" b="1" dirty="0" err="1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Referizzer</a:t>
                </a:r>
                <a:r>
                  <a:rPr lang="en-US" b="1" dirty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LLC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CF77B9-885C-F143-9E26-5B3DA2DDD258}"/>
                </a:ext>
              </a:extLst>
            </p:cNvPr>
            <p:cNvGrpSpPr/>
            <p:nvPr/>
          </p:nvGrpSpPr>
          <p:grpSpPr>
            <a:xfrm>
              <a:off x="379091" y="4011516"/>
              <a:ext cx="3849220" cy="1343406"/>
              <a:chOff x="379091" y="3911500"/>
              <a:chExt cx="3849220" cy="1343406"/>
            </a:xfrm>
          </p:grpSpPr>
          <p:pic>
            <p:nvPicPr>
              <p:cNvPr id="12" name="Picture 11" descr="A person in a suit and tie&#10;&#10;Description automatically generated with medium confidence">
                <a:extLst>
                  <a:ext uri="{FF2B5EF4-FFF2-40B4-BE49-F238E27FC236}">
                    <a16:creationId xmlns:a16="http://schemas.microsoft.com/office/drawing/2014/main" id="{C0EC8D9B-3196-C346-A90E-968E3F8A5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9091" y="3911500"/>
                <a:ext cx="1343406" cy="134340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701B577-03B4-2A46-8F9F-91874C2B3B12}"/>
                  </a:ext>
                </a:extLst>
              </p:cNvPr>
              <p:cNvSpPr txBox="1"/>
              <p:nvPr/>
            </p:nvSpPr>
            <p:spPr>
              <a:xfrm>
                <a:off x="1847688" y="4161901"/>
                <a:ext cx="15522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Dragan </a:t>
                </a:r>
                <a:r>
                  <a:rPr lang="en-US" b="1" dirty="0">
                    <a:solidFill>
                      <a:schemeClr val="bg2"/>
                    </a:solidFill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Cuca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E63102-14EC-3B4C-8AB2-F0CB69607B98}"/>
                  </a:ext>
                </a:extLst>
              </p:cNvPr>
              <p:cNvSpPr txBox="1"/>
              <p:nvPr/>
            </p:nvSpPr>
            <p:spPr>
              <a:xfrm>
                <a:off x="1847688" y="4564237"/>
                <a:ext cx="2380623" cy="548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CHO</a:t>
                </a:r>
                <a:r>
                  <a:rPr lang="en-US" i="1" dirty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Hardware </a:t>
                </a:r>
                <a:r>
                  <a:rPr lang="en-US" i="1" dirty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15+ years</a:t>
                </a:r>
              </a:p>
              <a:p>
                <a:r>
                  <a:rPr lang="en-US" b="1" dirty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Continental, RT RK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75BB7-6E6C-AD4C-AA3E-3469873DE898}"/>
                </a:ext>
              </a:extLst>
            </p:cNvPr>
            <p:cNvGrpSpPr/>
            <p:nvPr/>
          </p:nvGrpSpPr>
          <p:grpSpPr>
            <a:xfrm>
              <a:off x="4837630" y="1935110"/>
              <a:ext cx="3948394" cy="1343406"/>
              <a:chOff x="653225" y="3449968"/>
              <a:chExt cx="3948394" cy="1343406"/>
            </a:xfrm>
          </p:grpSpPr>
          <p:pic>
            <p:nvPicPr>
              <p:cNvPr id="9" name="Picture 8" descr="A person with a white collared shirt and a white collared shirt&#10;&#10;Description automatically generated with low confidence">
                <a:extLst>
                  <a:ext uri="{FF2B5EF4-FFF2-40B4-BE49-F238E27FC236}">
                    <a16:creationId xmlns:a16="http://schemas.microsoft.com/office/drawing/2014/main" id="{2FB82144-4A68-5043-8BD0-6ED25ABA3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3225" y="3449968"/>
                <a:ext cx="1343406" cy="134340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802208-912C-674F-ACED-415DDF1B617E}"/>
                  </a:ext>
                </a:extLst>
              </p:cNvPr>
              <p:cNvSpPr txBox="1"/>
              <p:nvPr/>
            </p:nvSpPr>
            <p:spPr>
              <a:xfrm>
                <a:off x="2121822" y="3731415"/>
                <a:ext cx="1264611" cy="313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Zoran </a:t>
                </a:r>
                <a:r>
                  <a:rPr lang="en-US" b="1" dirty="0" err="1">
                    <a:solidFill>
                      <a:schemeClr val="bg2"/>
                    </a:solidFill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Đogic</a:t>
                </a:r>
                <a:endParaRPr lang="en-US" b="1" dirty="0">
                  <a:solidFill>
                    <a:schemeClr val="bg2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902516-AE7F-A54A-9843-CFFF3C16A144}"/>
                  </a:ext>
                </a:extLst>
              </p:cNvPr>
              <p:cNvSpPr txBox="1"/>
              <p:nvPr/>
            </p:nvSpPr>
            <p:spPr>
              <a:xfrm>
                <a:off x="2121822" y="4133751"/>
                <a:ext cx="2479797" cy="548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CPO</a:t>
                </a:r>
                <a:r>
                  <a:rPr lang="en-US" i="1" dirty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Agronomist </a:t>
                </a:r>
                <a:r>
                  <a:rPr lang="en-US" i="1" dirty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15+ years</a:t>
                </a:r>
              </a:p>
              <a:p>
                <a:r>
                  <a:rPr lang="en-US" b="1" dirty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Delta </a:t>
                </a:r>
                <a:r>
                  <a:rPr lang="en-US" b="1" dirty="0" err="1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Agrar</a:t>
                </a:r>
                <a:endParaRPr lang="en-US" b="1" dirty="0">
                  <a:solidFill>
                    <a:schemeClr val="bg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0024FA4-8207-614A-B9E3-50AD0B521C73}"/>
              </a:ext>
            </a:extLst>
          </p:cNvPr>
          <p:cNvSpPr txBox="1"/>
          <p:nvPr/>
        </p:nvSpPr>
        <p:spPr>
          <a:xfrm>
            <a:off x="266129" y="401229"/>
            <a:ext cx="5671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1EB2278-FB23-7F4E-B016-ADA0E4F7D3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4905" y="99011"/>
            <a:ext cx="1740771" cy="10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2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0619A7F3-80E4-15C8-7DD8-C2405308F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1c1edf00d5a_1_37" descr="Background pattern&#10;&#10;Description automatically generated">
            <a:extLst>
              <a:ext uri="{FF2B5EF4-FFF2-40B4-BE49-F238E27FC236}">
                <a16:creationId xmlns:a16="http://schemas.microsoft.com/office/drawing/2014/main" id="{C0D9AA1D-99D7-3560-CE52-271683B144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"/>
          <a:stretch/>
        </p:blipFill>
        <p:spPr>
          <a:xfrm>
            <a:off x="3855" y="537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1c1edf00d5a_1_37">
            <a:extLst>
              <a:ext uri="{FF2B5EF4-FFF2-40B4-BE49-F238E27FC236}">
                <a16:creationId xmlns:a16="http://schemas.microsoft.com/office/drawing/2014/main" id="{6CDD2728-6594-9EF8-B6EA-E5FB1FE5CB55}"/>
              </a:ext>
            </a:extLst>
          </p:cNvPr>
          <p:cNvSpPr/>
          <p:nvPr/>
        </p:nvSpPr>
        <p:spPr>
          <a:xfrm>
            <a:off x="1524" y="0"/>
            <a:ext cx="12189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g1c1edf00d5a_1_37">
            <a:extLst>
              <a:ext uri="{FF2B5EF4-FFF2-40B4-BE49-F238E27FC236}">
                <a16:creationId xmlns:a16="http://schemas.microsoft.com/office/drawing/2014/main" id="{378AF5D3-8FD0-F06C-3B3D-333706A276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4905" y="99011"/>
            <a:ext cx="1740772" cy="10009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2C6B30-5161-FA45-1DB0-8B204B53366E}"/>
              </a:ext>
            </a:extLst>
          </p:cNvPr>
          <p:cNvSpPr txBox="1"/>
          <p:nvPr/>
        </p:nvSpPr>
        <p:spPr>
          <a:xfrm>
            <a:off x="266129" y="401229"/>
            <a:ext cx="5671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Početak</a:t>
            </a:r>
            <a:endParaRPr lang="en-US" sz="4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machine with a tube and a hose&#10;&#10;Description automatically generated with medium confidence">
            <a:extLst>
              <a:ext uri="{FF2B5EF4-FFF2-40B4-BE49-F238E27FC236}">
                <a16:creationId xmlns:a16="http://schemas.microsoft.com/office/drawing/2014/main" id="{961256AF-7BF9-F160-EE12-04877A26C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844" y="0"/>
            <a:ext cx="454231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94147-29D0-0155-A739-CFC4A32BA078}"/>
              </a:ext>
            </a:extLst>
          </p:cNvPr>
          <p:cNvSpPr txBox="1"/>
          <p:nvPr/>
        </p:nvSpPr>
        <p:spPr>
          <a:xfrm>
            <a:off x="266129" y="1148958"/>
            <a:ext cx="9275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Mali I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skroman</a:t>
            </a:r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0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69F94-9390-7F22-2918-AD28848C2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D56D65E6-1A28-D0D3-7ABC-DE06337F5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24" y="1063"/>
            <a:ext cx="12192000" cy="685800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6B6AA09-4419-B746-CAAF-3846AB68A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1574892"/>
            <a:ext cx="8400288" cy="3721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AB9BFC-4BCE-C4DF-080A-3189EB68E4D8}"/>
              </a:ext>
            </a:extLst>
          </p:cNvPr>
          <p:cNvSpPr txBox="1"/>
          <p:nvPr/>
        </p:nvSpPr>
        <p:spPr>
          <a:xfrm>
            <a:off x="1278065" y="2381594"/>
            <a:ext cx="38404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Uređaji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senzori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315F09-D531-2896-AA8D-4AA771905B06}"/>
              </a:ext>
            </a:extLst>
          </p:cNvPr>
          <p:cNvSpPr txBox="1"/>
          <p:nvPr/>
        </p:nvSpPr>
        <p:spPr>
          <a:xfrm>
            <a:off x="1278065" y="3251085"/>
            <a:ext cx="38404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Mobila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web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aplikacija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EEF9E4-89C8-3F4E-2DDA-68FC5C807CFC}"/>
              </a:ext>
            </a:extLst>
          </p:cNvPr>
          <p:cNvSpPr txBox="1"/>
          <p:nvPr/>
        </p:nvSpPr>
        <p:spPr>
          <a:xfrm>
            <a:off x="1278065" y="4032089"/>
            <a:ext cx="38404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Analitika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preporuke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B1A52A-E939-BA53-E8B7-35513B7FC4F1}"/>
              </a:ext>
            </a:extLst>
          </p:cNvPr>
          <p:cNvSpPr txBox="1"/>
          <p:nvPr/>
        </p:nvSpPr>
        <p:spPr>
          <a:xfrm>
            <a:off x="266129" y="401229"/>
            <a:ext cx="5671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Proizvod</a:t>
            </a:r>
            <a:endParaRPr lang="en-US" sz="4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8D7D3D-E124-D607-3326-F7F223FF1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905" y="99011"/>
            <a:ext cx="1740771" cy="1000943"/>
          </a:xfrm>
          <a:prstGeom prst="rect">
            <a:avLst/>
          </a:prstGeom>
        </p:spPr>
      </p:pic>
      <p:pic>
        <p:nvPicPr>
          <p:cNvPr id="4" name="Picture 3" descr="A solar panel on a pole&#10;&#10;Description automatically generated">
            <a:extLst>
              <a:ext uri="{FF2B5EF4-FFF2-40B4-BE49-F238E27FC236}">
                <a16:creationId xmlns:a16="http://schemas.microsoft.com/office/drawing/2014/main" id="{F95540EF-97F2-B832-917E-4381AF7CF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545" y="-1063"/>
            <a:ext cx="5143500" cy="6858000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43EB1D-F24D-39B9-219B-943D39E0B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3915" y="1601614"/>
            <a:ext cx="8220075" cy="566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4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0ACD6-C8A6-378D-FA7E-9CF5A10C6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olar panel on a pole&#10;&#10;Description automatically generated">
            <a:extLst>
              <a:ext uri="{FF2B5EF4-FFF2-40B4-BE49-F238E27FC236}">
                <a16:creationId xmlns:a16="http://schemas.microsoft.com/office/drawing/2014/main" id="{CE1608B6-9A07-474F-53CD-3D93ACD3B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A40EEDF6-67E8-B8F7-B452-F977FEA7CE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"/>
          <a:stretch/>
        </p:blipFill>
        <p:spPr>
          <a:xfrm>
            <a:off x="-1524" y="1063"/>
            <a:ext cx="12192000" cy="685800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371534B-1490-FE75-0A23-1983D0BBC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" y="1574892"/>
            <a:ext cx="8400288" cy="3721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815E75-8805-D8B3-E3F3-00686AD592EC}"/>
              </a:ext>
            </a:extLst>
          </p:cNvPr>
          <p:cNvSpPr txBox="1"/>
          <p:nvPr/>
        </p:nvSpPr>
        <p:spPr>
          <a:xfrm>
            <a:off x="266129" y="401229"/>
            <a:ext cx="5671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Proizvod</a:t>
            </a:r>
            <a:endParaRPr lang="en-US" sz="4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6D2614C-8C49-F1C5-9CD4-E51339978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4905" y="99011"/>
            <a:ext cx="1740771" cy="1000943"/>
          </a:xfrm>
          <a:prstGeom prst="rect">
            <a:avLst/>
          </a:prstGeom>
        </p:spPr>
      </p:pic>
      <p:pic>
        <p:nvPicPr>
          <p:cNvPr id="9" name="Picture 8" descr="A box on a pole in a field of trees&#10;&#10;Description automatically generated">
            <a:extLst>
              <a:ext uri="{FF2B5EF4-FFF2-40B4-BE49-F238E27FC236}">
                <a16:creationId xmlns:a16="http://schemas.microsoft.com/office/drawing/2014/main" id="{37735D21-BE8F-93C3-2493-9E7FE616D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6976" y="6442"/>
            <a:ext cx="5143500" cy="6858000"/>
          </a:xfrm>
          <a:prstGeom prst="rect">
            <a:avLst/>
          </a:prstGeom>
        </p:spPr>
      </p:pic>
      <p:pic>
        <p:nvPicPr>
          <p:cNvPr id="6" name="Picture 5" descr="A black pipe with a green valve&#10;&#10;Description automatically generated with medium confidence">
            <a:extLst>
              <a:ext uri="{FF2B5EF4-FFF2-40B4-BE49-F238E27FC236}">
                <a16:creationId xmlns:a16="http://schemas.microsoft.com/office/drawing/2014/main" id="{79715533-2841-CAC3-F665-651B156638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48" y="1251088"/>
            <a:ext cx="6846771" cy="51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4346FF01-FB76-2246-8B87-E43C4AAED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24" y="1063"/>
            <a:ext cx="12192000" cy="685800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1F9EBB8-8F4F-D948-9AF7-862257DBD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1574892"/>
            <a:ext cx="8400288" cy="3721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A2F581-13FC-7345-B4E6-DB570ACC78C8}"/>
              </a:ext>
            </a:extLst>
          </p:cNvPr>
          <p:cNvSpPr txBox="1"/>
          <p:nvPr/>
        </p:nvSpPr>
        <p:spPr>
          <a:xfrm>
            <a:off x="266129" y="401229"/>
            <a:ext cx="5671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Arhitektura</a:t>
            </a:r>
            <a:endParaRPr lang="en-US" sz="4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7DFF7D-642B-B945-94D3-08510F658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905" y="99011"/>
            <a:ext cx="1740771" cy="1000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6B459-2678-8821-736A-AC5549B25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615" y="1096318"/>
            <a:ext cx="9360466" cy="5850291"/>
          </a:xfrm>
          <a:prstGeom prst="rect">
            <a:avLst/>
          </a:prstGeom>
        </p:spPr>
      </p:pic>
      <p:sp>
        <p:nvSpPr>
          <p:cNvPr id="2" name="AutoShape 8" descr="Aws PNG Images - CleanPNG / KissPNG">
            <a:extLst>
              <a:ext uri="{FF2B5EF4-FFF2-40B4-BE49-F238E27FC236}">
                <a16:creationId xmlns:a16="http://schemas.microsoft.com/office/drawing/2014/main" id="{092FB8C7-7F2E-E536-ABD8-A3EB6FBA063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850105" y="3276600"/>
            <a:ext cx="209349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249CC12-3F6F-D8F6-65D3-24240B0F7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20" y="2323494"/>
            <a:ext cx="8763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rduino Community Logo | Arduino">
            <a:extLst>
              <a:ext uri="{FF2B5EF4-FFF2-40B4-BE49-F238E27FC236}">
                <a16:creationId xmlns:a16="http://schemas.microsoft.com/office/drawing/2014/main" id="{3EBCB42D-1C33-21B2-CE5D-14E0D4A8C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5" y="3295393"/>
            <a:ext cx="16573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40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FB712F18-BB9C-F01A-EBBE-538DB25A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4" descr="Background pattern&#10;&#10;Description automatically generated">
            <a:extLst>
              <a:ext uri="{FF2B5EF4-FFF2-40B4-BE49-F238E27FC236}">
                <a16:creationId xmlns:a16="http://schemas.microsoft.com/office/drawing/2014/main" id="{155CC0CD-77E5-F25F-5EF8-FB9882FAAE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4">
            <a:extLst>
              <a:ext uri="{FF2B5EF4-FFF2-40B4-BE49-F238E27FC236}">
                <a16:creationId xmlns:a16="http://schemas.microsoft.com/office/drawing/2014/main" id="{EA496FCD-DDCD-FBA6-D375-39B910C70DE8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14" descr="Background pattern&#10;&#10;Description automatically generated">
            <a:extLst>
              <a:ext uri="{FF2B5EF4-FFF2-40B4-BE49-F238E27FC236}">
                <a16:creationId xmlns:a16="http://schemas.microsoft.com/office/drawing/2014/main" id="{DA648C2C-DB5C-897D-C248-27EDD3B5BE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568450"/>
            <a:ext cx="6096000" cy="37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4">
            <a:extLst>
              <a:ext uri="{FF2B5EF4-FFF2-40B4-BE49-F238E27FC236}">
                <a16:creationId xmlns:a16="http://schemas.microsoft.com/office/drawing/2014/main" id="{12F98B0F-8A5B-7B4F-BCC3-D56511E4533B}"/>
              </a:ext>
            </a:extLst>
          </p:cNvPr>
          <p:cNvSpPr txBox="1"/>
          <p:nvPr/>
        </p:nvSpPr>
        <p:spPr>
          <a:xfrm>
            <a:off x="266129" y="401229"/>
            <a:ext cx="816463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Ključne</a:t>
            </a:r>
            <a:r>
              <a:rPr lang="en-US" sz="46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poruke</a:t>
            </a:r>
            <a:endParaRPr dirty="0"/>
          </a:p>
        </p:txBody>
      </p:sp>
      <p:pic>
        <p:nvPicPr>
          <p:cNvPr id="312" name="Google Shape;312;p14">
            <a:extLst>
              <a:ext uri="{FF2B5EF4-FFF2-40B4-BE49-F238E27FC236}">
                <a16:creationId xmlns:a16="http://schemas.microsoft.com/office/drawing/2014/main" id="{F092721A-B656-78F9-591B-CE62E76A19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4905" y="99011"/>
            <a:ext cx="1740771" cy="10009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7F9C1B-3F88-3B5D-892A-A70EFBD75C18}"/>
              </a:ext>
            </a:extLst>
          </p:cNvPr>
          <p:cNvSpPr txBox="1"/>
          <p:nvPr/>
        </p:nvSpPr>
        <p:spPr>
          <a:xfrm>
            <a:off x="266129" y="1148958"/>
            <a:ext cx="9275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Fokusirati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klijente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kontakt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tržištem</a:t>
            </a:r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4C58D-10A6-A46A-F475-17C0A862CE80}"/>
              </a:ext>
            </a:extLst>
          </p:cNvPr>
          <p:cNvSpPr txBox="1"/>
          <p:nvPr/>
        </p:nvSpPr>
        <p:spPr>
          <a:xfrm>
            <a:off x="1278064" y="2381594"/>
            <a:ext cx="66589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Raditi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marketingu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C9706-A857-E43C-58E2-6FA9337F88B9}"/>
              </a:ext>
            </a:extLst>
          </p:cNvPr>
          <p:cNvSpPr txBox="1"/>
          <p:nvPr/>
        </p:nvSpPr>
        <p:spPr>
          <a:xfrm>
            <a:off x="1278064" y="2848749"/>
            <a:ext cx="57894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Učiti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brzo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unapređivati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proizvod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C270E-8BA0-88CE-F5D6-E8DD4FB58DD9}"/>
              </a:ext>
            </a:extLst>
          </p:cNvPr>
          <p:cNvSpPr txBox="1"/>
          <p:nvPr/>
        </p:nvSpPr>
        <p:spPr>
          <a:xfrm>
            <a:off x="1278065" y="3337145"/>
            <a:ext cx="56906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Veliki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klijenti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kako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doći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njih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F8A15C-5919-FF75-3F17-C37F2B1718AA}"/>
              </a:ext>
            </a:extLst>
          </p:cNvPr>
          <p:cNvSpPr txBox="1"/>
          <p:nvPr/>
        </p:nvSpPr>
        <p:spPr>
          <a:xfrm>
            <a:off x="1278065" y="3830032"/>
            <a:ext cx="59505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Birajte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od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koga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prihvatate</a:t>
            </a:r>
            <a:r>
              <a:rPr lang="en-US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savete</a:t>
            </a:r>
            <a:endParaRPr lang="en-US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77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278</Words>
  <Application>Microsoft Office PowerPoint</Application>
  <PresentationFormat>Widescreen</PresentationFormat>
  <Paragraphs>85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Open Sans Light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Dušan Svilar</dc:creator>
  <cp:lastModifiedBy>Lazar Jovanovic</cp:lastModifiedBy>
  <cp:revision>127</cp:revision>
  <dcterms:created xsi:type="dcterms:W3CDTF">2022-03-16T10:37:47Z</dcterms:created>
  <dcterms:modified xsi:type="dcterms:W3CDTF">2024-12-13T08:49:31Z</dcterms:modified>
</cp:coreProperties>
</file>