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67" r:id="rId2"/>
    <p:sldId id="320" r:id="rId3"/>
    <p:sldId id="258" r:id="rId4"/>
    <p:sldId id="291" r:id="rId5"/>
    <p:sldId id="321" r:id="rId6"/>
    <p:sldId id="292" r:id="rId7"/>
    <p:sldId id="303" r:id="rId8"/>
    <p:sldId id="313" r:id="rId9"/>
    <p:sldId id="279" r:id="rId10"/>
    <p:sldId id="281" r:id="rId11"/>
    <p:sldId id="31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099AA-055B-458B-8DA3-C5CE458C41B0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17546-8C7D-48F4-8CCC-C51702151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4.jpeg"/><Relationship Id="rId3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6C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75000"/>
                <a:alpha val="3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nomsk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359316">
            <a:off x="-140860" y="3326974"/>
            <a:ext cx="3634740" cy="457200"/>
          </a:xfrm>
          <a:prstGeom prst="rect">
            <a:avLst/>
          </a:prstGeom>
        </p:spPr>
      </p:pic>
      <p:pic>
        <p:nvPicPr>
          <p:cNvPr id="4" name="Picture 3" descr="komercijalist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0316428">
            <a:off x="228600" y="5029200"/>
            <a:ext cx="3634740" cy="457200"/>
          </a:xfrm>
          <a:prstGeom prst="rect">
            <a:avLst/>
          </a:prstGeom>
        </p:spPr>
      </p:pic>
      <p:pic>
        <p:nvPicPr>
          <p:cNvPr id="5" name="Picture 4" descr="konoba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355176">
            <a:off x="5043085" y="5748811"/>
            <a:ext cx="3634740" cy="457200"/>
          </a:xfrm>
          <a:prstGeom prst="rect">
            <a:avLst/>
          </a:prstGeom>
        </p:spPr>
      </p:pic>
      <p:pic>
        <p:nvPicPr>
          <p:cNvPr id="7" name="Picture 6" descr="kuva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251920">
            <a:off x="5495461" y="3230527"/>
            <a:ext cx="3634740" cy="457200"/>
          </a:xfrm>
          <a:prstGeom prst="rect">
            <a:avLst/>
          </a:prstGeom>
        </p:spPr>
      </p:pic>
      <p:pic>
        <p:nvPicPr>
          <p:cNvPr id="8" name="Picture 7" descr="poslastcar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174331">
            <a:off x="3519740" y="4997054"/>
            <a:ext cx="3634740" cy="457200"/>
          </a:xfrm>
          <a:prstGeom prst="rect">
            <a:avLst/>
          </a:prstGeom>
        </p:spPr>
      </p:pic>
      <p:pic>
        <p:nvPicPr>
          <p:cNvPr id="9" name="Picture 8" descr="pravn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425859">
            <a:off x="862558" y="1051524"/>
            <a:ext cx="6183073" cy="777745"/>
          </a:xfrm>
          <a:prstGeom prst="rect">
            <a:avLst/>
          </a:prstGeom>
        </p:spPr>
      </p:pic>
      <p:pic>
        <p:nvPicPr>
          <p:cNvPr id="10" name="Picture 9" descr="trgovac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840310">
            <a:off x="5259100" y="4471626"/>
            <a:ext cx="3634740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СРЕДЊА ЕКОНОМСКА ШКОЛА ЛОЗНИЦА</a:t>
            </a:r>
            <a:endParaRPr lang="en-US" sz="3200" b="1" dirty="0"/>
          </a:p>
        </p:txBody>
      </p:sp>
      <p:pic>
        <p:nvPicPr>
          <p:cNvPr id="1026" name="Picture 2" descr="http://esloznica.rs/wp-content/uploads/2020/05/logo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914400" cy="81346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 нама се лакше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лепше учи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40000" contrast="-40000"/>
          </a:blip>
          <a:srcRect/>
          <a:stretch>
            <a:fillRect/>
          </a:stretch>
        </p:blipFill>
        <p:spPr bwMode="auto">
          <a:xfrm>
            <a:off x="304800" y="1828800"/>
            <a:ext cx="3898900" cy="508000"/>
          </a:xfrm>
          <a:prstGeom prst="rect">
            <a:avLst/>
          </a:prstGeom>
          <a:noFill/>
        </p:spPr>
      </p:pic>
      <p:sp>
        <p:nvSpPr>
          <p:cNvPr id="17" name="Explosion 1 16"/>
          <p:cNvSpPr/>
          <p:nvPr/>
        </p:nvSpPr>
        <p:spPr>
          <a:xfrm>
            <a:off x="152400" y="213360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НОВО!!!</a:t>
            </a:r>
            <a:endParaRPr lang="en-US" dirty="0"/>
          </a:p>
        </p:txBody>
      </p:sp>
      <p:pic>
        <p:nvPicPr>
          <p:cNvPr id="18" name="Picture 17" descr="viber_slika_2023-03-17_20-23-48-87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22294">
            <a:off x="-4651" y="3915491"/>
            <a:ext cx="4389787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0"/>
              </a:rPr>
              <a:t>ОВА ШКОЛА ОМОГУЋАВА</a:t>
            </a:r>
            <a:r>
              <a:rPr lang="en-US" b="1" dirty="0">
                <a:ln w="0"/>
              </a:rPr>
              <a:t> </a:t>
            </a:r>
            <a:r>
              <a:rPr lang="ru-RU" b="1" dirty="0">
                <a:ln w="0"/>
              </a:rPr>
              <a:t>ТИ ДА: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КОМПЕТЕНТНО ОБАВЉАШ ПОСАО ЗА КОЈИ СИ СТЕКАО ДИПЛОМУ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НАСТАВИШ ДАЉЕ ШКОЛОВАЊЕ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ЗА ВРЕМЕ ШКОЛОВАЊА УЧЕСТВУЈЕШ У РАЗНИМ ВАННАСТАВНИМ АКТИВНОСТИМА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skolaP3270028 (1aaaa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419600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6C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75000"/>
                <a:alpha val="3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nomsk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359316">
            <a:off x="-140860" y="3326974"/>
            <a:ext cx="3634740" cy="457200"/>
          </a:xfrm>
          <a:prstGeom prst="rect">
            <a:avLst/>
          </a:prstGeom>
        </p:spPr>
      </p:pic>
      <p:pic>
        <p:nvPicPr>
          <p:cNvPr id="4" name="Picture 3" descr="komercijalist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0316428">
            <a:off x="228600" y="5029200"/>
            <a:ext cx="3634740" cy="457200"/>
          </a:xfrm>
          <a:prstGeom prst="rect">
            <a:avLst/>
          </a:prstGeom>
        </p:spPr>
      </p:pic>
      <p:pic>
        <p:nvPicPr>
          <p:cNvPr id="5" name="Picture 4" descr="konoba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355176">
            <a:off x="5043085" y="5748811"/>
            <a:ext cx="3634740" cy="457200"/>
          </a:xfrm>
          <a:prstGeom prst="rect">
            <a:avLst/>
          </a:prstGeom>
        </p:spPr>
      </p:pic>
      <p:pic>
        <p:nvPicPr>
          <p:cNvPr id="7" name="Picture 6" descr="kuva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251920">
            <a:off x="5495461" y="3230527"/>
            <a:ext cx="3634740" cy="457200"/>
          </a:xfrm>
          <a:prstGeom prst="rect">
            <a:avLst/>
          </a:prstGeom>
        </p:spPr>
      </p:pic>
      <p:pic>
        <p:nvPicPr>
          <p:cNvPr id="8" name="Picture 7" descr="poslastcar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174331">
            <a:off x="3440428" y="5029200"/>
            <a:ext cx="3634740" cy="457200"/>
          </a:xfrm>
          <a:prstGeom prst="rect">
            <a:avLst/>
          </a:prstGeom>
        </p:spPr>
      </p:pic>
      <p:pic>
        <p:nvPicPr>
          <p:cNvPr id="9" name="Picture 8" descr="pravn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425859">
            <a:off x="1976439" y="1167558"/>
            <a:ext cx="6257922" cy="787160"/>
          </a:xfrm>
          <a:prstGeom prst="rect">
            <a:avLst/>
          </a:prstGeom>
        </p:spPr>
      </p:pic>
      <p:pic>
        <p:nvPicPr>
          <p:cNvPr id="10" name="Picture 9" descr="trgovac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840310">
            <a:off x="5259100" y="4471626"/>
            <a:ext cx="3634740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СРЕДЊА ЕКОНОМСКА ШКОЛА ЛОЗНИЦА</a:t>
            </a:r>
            <a:endParaRPr lang="en-US" sz="3200" b="1" dirty="0"/>
          </a:p>
        </p:txBody>
      </p:sp>
      <p:pic>
        <p:nvPicPr>
          <p:cNvPr id="1026" name="Picture 2" descr="http://esloznica.rs/wp-content/uploads/2020/05/logo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914400" cy="81346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Нека твој избор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прави!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40000" contrast="-40000"/>
          </a:blip>
          <a:srcRect/>
          <a:stretch>
            <a:fillRect/>
          </a:stretch>
        </p:blipFill>
        <p:spPr bwMode="auto">
          <a:xfrm>
            <a:off x="304800" y="1828800"/>
            <a:ext cx="3898900" cy="508000"/>
          </a:xfrm>
          <a:prstGeom prst="rect">
            <a:avLst/>
          </a:prstGeom>
          <a:noFill/>
        </p:spPr>
      </p:pic>
      <p:sp>
        <p:nvSpPr>
          <p:cNvPr id="17" name="Explosion 1 16"/>
          <p:cNvSpPr/>
          <p:nvPr/>
        </p:nvSpPr>
        <p:spPr>
          <a:xfrm>
            <a:off x="152400" y="213360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НОВО!!!</a:t>
            </a:r>
            <a:endParaRPr lang="en-US" dirty="0"/>
          </a:p>
        </p:txBody>
      </p:sp>
      <p:pic>
        <p:nvPicPr>
          <p:cNvPr id="18" name="Picture 17" descr="viber_slika_2023-03-17_20-23-48-87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22294">
            <a:off x="-4651" y="3915491"/>
            <a:ext cx="43897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9105-11A9-470B-9BD4-420DBD7D0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Oбразовни профил</a:t>
            </a:r>
            <a:r>
              <a:rPr lang="sr-Cyrl-R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ПРАВНО – ПОСЛОВНИ ТЕХНИЧАР</a:t>
            </a:r>
            <a:endParaRPr lang="en-US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59DD9-3705-433E-8DF0-A8EEB183F4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Трајање образовања: 4 године</a:t>
            </a:r>
          </a:p>
          <a:p>
            <a:r>
              <a:rPr lang="ru-RU" dirty="0">
                <a:solidFill>
                  <a:schemeClr val="tx1"/>
                </a:solidFill>
              </a:rPr>
              <a:t>Број ученика који се уписује: 30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C3E03-9452-47B7-A736-DE7395F97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33837"/>
            <a:ext cx="91447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92" y="4788999"/>
            <a:ext cx="3793471" cy="203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ekonomsk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892" y="2007074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41910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8100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274320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49530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ПРАВНО-ПОСЛОВНИ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199644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Шта је циљ овог образовног профила?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2496826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/>
              <a:t>Циљ</a:t>
            </a:r>
            <a:r>
              <a:rPr lang="ru-RU" dirty="0"/>
              <a:t> образовања Правно-пословног техничара  је оспособљавање  ученика за вођење правно-пословне администрације, пословне кореспонденције и комуникације, администрације о запосленима, као и обављање оперативних послова у области јавне управе, планирање и организовање пословних активности.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Ово занимање је комбинација комуникације са људима и обраде докумената.</a:t>
            </a:r>
            <a:endParaRPr lang="en-US" dirty="0"/>
          </a:p>
        </p:txBody>
      </p:sp>
      <p:pic>
        <p:nvPicPr>
          <p:cNvPr id="16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B9A94E-4DA3-4A8C-A9CE-206F463D6E07}"/>
              </a:ext>
            </a:extLst>
          </p:cNvPr>
          <p:cNvSpPr txBox="1"/>
          <p:nvPr/>
        </p:nvSpPr>
        <p:spPr>
          <a:xfrm>
            <a:off x="685800" y="5486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НЕ ПОСТОЈИ НИЈЕДНА ДЕЛАТНОСТ У САВРЕМЕНОМ СВЕТУ, КОЈОЈ НИЈЕ ПОТРЕБАН ДОБАР ПРАВНИК!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74320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200" y="49530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ПРАВНО-ПОСЛОВНИ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Шта ћете то учити ако упишете овај смер?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71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Поред знања из стручних предмета из области права и економије, ученици стичу и солидно опште образовање из предмета српски језик и књижевност, историја, латински језик...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Кроз наставу у овом профилу изучавају се стручни предмети: Радно право, Увод у јавну администрацију,  Организација државе, Правни поступци  (управни, кривични, прекршајни, парнични...), Послови правног промета и др.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По завршетку школовања Правно-пословни техничар обавља  канцеларијске послове из области права и администрације.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74320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200" y="49530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ПРАВНО-ПОСЛОВНИ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ПРАКСА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2794000"/>
            <a:ext cx="541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Практична настава за овај смер почиње у првом разреду, одвија се у нашој школи и траје једну недељу, тј. 5 радних дана.</a:t>
            </a:r>
          </a:p>
          <a:p>
            <a:endParaRPr lang="ru-RU" dirty="0"/>
          </a:p>
          <a:p>
            <a:r>
              <a:rPr lang="ru-RU" dirty="0"/>
              <a:t>У другом и трећем разреду су три недеље праксе и све три недеље на различитим местима као што су: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Општина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Прекршајни суд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Секретарски послови у средњим школама</a:t>
            </a:r>
          </a:p>
          <a:p>
            <a:endParaRPr lang="ru-RU" dirty="0"/>
          </a:p>
          <a:p>
            <a:r>
              <a:rPr lang="ru-RU" dirty="0"/>
              <a:t>У четрвртом разреду су две недеље праксе: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Основни суд у Лозници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Општа болница у Лозници (правна служба)</a:t>
            </a:r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5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274320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200" y="49530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ПРАВНО-ПОСЛОВНИ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Шта када завршите овај смер?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Образовни профил Правно-пословни техничар представља добру основу за ученике који желе да студирају правни факултет, али, знање стечено из различитих општеобразовних предмета омогућава им упис и многих других факултета.</a:t>
            </a:r>
          </a:p>
          <a:p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Међутим и уколико не желите да студирате бићете оспособљени за обављање најразличитијих канцеларијских и секретарских послова!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Симулација суђења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viber_slika_2023-03-16_15-54-40-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416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viber_slika_2023-03-16_15-54-44-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2438400"/>
            <a:ext cx="4775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Симулација суђења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viber_slika_2023-03-16_15-54-50-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06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viber_slika_2023-03-16_15-55-00-9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194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EE89D-874C-4C49-8330-D4F0975398F3}"/>
              </a:ext>
            </a:extLst>
          </p:cNvPr>
          <p:cNvSpPr txBox="1"/>
          <p:nvPr/>
        </p:nvSpPr>
        <p:spPr>
          <a:xfrm>
            <a:off x="381000" y="5105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ПРИДРУЖИ СЕ И ТИ И ПОСТАНИ ПОНОСНИ ЧЛАН ПРАВНЕ ПОРОДИЦЕ У СРЕДЊОЈ ЕКОНОМСКОЈ ШКОЛИ!</a:t>
            </a:r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0"/>
              </a:rPr>
              <a:t>Школујемо ученике у оквиру два подручја рада: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0594"/>
            <a:ext cx="4038600" cy="391556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ЕКОНОМИЈА, ПРАВО 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АДМИНИСТРАЦИЈА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ЕКОНОМСКИ ТЕХНИЧАР 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ФИНАНСИЈСК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-РАЧУНОВОДСТВЕНИ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ПРАВНО-ПОСЛОВНИ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- 30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КОМЕРЦИЈАЛИСТА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0594"/>
            <a:ext cx="4038600" cy="391556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ТРГОВИНА, ТУРИЗАМ И УГОСТИТЕЉСТВО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ТУРИСТИЧКИ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- 30 ученика, траје 4 године</a:t>
            </a:r>
          </a:p>
          <a:p>
            <a:pPr marL="0" indent="0">
              <a:buNone/>
            </a:pP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КОНОБАР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 30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ученика, траје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године (дуално)</a:t>
            </a:r>
          </a:p>
          <a:p>
            <a:pPr marL="0" indent="0">
              <a:buNone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КУВАР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30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ученика, траје 3 године (дуално)</a:t>
            </a:r>
          </a:p>
          <a:p>
            <a:pPr marL="0" indent="0">
              <a:buNone/>
            </a:pP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ПОСЛАСТИЧАР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 - 15 ученика, траје 3 године</a:t>
            </a: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ТРГОВАЦ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- 15 ученика, траје 3 године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77294" y="4305300"/>
            <a:ext cx="4190206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495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Са нама се лакше  и лепше учи</vt:lpstr>
      <vt:lpstr>Oбразовни профил: ПРАВНО – ПОСЛОВНИ ТЕХНИЧАР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Школујемо ученике у оквиру два подручја рада:</vt:lpstr>
      <vt:lpstr>ОВА ШКОЛА ОМОГУЋАВА ТИ ДА: </vt:lpstr>
      <vt:lpstr>Нека твој избор  буде прави!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Milica</cp:lastModifiedBy>
  <cp:revision>172</cp:revision>
  <dcterms:created xsi:type="dcterms:W3CDTF">2021-05-12T14:42:07Z</dcterms:created>
  <dcterms:modified xsi:type="dcterms:W3CDTF">2023-05-12T14:59:09Z</dcterms:modified>
</cp:coreProperties>
</file>