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67" r:id="rId2"/>
    <p:sldId id="310" r:id="rId3"/>
    <p:sldId id="269" r:id="rId4"/>
    <p:sldId id="295" r:id="rId5"/>
    <p:sldId id="296" r:id="rId6"/>
    <p:sldId id="309" r:id="rId7"/>
    <p:sldId id="297" r:id="rId8"/>
    <p:sldId id="304" r:id="rId9"/>
    <p:sldId id="305" r:id="rId10"/>
    <p:sldId id="306" r:id="rId11"/>
    <p:sldId id="307" r:id="rId12"/>
    <p:sldId id="281" r:id="rId13"/>
    <p:sldId id="279" r:id="rId14"/>
    <p:sldId id="30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D6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99" autoAdjust="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3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099AA-055B-458B-8DA3-C5CE458C41B0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17546-8C7D-48F4-8CCC-C51702151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A6DF-9BA0-4B85-9B69-F0F5004AC694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57F5-AC89-4A69-AD01-4B601CB6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A6DF-9BA0-4B85-9B69-F0F5004AC694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57F5-AC89-4A69-AD01-4B601CB6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A6DF-9BA0-4B85-9B69-F0F5004AC694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57F5-AC89-4A69-AD01-4B601CB6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A6DF-9BA0-4B85-9B69-F0F5004AC694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57F5-AC89-4A69-AD01-4B601CB6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A6DF-9BA0-4B85-9B69-F0F5004AC694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57F5-AC89-4A69-AD01-4B601CB6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A6DF-9BA0-4B85-9B69-F0F5004AC694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57F5-AC89-4A69-AD01-4B601CB6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A6DF-9BA0-4B85-9B69-F0F5004AC694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57F5-AC89-4A69-AD01-4B601CB6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A6DF-9BA0-4B85-9B69-F0F5004AC694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57F5-AC89-4A69-AD01-4B601CB6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A6DF-9BA0-4B85-9B69-F0F5004AC694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57F5-AC89-4A69-AD01-4B601CB6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A6DF-9BA0-4B85-9B69-F0F5004AC694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57F5-AC89-4A69-AD01-4B601CB6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A6DF-9BA0-4B85-9B69-F0F5004AC694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57F5-AC89-4A69-AD01-4B601CB6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1A6DF-9BA0-4B85-9B69-F0F5004AC694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E57F5-AC89-4A69-AD01-4B601CB6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image" Target="../media/image13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10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slide" Target="slide3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1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slide" Target="slide3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15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slide" Target="slide3.xm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image" Target="../media/image13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10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slide" Target="slide3.xml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6D6C7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2">
                <a:lumMod val="75000"/>
                <a:alpha val="33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konomski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 rot="21359316">
            <a:off x="-142301" y="3342925"/>
            <a:ext cx="3180713" cy="400090"/>
          </a:xfrm>
          <a:prstGeom prst="rect">
            <a:avLst/>
          </a:prstGeom>
        </p:spPr>
      </p:pic>
      <p:pic>
        <p:nvPicPr>
          <p:cNvPr id="4" name="Picture 3" descr="komercijalist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 rot="21034681">
            <a:off x="175598" y="4930884"/>
            <a:ext cx="6534033" cy="821891"/>
          </a:xfrm>
          <a:prstGeom prst="rect">
            <a:avLst/>
          </a:prstGeom>
        </p:spPr>
      </p:pic>
      <p:pic>
        <p:nvPicPr>
          <p:cNvPr id="5" name="Picture 4" descr="konobar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 rot="355176">
            <a:off x="5339782" y="5764152"/>
            <a:ext cx="3339172" cy="420022"/>
          </a:xfrm>
          <a:prstGeom prst="rect">
            <a:avLst/>
          </a:prstGeom>
        </p:spPr>
      </p:pic>
      <p:pic>
        <p:nvPicPr>
          <p:cNvPr id="7" name="Picture 6" descr="kuvar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 rot="21251920">
            <a:off x="5495461" y="3230527"/>
            <a:ext cx="3634740" cy="457200"/>
          </a:xfrm>
          <a:prstGeom prst="rect">
            <a:avLst/>
          </a:prstGeom>
        </p:spPr>
      </p:pic>
      <p:pic>
        <p:nvPicPr>
          <p:cNvPr id="8" name="Picture 7" descr="poslastcar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 rot="21174331">
            <a:off x="4998049" y="1663878"/>
            <a:ext cx="3526556" cy="443592"/>
          </a:xfrm>
          <a:prstGeom prst="rect">
            <a:avLst/>
          </a:prstGeom>
        </p:spPr>
      </p:pic>
      <p:pic>
        <p:nvPicPr>
          <p:cNvPr id="9" name="Picture 8" descr="pravni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 rot="425859">
            <a:off x="852519" y="1213404"/>
            <a:ext cx="3634740" cy="457200"/>
          </a:xfrm>
          <a:prstGeom prst="rect">
            <a:avLst/>
          </a:prstGeom>
        </p:spPr>
      </p:pic>
      <p:pic>
        <p:nvPicPr>
          <p:cNvPr id="10" name="Picture 9" descr="trgovac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 rot="840310">
            <a:off x="5177717" y="4223287"/>
            <a:ext cx="3122447" cy="3927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71600" y="3048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/>
              <a:t>СРЕДЊА ЕКОНОМСКА ШКОЛА ЛОЗНИЦА</a:t>
            </a:r>
            <a:endParaRPr lang="en-US" sz="3200" b="1" dirty="0"/>
          </a:p>
        </p:txBody>
      </p:sp>
      <p:pic>
        <p:nvPicPr>
          <p:cNvPr id="1026" name="Picture 2" descr="http://esloznica.rs/wp-content/uploads/2020/05/logo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28600"/>
            <a:ext cx="914400" cy="813460"/>
          </a:xfrm>
          <a:prstGeom prst="rect">
            <a:avLst/>
          </a:prstGeom>
          <a:noFill/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 нама се лакше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лепше учи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:\Users\HP\Desktop\SEŠ 2021-2022\PROMOCIJA SKOLE\FINANSIJSKORAČUNOVODSTVENI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lum bright="40000" contrast="-40000"/>
          </a:blip>
          <a:srcRect/>
          <a:stretch>
            <a:fillRect/>
          </a:stretch>
        </p:blipFill>
        <p:spPr bwMode="auto">
          <a:xfrm>
            <a:off x="304800" y="1828800"/>
            <a:ext cx="3731554" cy="486196"/>
          </a:xfrm>
          <a:prstGeom prst="rect">
            <a:avLst/>
          </a:prstGeom>
          <a:noFill/>
        </p:spPr>
      </p:pic>
      <p:sp>
        <p:nvSpPr>
          <p:cNvPr id="17" name="Explosion 1 16"/>
          <p:cNvSpPr/>
          <p:nvPr/>
        </p:nvSpPr>
        <p:spPr>
          <a:xfrm>
            <a:off x="152400" y="2133600"/>
            <a:ext cx="19812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НОВО!!!</a:t>
            </a:r>
            <a:endParaRPr lang="en-US" dirty="0"/>
          </a:p>
        </p:txBody>
      </p:sp>
      <p:pic>
        <p:nvPicPr>
          <p:cNvPr id="18" name="Picture 17" descr="viber_slika_2023-03-17_20-23-48-875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822294">
            <a:off x="-3730" y="4014145"/>
            <a:ext cx="3520413" cy="3666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371600"/>
            <a:ext cx="4060616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8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743200"/>
            <a:ext cx="4673600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228600" y="457200"/>
            <a:ext cx="830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Сајам виртуелних предузећа</a:t>
            </a:r>
            <a:r>
              <a:rPr lang="sr-Cyrl-R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9207BF-42E5-438D-9BF3-7290AAFCD0C6}"/>
              </a:ext>
            </a:extLst>
          </p:cNvPr>
          <p:cNvSpPr txBox="1"/>
          <p:nvPr/>
        </p:nvSpPr>
        <p:spPr>
          <a:xfrm>
            <a:off x="304800" y="52578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ПРИДРУЖИ СЕ И ТИ </a:t>
            </a:r>
          </a:p>
          <a:p>
            <a:r>
              <a:rPr lang="ru-RU" i="1" dirty="0"/>
              <a:t>И ПОСТАНИ ПОНОСНИ ЧЛАН ЕКОНОМСКЕ ПОРОДИЦЕ У СРЕДЊОЈ ЕКОНОМСКОЈ ШКОЛИ!</a:t>
            </a:r>
            <a:endParaRPr lang="en-US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76400"/>
            <a:ext cx="4165600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2133600"/>
            <a:ext cx="39624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228600" y="457200"/>
            <a:ext cx="830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Сајам виртуелних предузећа</a:t>
            </a:r>
            <a:r>
              <a:rPr lang="sr-Cyrl-R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n w="0"/>
              </a:rPr>
              <a:t>ОВА ШКОЛА ОМОГУЋАВА</a:t>
            </a:r>
            <a:r>
              <a:rPr lang="en-US" b="1" dirty="0">
                <a:ln w="0"/>
              </a:rPr>
              <a:t> </a:t>
            </a:r>
            <a:r>
              <a:rPr lang="ru-RU" b="1" dirty="0">
                <a:ln w="0"/>
              </a:rPr>
              <a:t>ТИ ДА: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</a:rPr>
              <a:t>КОМПЕТЕНТНО ОБАВЉАШ ПОСАО ЗА КОЈИ СИ СТЕКАО ДИПЛОМУ</a:t>
            </a:r>
          </a:p>
          <a:p>
            <a:pPr>
              <a:buFont typeface="Wingdings" pitchFamily="2" charset="2"/>
              <a:buChar char="ü"/>
            </a:pP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НАСТАВИШ ДАЉЕ ШКОЛОВАЊЕ</a:t>
            </a:r>
          </a:p>
          <a:p>
            <a:pPr>
              <a:buFont typeface="Wingdings" pitchFamily="2" charset="2"/>
              <a:buChar char="ü"/>
            </a:pP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</a:rPr>
              <a:t>ЗА ВРЕМЕ ШКОЛОВАЊА УЧЕСТВУЈЕШ У РАЗНИМ ВАННАСТАВНИМ АКТИВНОСТИМА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6" descr="skolaP3270028 (1aaaaa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419600"/>
            <a:ext cx="2667000" cy="2000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0"/>
              </a:rPr>
              <a:t>Школујемо ученике у оквиру два подручја рада: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sr-Cyrl-R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ЕКОНОМИЈА, ПРАВО И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sr-Cyrl-R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АДМИНИСТРАЦИЈА</a:t>
            </a:r>
          </a:p>
          <a:p>
            <a:pPr marL="0" indent="0" algn="ctr">
              <a:buNone/>
            </a:pP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sr-Cyrl-RS" sz="2600" b="1" dirty="0">
                <a:solidFill>
                  <a:schemeClr val="accent5">
                    <a:lumMod val="50000"/>
                  </a:schemeClr>
                </a:solidFill>
              </a:rPr>
              <a:t>ЕКОНОМСКИ ТЕХНИЧАР </a:t>
            </a:r>
            <a:r>
              <a:rPr lang="sr-Latn-RS" sz="2600" dirty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sr-Cyrl-RS" sz="2600" dirty="0">
                <a:solidFill>
                  <a:schemeClr val="accent5">
                    <a:lumMod val="50000"/>
                  </a:schemeClr>
                </a:solidFill>
              </a:rPr>
              <a:t>30 ученика, траје 4 године</a:t>
            </a:r>
            <a:endParaRPr lang="sr-Latn-RS" sz="26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Font typeface="Wingdings" pitchFamily="2" charset="2"/>
              <a:buChar char="ü"/>
            </a:pPr>
            <a:endParaRPr lang="sr-Cyrl-RS" sz="26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sr-Cyrl-RS" sz="2600" b="1" dirty="0">
                <a:solidFill>
                  <a:schemeClr val="accent5">
                    <a:lumMod val="50000"/>
                  </a:schemeClr>
                </a:solidFill>
              </a:rPr>
              <a:t>ФИНАНСИЈСК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</a:rPr>
              <a:t>O</a:t>
            </a:r>
            <a:r>
              <a:rPr lang="sr-Cyrl-RS" sz="2600" b="1" dirty="0">
                <a:solidFill>
                  <a:schemeClr val="accent5">
                    <a:lumMod val="50000"/>
                  </a:schemeClr>
                </a:solidFill>
              </a:rPr>
              <a:t>-РАЧУНОВОДСТВЕНИ ТЕХНИЧАР </a:t>
            </a:r>
            <a:r>
              <a:rPr lang="sr-Cyrl-RS" sz="26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sr-Latn-RS" sz="2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Cyrl-RS" sz="2600" dirty="0">
                <a:solidFill>
                  <a:schemeClr val="accent5">
                    <a:lumMod val="50000"/>
                  </a:schemeClr>
                </a:solidFill>
              </a:rPr>
              <a:t>30 ученика, траје 4 године</a:t>
            </a:r>
            <a:endParaRPr lang="sr-Latn-RS" sz="26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Font typeface="Wingdings" pitchFamily="2" charset="2"/>
              <a:buChar char="ü"/>
            </a:pPr>
            <a:endParaRPr lang="sr-Cyrl-RS" sz="26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sr-Cyrl-RS" sz="2600" b="1" dirty="0">
                <a:solidFill>
                  <a:schemeClr val="accent5">
                    <a:lumMod val="50000"/>
                  </a:schemeClr>
                </a:solidFill>
              </a:rPr>
              <a:t>ПРАВНО-ПОСЛОВНИ ТЕХНИЧАР </a:t>
            </a:r>
            <a:r>
              <a:rPr lang="sr-Cyrl-RS" sz="2600" dirty="0">
                <a:solidFill>
                  <a:schemeClr val="accent5">
                    <a:lumMod val="50000"/>
                  </a:schemeClr>
                </a:solidFill>
              </a:rPr>
              <a:t>- 30 ученика, траје 4 године</a:t>
            </a:r>
            <a:endParaRPr lang="sr-Latn-RS" sz="26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Font typeface="Wingdings" pitchFamily="2" charset="2"/>
              <a:buChar char="ü"/>
            </a:pPr>
            <a:endParaRPr lang="sr-Cyrl-RS" sz="26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sr-Cyrl-RS" sz="2600" b="1" dirty="0">
                <a:solidFill>
                  <a:schemeClr val="accent5">
                    <a:lumMod val="50000"/>
                  </a:schemeClr>
                </a:solidFill>
              </a:rPr>
              <a:t>КОМЕРЦИЈАЛИСТА</a:t>
            </a:r>
            <a:r>
              <a:rPr lang="sr-Cyrl-RS" sz="2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Latn-RS" sz="2600" dirty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sr-Cyrl-RS" sz="2600" dirty="0">
                <a:solidFill>
                  <a:schemeClr val="accent5">
                    <a:lumMod val="50000"/>
                  </a:schemeClr>
                </a:solidFill>
              </a:rPr>
              <a:t>30 ученика, траје 4 године</a:t>
            </a:r>
          </a:p>
          <a:p>
            <a:pPr marL="0" indent="0" algn="ctr">
              <a:buNone/>
            </a:pP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sr-Cyrl-R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ТРГОВИНА, ТУРИЗАМ И УГОСТИТЕЉСТВО</a:t>
            </a:r>
          </a:p>
          <a:p>
            <a:pPr marL="0" indent="0" algn="ctr">
              <a:buNone/>
            </a:pP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sr-Cyrl-RS" sz="2600" b="1" dirty="0">
                <a:solidFill>
                  <a:schemeClr val="accent5">
                    <a:lumMod val="50000"/>
                  </a:schemeClr>
                </a:solidFill>
              </a:rPr>
              <a:t>ТУРИСТИЧКИ ТЕХНИЧАР </a:t>
            </a:r>
            <a:r>
              <a:rPr lang="sr-Cyrl-RS" sz="2600" dirty="0">
                <a:solidFill>
                  <a:schemeClr val="accent5">
                    <a:lumMod val="50000"/>
                  </a:schemeClr>
                </a:solidFill>
              </a:rPr>
              <a:t>- 30 ученика, траје 4 године</a:t>
            </a:r>
          </a:p>
          <a:p>
            <a:pPr marL="0" indent="0">
              <a:buNone/>
            </a:pPr>
            <a:endParaRPr lang="en-US" sz="26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sr-Cyrl-RS" sz="2600" b="1" dirty="0">
                <a:solidFill>
                  <a:schemeClr val="accent5">
                    <a:lumMod val="50000"/>
                  </a:schemeClr>
                </a:solidFill>
              </a:rPr>
              <a:t>КОНОБАР </a:t>
            </a:r>
            <a:r>
              <a:rPr lang="sr-Cyrl-RS" sz="26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</a:rPr>
              <a:t> 30</a:t>
            </a:r>
            <a:r>
              <a:rPr lang="sr-Cyrl-RS" sz="2600" dirty="0">
                <a:solidFill>
                  <a:schemeClr val="accent5">
                    <a:lumMod val="50000"/>
                  </a:schemeClr>
                </a:solidFill>
              </a:rPr>
              <a:t> ученика, траје 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sr-Cyrl-RS" sz="2600" dirty="0">
                <a:solidFill>
                  <a:schemeClr val="accent5">
                    <a:lumMod val="50000"/>
                  </a:schemeClr>
                </a:solidFill>
              </a:rPr>
              <a:t> године (дуално)</a:t>
            </a:r>
          </a:p>
          <a:p>
            <a:pPr marL="0" indent="0">
              <a:buNone/>
            </a:pPr>
            <a:endParaRPr lang="sr-Cyrl-RS" sz="26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sr-Cyrl-RS" sz="2600" b="1" dirty="0">
                <a:solidFill>
                  <a:schemeClr val="accent5">
                    <a:lumMod val="50000"/>
                  </a:schemeClr>
                </a:solidFill>
              </a:rPr>
              <a:t>КУВАР</a:t>
            </a:r>
            <a:r>
              <a:rPr lang="sr-Cyrl-RS" sz="2600" dirty="0">
                <a:solidFill>
                  <a:schemeClr val="accent5">
                    <a:lumMod val="50000"/>
                  </a:schemeClr>
                </a:solidFill>
              </a:rPr>
              <a:t> - 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</a:rPr>
              <a:t>30</a:t>
            </a:r>
            <a:r>
              <a:rPr lang="sr-Cyrl-RS" sz="2600" dirty="0">
                <a:solidFill>
                  <a:schemeClr val="accent5">
                    <a:lumMod val="50000"/>
                  </a:schemeClr>
                </a:solidFill>
              </a:rPr>
              <a:t> ученика, траје 3 године (дуално)</a:t>
            </a:r>
          </a:p>
          <a:p>
            <a:pPr marL="0" indent="0">
              <a:buNone/>
            </a:pPr>
            <a:endParaRPr lang="sr-Latn-RS" sz="26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sr-Cyrl-RS" sz="2600" b="1" dirty="0">
                <a:solidFill>
                  <a:schemeClr val="accent5">
                    <a:lumMod val="50000"/>
                  </a:schemeClr>
                </a:solidFill>
              </a:rPr>
              <a:t>ПОСЛАСТИЧАР</a:t>
            </a:r>
            <a:r>
              <a:rPr lang="sr-Cyrl-RS" sz="2600" dirty="0">
                <a:solidFill>
                  <a:schemeClr val="accent5">
                    <a:lumMod val="50000"/>
                  </a:schemeClr>
                </a:solidFill>
              </a:rPr>
              <a:t>  - 15 ученика, траје </a:t>
            </a:r>
            <a:r>
              <a:rPr lang="sr-Cyrl-RS" sz="2600">
                <a:solidFill>
                  <a:schemeClr val="accent5">
                    <a:lumMod val="50000"/>
                  </a:schemeClr>
                </a:solidFill>
              </a:rPr>
              <a:t>3 године</a:t>
            </a:r>
          </a:p>
          <a:p>
            <a:pPr marL="0" indent="0">
              <a:buNone/>
            </a:pPr>
            <a:endParaRPr lang="sr-Cyrl-RS" sz="26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sr-Cyrl-RS" sz="2600" b="1" dirty="0">
                <a:solidFill>
                  <a:schemeClr val="accent5">
                    <a:lumMod val="50000"/>
                  </a:schemeClr>
                </a:solidFill>
              </a:rPr>
              <a:t>ТРГОВАЦ</a:t>
            </a:r>
            <a:r>
              <a:rPr lang="sr-Cyrl-RS" sz="2600" dirty="0">
                <a:solidFill>
                  <a:schemeClr val="accent5">
                    <a:lumMod val="50000"/>
                  </a:schemeClr>
                </a:solidFill>
              </a:rPr>
              <a:t> - 15 ученика, траје 3 године</a:t>
            </a:r>
          </a:p>
          <a:p>
            <a:pPr>
              <a:buNone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477294" y="4305300"/>
            <a:ext cx="4190206" cy="79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6D6C7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2">
                <a:lumMod val="75000"/>
                <a:alpha val="33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konomski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 rot="21359316">
            <a:off x="-142301" y="3342925"/>
            <a:ext cx="3180713" cy="400090"/>
          </a:xfrm>
          <a:prstGeom prst="rect">
            <a:avLst/>
          </a:prstGeom>
        </p:spPr>
      </p:pic>
      <p:pic>
        <p:nvPicPr>
          <p:cNvPr id="4" name="Picture 3" descr="komercijalist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 rot="21034681">
            <a:off x="175598" y="4930884"/>
            <a:ext cx="6534033" cy="821891"/>
          </a:xfrm>
          <a:prstGeom prst="rect">
            <a:avLst/>
          </a:prstGeom>
        </p:spPr>
      </p:pic>
      <p:pic>
        <p:nvPicPr>
          <p:cNvPr id="5" name="Picture 4" descr="konobar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 rot="355176">
            <a:off x="5339782" y="5764152"/>
            <a:ext cx="3339172" cy="420022"/>
          </a:xfrm>
          <a:prstGeom prst="rect">
            <a:avLst/>
          </a:prstGeom>
        </p:spPr>
      </p:pic>
      <p:pic>
        <p:nvPicPr>
          <p:cNvPr id="7" name="Picture 6" descr="kuvar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 rot="21251920">
            <a:off x="5495461" y="3230527"/>
            <a:ext cx="3634740" cy="457200"/>
          </a:xfrm>
          <a:prstGeom prst="rect">
            <a:avLst/>
          </a:prstGeom>
        </p:spPr>
      </p:pic>
      <p:pic>
        <p:nvPicPr>
          <p:cNvPr id="8" name="Picture 7" descr="poslastcar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 rot="21174331">
            <a:off x="4998049" y="1663878"/>
            <a:ext cx="3526556" cy="443592"/>
          </a:xfrm>
          <a:prstGeom prst="rect">
            <a:avLst/>
          </a:prstGeom>
        </p:spPr>
      </p:pic>
      <p:pic>
        <p:nvPicPr>
          <p:cNvPr id="9" name="Picture 8" descr="pravni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 rot="425859">
            <a:off x="852519" y="1213404"/>
            <a:ext cx="3634740" cy="457200"/>
          </a:xfrm>
          <a:prstGeom prst="rect">
            <a:avLst/>
          </a:prstGeom>
        </p:spPr>
      </p:pic>
      <p:pic>
        <p:nvPicPr>
          <p:cNvPr id="10" name="Picture 9" descr="trgovac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 rot="840310">
            <a:off x="5177717" y="4223287"/>
            <a:ext cx="3122447" cy="3927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71600" y="3048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/>
              <a:t>СРЕДЊА ЕКОНОМСКА ШКОЛА ЛОЗНИЦА</a:t>
            </a:r>
            <a:endParaRPr lang="en-US" sz="3200" b="1" dirty="0"/>
          </a:p>
        </p:txBody>
      </p:sp>
      <p:pic>
        <p:nvPicPr>
          <p:cNvPr id="1026" name="Picture 2" descr="http://esloznica.rs/wp-content/uploads/2020/05/logo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28600"/>
            <a:ext cx="914400" cy="813460"/>
          </a:xfrm>
          <a:prstGeom prst="rect">
            <a:avLst/>
          </a:prstGeom>
          <a:noFill/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Нека твој избор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прави!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:\Users\HP\Desktop\SEŠ 2021-2022\PROMOCIJA SKOLE\FINANSIJSKORAČUNOVODSTVENI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lum bright="40000" contrast="-40000"/>
          </a:blip>
          <a:srcRect/>
          <a:stretch>
            <a:fillRect/>
          </a:stretch>
        </p:blipFill>
        <p:spPr bwMode="auto">
          <a:xfrm>
            <a:off x="304800" y="1828800"/>
            <a:ext cx="3731554" cy="486196"/>
          </a:xfrm>
          <a:prstGeom prst="rect">
            <a:avLst/>
          </a:prstGeom>
          <a:noFill/>
        </p:spPr>
      </p:pic>
      <p:sp>
        <p:nvSpPr>
          <p:cNvPr id="17" name="Explosion 1 16"/>
          <p:cNvSpPr/>
          <p:nvPr/>
        </p:nvSpPr>
        <p:spPr>
          <a:xfrm>
            <a:off x="152400" y="2133600"/>
            <a:ext cx="19812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НОВО!!!</a:t>
            </a:r>
            <a:endParaRPr lang="en-US" dirty="0"/>
          </a:p>
        </p:txBody>
      </p:sp>
      <p:pic>
        <p:nvPicPr>
          <p:cNvPr id="18" name="Picture 17" descr="viber_slika_2023-03-17_20-23-48-875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822294">
            <a:off x="-3730" y="4014145"/>
            <a:ext cx="3520413" cy="36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98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561CE-5CFF-4F68-9472-55B712F8F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Oбразовни профил</a:t>
            </a:r>
            <a:r>
              <a:rPr lang="sr-Cyrl-RS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КОМЕРЦИЈАЛИСТА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E4AD94-7BC8-482B-BDD9-9B85EE52E6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Трајање образовања: 4 године</a:t>
            </a:r>
          </a:p>
          <a:p>
            <a:r>
              <a:rPr lang="ru-RU" dirty="0">
                <a:solidFill>
                  <a:schemeClr val="tx1"/>
                </a:solidFill>
              </a:rPr>
              <a:t>Број ученика који се уписује: 30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F5B1E2-DBB8-470A-9C4C-7F7F95AFD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033837"/>
            <a:ext cx="914479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7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1996440"/>
            <a:ext cx="2907792" cy="365760"/>
          </a:xfrm>
          <a:prstGeom prst="rect">
            <a:avLst/>
          </a:prstGeom>
        </p:spPr>
      </p:pic>
      <p:pic>
        <p:nvPicPr>
          <p:cNvPr id="19" name="Picture 18" descr="komercijalista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3124200"/>
            <a:ext cx="2907792" cy="365760"/>
          </a:xfrm>
          <a:prstGeom prst="rect">
            <a:avLst/>
          </a:prstGeom>
        </p:spPr>
      </p:pic>
      <p:pic>
        <p:nvPicPr>
          <p:cNvPr id="20" name="Picture 19" descr="konobar.jpg">
            <a:hlinkClick r:id="" action="ppaction://noaction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57200" y="4267200"/>
            <a:ext cx="2907792" cy="365760"/>
          </a:xfrm>
          <a:prstGeom prst="rect">
            <a:avLst/>
          </a:prstGeom>
        </p:spPr>
      </p:pic>
      <p:pic>
        <p:nvPicPr>
          <p:cNvPr id="22" name="Picture 21" descr="kuvar.jpg">
            <a:hlinkClick r:id="" action="ppaction://noaction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200" y="3886200"/>
            <a:ext cx="2907792" cy="365760"/>
          </a:xfrm>
          <a:prstGeom prst="rect">
            <a:avLst/>
          </a:prstGeom>
        </p:spPr>
      </p:pic>
      <p:pic>
        <p:nvPicPr>
          <p:cNvPr id="23" name="Picture 22" descr="poslastcar.jpg">
            <a:hlinkClick r:id="" action="ppaction://noaction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57200" y="4648200"/>
            <a:ext cx="2907792" cy="365760"/>
          </a:xfrm>
          <a:prstGeom prst="rect">
            <a:avLst/>
          </a:prstGeom>
        </p:spPr>
      </p:pic>
      <p:pic>
        <p:nvPicPr>
          <p:cNvPr id="24" name="Picture 23" descr="pravni.jpg">
            <a:hlinkClick r:id="" action="ppaction://noaction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57200" y="2758440"/>
            <a:ext cx="2907792" cy="365760"/>
          </a:xfrm>
          <a:prstGeom prst="rect">
            <a:avLst/>
          </a:prstGeom>
        </p:spPr>
      </p:pic>
      <p:pic>
        <p:nvPicPr>
          <p:cNvPr id="25" name="Picture 24" descr="trgovac.jpg">
            <a:hlinkClick r:id="" action="ppaction://noaction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57200" y="5029200"/>
            <a:ext cx="2907792" cy="36576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КОМЕРЦИЈАЛИСТА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22860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 занимању и образовном профилу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3124200"/>
            <a:ext cx="5410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/>
              <a:t> Комерцијалиста</a:t>
            </a:r>
            <a:r>
              <a:rPr lang="ru-RU" dirty="0"/>
              <a:t> набавља робу од произвођача и продаје је трговинским, занатским и индустријским предузећима.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  <a:p>
            <a:pPr>
              <a:buFont typeface="Wingdings" pitchFamily="2" charset="2"/>
              <a:buChar char="ü"/>
            </a:pPr>
            <a:r>
              <a:rPr lang="ru-RU" dirty="0"/>
              <a:t> Ако желите да научите како се обаваљају послови у свим секторима велетрговинских и спољнотрговинских предузећа, ово је занимање за вас.</a:t>
            </a:r>
          </a:p>
          <a:p>
            <a:endParaRPr lang="en-US" dirty="0"/>
          </a:p>
        </p:txBody>
      </p:sp>
      <p:pic>
        <p:nvPicPr>
          <p:cNvPr id="15" name="Picture 2" descr="C:\Users\HP\Desktop\SEŠ 2021-2022\PROMOCIJA SKOLE\FINANSIJSKORAČUNOVODSTVENI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457200" y="2286000"/>
            <a:ext cx="2895600" cy="508000"/>
          </a:xfrm>
          <a:prstGeom prst="rect">
            <a:avLst/>
          </a:prstGeom>
          <a:noFill/>
        </p:spPr>
      </p:pic>
      <p:pic>
        <p:nvPicPr>
          <p:cNvPr id="16" name="Picture 15" descr="turistički tehničar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457200" y="3429000"/>
            <a:ext cx="2895600" cy="4635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1996440"/>
            <a:ext cx="2907792" cy="365760"/>
          </a:xfrm>
          <a:prstGeom prst="rect">
            <a:avLst/>
          </a:prstGeom>
        </p:spPr>
      </p:pic>
      <p:pic>
        <p:nvPicPr>
          <p:cNvPr id="19" name="Picture 18" descr="komercijalista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124200"/>
            <a:ext cx="2907792" cy="410570"/>
          </a:xfrm>
          <a:prstGeom prst="rect">
            <a:avLst/>
          </a:prstGeom>
        </p:spPr>
      </p:pic>
      <p:pic>
        <p:nvPicPr>
          <p:cNvPr id="20" name="Picture 19" descr="konobar.jpg">
            <a:hlinkClick r:id="" action="ppaction://noaction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57200" y="4191000"/>
            <a:ext cx="2907792" cy="365760"/>
          </a:xfrm>
          <a:prstGeom prst="rect">
            <a:avLst/>
          </a:prstGeom>
        </p:spPr>
      </p:pic>
      <p:pic>
        <p:nvPicPr>
          <p:cNvPr id="22" name="Picture 21" descr="kuvar.jpg">
            <a:hlinkClick r:id="" action="ppaction://noaction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200" y="3886200"/>
            <a:ext cx="2907792" cy="365760"/>
          </a:xfrm>
          <a:prstGeom prst="rect">
            <a:avLst/>
          </a:prstGeom>
        </p:spPr>
      </p:pic>
      <p:pic>
        <p:nvPicPr>
          <p:cNvPr id="23" name="Picture 22" descr="poslastcar.jpg">
            <a:hlinkClick r:id="" action="ppaction://noaction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57200" y="4495800"/>
            <a:ext cx="2907792" cy="365760"/>
          </a:xfrm>
          <a:prstGeom prst="rect">
            <a:avLst/>
          </a:prstGeom>
        </p:spPr>
      </p:pic>
      <p:pic>
        <p:nvPicPr>
          <p:cNvPr id="24" name="Picture 23" descr="pravni.jpg">
            <a:hlinkClick r:id="" action="ppaction://noaction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57200" y="2758440"/>
            <a:ext cx="2907792" cy="365760"/>
          </a:xfrm>
          <a:prstGeom prst="rect">
            <a:avLst/>
          </a:prstGeom>
        </p:spPr>
      </p:pic>
      <p:pic>
        <p:nvPicPr>
          <p:cNvPr id="25" name="Picture 24" descr="trgovac.jpg">
            <a:hlinkClick r:id="" action="ppaction://noaction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57200" y="4800600"/>
            <a:ext cx="2907792" cy="36576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КОМЕРЦИЈАЛИСТА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22860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Обавезни стручни предмети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136392" y="3124200"/>
            <a:ext cx="55504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1. Принципи економије </a:t>
            </a:r>
          </a:p>
          <a:p>
            <a:r>
              <a:rPr lang="ru-RU" dirty="0"/>
              <a:t>2. Право у трговини </a:t>
            </a:r>
          </a:p>
          <a:p>
            <a:r>
              <a:rPr lang="ru-RU" dirty="0"/>
              <a:t>3. Канцеларијско пословање</a:t>
            </a:r>
          </a:p>
          <a:p>
            <a:r>
              <a:rPr lang="ru-RU" dirty="0"/>
              <a:t>4. Рачуноводство у трговини</a:t>
            </a:r>
          </a:p>
          <a:p>
            <a:r>
              <a:rPr lang="ru-RU" dirty="0"/>
              <a:t>5. Статистика</a:t>
            </a:r>
          </a:p>
          <a:p>
            <a:r>
              <a:rPr lang="ru-RU" dirty="0"/>
              <a:t>6. Финансије</a:t>
            </a:r>
          </a:p>
          <a:p>
            <a:r>
              <a:rPr lang="ru-RU" dirty="0"/>
              <a:t>7. Предузетништво</a:t>
            </a:r>
          </a:p>
          <a:p>
            <a:pPr marL="342900" indent="-342900">
              <a:buAutoNum type="arabicPeriod" startAt="8"/>
            </a:pPr>
            <a:r>
              <a:rPr lang="ru-RU" dirty="0"/>
              <a:t>Други страни језик</a:t>
            </a:r>
          </a:p>
          <a:p>
            <a:pPr marL="342900" indent="-342900">
              <a:buAutoNum type="arabicPeriod" startAt="8"/>
            </a:pPr>
            <a:r>
              <a:rPr lang="ru-RU" b="1" dirty="0"/>
              <a:t>Обука у виртуелном предузећу</a:t>
            </a:r>
          </a:p>
          <a:p>
            <a:pPr marL="342900" indent="-342900"/>
            <a:r>
              <a:rPr lang="ru-RU" b="1" dirty="0"/>
              <a:t>(рад у велепродајном предузећу)</a:t>
            </a:r>
          </a:p>
          <a:p>
            <a:endParaRPr lang="en-US" dirty="0"/>
          </a:p>
        </p:txBody>
      </p:sp>
      <p:pic>
        <p:nvPicPr>
          <p:cNvPr id="15" name="Слика 4" descr="10151359_658001260928138_8051271671351578965_n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991328" y="3124200"/>
            <a:ext cx="1924072" cy="2405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2" descr="C:\Users\HP\Desktop\SEŠ 2021-2022\PROMOCIJA SKOLE\FINANSIJSKORAČUNOVODSTVENI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457200" y="2286000"/>
            <a:ext cx="2895600" cy="508000"/>
          </a:xfrm>
          <a:prstGeom prst="rect">
            <a:avLst/>
          </a:prstGeom>
          <a:noFill/>
        </p:spPr>
      </p:pic>
      <p:pic>
        <p:nvPicPr>
          <p:cNvPr id="18" name="Picture 17" descr="turistički tehničar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57200" y="3520440"/>
            <a:ext cx="2895600" cy="372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1996440"/>
            <a:ext cx="2907792" cy="365760"/>
          </a:xfrm>
          <a:prstGeom prst="rect">
            <a:avLst/>
          </a:prstGeom>
        </p:spPr>
      </p:pic>
      <p:pic>
        <p:nvPicPr>
          <p:cNvPr id="19" name="Picture 18" descr="komercijalista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048000"/>
            <a:ext cx="2907792" cy="472440"/>
          </a:xfrm>
          <a:prstGeom prst="rect">
            <a:avLst/>
          </a:prstGeom>
        </p:spPr>
      </p:pic>
      <p:pic>
        <p:nvPicPr>
          <p:cNvPr id="20" name="Picture 19" descr="konobar.jpg">
            <a:hlinkClick r:id="" action="ppaction://noaction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57200" y="4267200"/>
            <a:ext cx="2907792" cy="365760"/>
          </a:xfrm>
          <a:prstGeom prst="rect">
            <a:avLst/>
          </a:prstGeom>
        </p:spPr>
      </p:pic>
      <p:pic>
        <p:nvPicPr>
          <p:cNvPr id="22" name="Picture 21" descr="kuvar.jpg">
            <a:hlinkClick r:id="" action="ppaction://noaction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200" y="3886200"/>
            <a:ext cx="2907792" cy="365760"/>
          </a:xfrm>
          <a:prstGeom prst="rect">
            <a:avLst/>
          </a:prstGeom>
        </p:spPr>
      </p:pic>
      <p:pic>
        <p:nvPicPr>
          <p:cNvPr id="23" name="Picture 22" descr="poslastcar.jpg">
            <a:hlinkClick r:id="" action="ppaction://noaction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57200" y="4648200"/>
            <a:ext cx="2907792" cy="365760"/>
          </a:xfrm>
          <a:prstGeom prst="rect">
            <a:avLst/>
          </a:prstGeom>
        </p:spPr>
      </p:pic>
      <p:pic>
        <p:nvPicPr>
          <p:cNvPr id="24" name="Picture 23" descr="pravni.jpg">
            <a:hlinkClick r:id="" action="ppaction://noaction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57200" y="2758440"/>
            <a:ext cx="2907792" cy="365760"/>
          </a:xfrm>
          <a:prstGeom prst="rect">
            <a:avLst/>
          </a:prstGeom>
        </p:spPr>
      </p:pic>
      <p:pic>
        <p:nvPicPr>
          <p:cNvPr id="25" name="Picture 24" descr="trgovac.jpg">
            <a:hlinkClick r:id="" action="ppaction://noaction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57200" y="5029200"/>
            <a:ext cx="2907792" cy="36576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КОМЕРЦИЈАЛИСТА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22860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Практичан рад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2903478"/>
            <a:ext cx="5562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 смеру комерцијалиста почетком другог разреда, формира се </a:t>
            </a:r>
            <a:r>
              <a:rPr lang="ru-RU" b="1" dirty="0"/>
              <a:t>виртуелно привредно друштво </a:t>
            </a:r>
            <a:r>
              <a:rPr lang="ru-RU" dirty="0"/>
              <a:t>које послује у четири службе:</a:t>
            </a:r>
          </a:p>
          <a:p>
            <a:endParaRPr lang="ru-RU" dirty="0"/>
          </a:p>
          <a:p>
            <a:r>
              <a:rPr lang="ru-RU" dirty="0"/>
              <a:t>	 - Набавна служба</a:t>
            </a:r>
          </a:p>
          <a:p>
            <a:r>
              <a:rPr lang="ru-RU" dirty="0"/>
              <a:t>	 - Продајна служба</a:t>
            </a:r>
          </a:p>
          <a:p>
            <a:r>
              <a:rPr lang="ru-RU" dirty="0"/>
              <a:t>	 - Рачуноводствено-финансијска служба</a:t>
            </a:r>
          </a:p>
          <a:p>
            <a:r>
              <a:rPr lang="ru-RU" dirty="0"/>
              <a:t>	 - Складишна служба</a:t>
            </a:r>
          </a:p>
          <a:p>
            <a:endParaRPr lang="ru-RU" dirty="0"/>
          </a:p>
          <a:p>
            <a:endParaRPr lang="en-US" dirty="0"/>
          </a:p>
        </p:txBody>
      </p:sp>
      <p:pic>
        <p:nvPicPr>
          <p:cNvPr id="15" name="Слика 4" descr="10246376_658001077594823_3296931938889758136_n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667000" y="3954522"/>
            <a:ext cx="1524000" cy="203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2" descr="C:\Users\HP\Desktop\SEŠ 2021-2022\PROMOCIJA SKOLE\FINANSIJSKORAČUNOVODSTVENI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457200" y="2286000"/>
            <a:ext cx="2895600" cy="508000"/>
          </a:xfrm>
          <a:prstGeom prst="rect">
            <a:avLst/>
          </a:prstGeom>
          <a:noFill/>
        </p:spPr>
      </p:pic>
      <p:pic>
        <p:nvPicPr>
          <p:cNvPr id="18" name="Picture 17" descr="turistički tehničar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57200" y="3479800"/>
            <a:ext cx="2895600" cy="41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2FB08-192B-4631-92C1-2CC7D91B7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НАСТАВНИ ПЛАН</a:t>
            </a:r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B8A82D-77EC-4F92-8FD5-B8149CFC58F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6250" t="17556" r="55449" b="21976"/>
          <a:stretch/>
        </p:blipFill>
        <p:spPr bwMode="auto">
          <a:xfrm>
            <a:off x="0" y="1417639"/>
            <a:ext cx="9144000" cy="54403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7380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1996440"/>
            <a:ext cx="2907792" cy="365760"/>
          </a:xfrm>
          <a:prstGeom prst="rect">
            <a:avLst/>
          </a:prstGeom>
        </p:spPr>
      </p:pic>
      <p:pic>
        <p:nvPicPr>
          <p:cNvPr id="19" name="Picture 18" descr="komercijalista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139440"/>
            <a:ext cx="2907792" cy="365760"/>
          </a:xfrm>
          <a:prstGeom prst="rect">
            <a:avLst/>
          </a:prstGeom>
        </p:spPr>
      </p:pic>
      <p:pic>
        <p:nvPicPr>
          <p:cNvPr id="20" name="Picture 19" descr="konobar.jpg">
            <a:hlinkClick r:id="" action="ppaction://noaction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57200" y="4267200"/>
            <a:ext cx="2907792" cy="365760"/>
          </a:xfrm>
          <a:prstGeom prst="rect">
            <a:avLst/>
          </a:prstGeom>
        </p:spPr>
      </p:pic>
      <p:pic>
        <p:nvPicPr>
          <p:cNvPr id="22" name="Picture 21" descr="kuvar.jpg">
            <a:hlinkClick r:id="" action="ppaction://noaction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200" y="3886200"/>
            <a:ext cx="2907792" cy="365760"/>
          </a:xfrm>
          <a:prstGeom prst="rect">
            <a:avLst/>
          </a:prstGeom>
        </p:spPr>
      </p:pic>
      <p:pic>
        <p:nvPicPr>
          <p:cNvPr id="23" name="Picture 22" descr="poslastcar.jpg">
            <a:hlinkClick r:id="" action="ppaction://noaction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57200" y="4572000"/>
            <a:ext cx="2907792" cy="365760"/>
          </a:xfrm>
          <a:prstGeom prst="rect">
            <a:avLst/>
          </a:prstGeom>
        </p:spPr>
      </p:pic>
      <p:pic>
        <p:nvPicPr>
          <p:cNvPr id="24" name="Picture 23" descr="pravni.jpg">
            <a:hlinkClick r:id="" action="ppaction://noaction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57200" y="2758440"/>
            <a:ext cx="2907792" cy="365760"/>
          </a:xfrm>
          <a:prstGeom prst="rect">
            <a:avLst/>
          </a:prstGeom>
        </p:spPr>
      </p:pic>
      <p:pic>
        <p:nvPicPr>
          <p:cNvPr id="25" name="Picture 24" descr="trgovac.jpg">
            <a:hlinkClick r:id="" action="ppaction://noaction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57200" y="4876800"/>
            <a:ext cx="2907792" cy="36576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КОМЕРЦИЈАЛИСТА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228600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По завршетку школовања комерцијалиста ће знати и умети да: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3124200"/>
            <a:ext cx="5410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dirty="0"/>
              <a:t>успешно комуницира са партнерима на матерњем и страном   језику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/>
              <a:t>израђује пословна писма на матерњем и страном језику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/>
              <a:t>набавља робу и складишти је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/>
              <a:t>продаје робу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/>
              <a:t>попуњава документа на матерњем и страном језику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/>
              <a:t>прати и анализира послове набавке и продаје на основу финансијских података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/>
              <a:t>користи савремена средства комуникације</a:t>
            </a:r>
          </a:p>
          <a:p>
            <a:pPr marL="342900" indent="-342900"/>
            <a:endParaRPr lang="ru-RU" dirty="0"/>
          </a:p>
          <a:p>
            <a:endParaRPr lang="en-US" dirty="0"/>
          </a:p>
        </p:txBody>
      </p:sp>
      <p:pic>
        <p:nvPicPr>
          <p:cNvPr id="15" name="Picture 2" descr="C:\Users\HP\Desktop\SEŠ 2021-2022\PROMOCIJA SKOLE\FINANSIJSKORAČUNOVODSTVENI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457200" y="2286000"/>
            <a:ext cx="2895600" cy="508000"/>
          </a:xfrm>
          <a:prstGeom prst="rect">
            <a:avLst/>
          </a:prstGeom>
          <a:noFill/>
        </p:spPr>
      </p:pic>
      <p:pic>
        <p:nvPicPr>
          <p:cNvPr id="16" name="Picture 15" descr="turistički tehničar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457200" y="3505200"/>
            <a:ext cx="2895600" cy="3873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-1536x11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00200"/>
            <a:ext cx="8077200" cy="4743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228600" y="457200"/>
            <a:ext cx="830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Сајам виртуелних предузећа</a:t>
            </a:r>
            <a:r>
              <a:rPr lang="sr-Cyrl-R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-1536x11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600200"/>
            <a:ext cx="3755939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5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2971800"/>
            <a:ext cx="4572000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228600" y="457200"/>
            <a:ext cx="830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Сајам виртуелних предузећа</a:t>
            </a:r>
            <a:r>
              <a:rPr lang="sr-Cyrl-R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0312F5-3506-4CFF-A818-D2E30508A05D}"/>
              </a:ext>
            </a:extLst>
          </p:cNvPr>
          <p:cNvSpPr txBox="1"/>
          <p:nvPr/>
        </p:nvSpPr>
        <p:spPr>
          <a:xfrm>
            <a:off x="381000" y="52578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i="1" dirty="0"/>
              <a:t>ВЕЛИКИ БРОЈ ЧАСОВА КАБИНЕТСКЕ НАСТАВЕ </a:t>
            </a:r>
          </a:p>
          <a:p>
            <a:r>
              <a:rPr lang="sr-Cyrl-RS" i="1" dirty="0"/>
              <a:t>И СПРЕМНОСТ ЗА </a:t>
            </a:r>
          </a:p>
          <a:p>
            <a:r>
              <a:rPr lang="sr-Cyrl-RS" i="1" dirty="0"/>
              <a:t>ТРЖИШТЕ РАДА!</a:t>
            </a:r>
            <a:endParaRPr lang="en-US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1721</TotalTime>
  <Words>398</Words>
  <Application>Microsoft Office PowerPoint</Application>
  <PresentationFormat>On-screen Show (4:3)</PresentationFormat>
  <Paragraphs>79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Office Theme</vt:lpstr>
      <vt:lpstr>Са нама се лакше  и лепше учи</vt:lpstr>
      <vt:lpstr>Oбразовни профил: КОМЕРЦИЈАЛИСТА</vt:lpstr>
      <vt:lpstr>PowerPoint Presentation</vt:lpstr>
      <vt:lpstr>PowerPoint Presentation</vt:lpstr>
      <vt:lpstr>PowerPoint Presentation</vt:lpstr>
      <vt:lpstr>НАСТАВНИ ПЛАН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ОВА ШКОЛА ОМОГУЋАВА ТИ ДА: </vt:lpstr>
      <vt:lpstr>Школујемо ученике у оквиру два подручја рада:</vt:lpstr>
      <vt:lpstr>Нека твој избор  буде прави!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Milica</cp:lastModifiedBy>
  <cp:revision>174</cp:revision>
  <dcterms:created xsi:type="dcterms:W3CDTF">2021-05-12T14:42:07Z</dcterms:created>
  <dcterms:modified xsi:type="dcterms:W3CDTF">2023-05-12T14:47:36Z</dcterms:modified>
</cp:coreProperties>
</file>