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67" r:id="rId2"/>
    <p:sldId id="322" r:id="rId3"/>
    <p:sldId id="274" r:id="rId4"/>
    <p:sldId id="321" r:id="rId5"/>
    <p:sldId id="298" r:id="rId6"/>
    <p:sldId id="319" r:id="rId7"/>
    <p:sldId id="302" r:id="rId8"/>
    <p:sldId id="281" r:id="rId9"/>
    <p:sldId id="279" r:id="rId10"/>
    <p:sldId id="32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3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099AA-055B-458B-8DA3-C5CE458C41B0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17546-8C7D-48F4-8CCC-C51702151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6DF-9BA0-4B85-9B69-F0F5004AC694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57F5-AC89-4A69-AD01-4B601CB6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6DF-9BA0-4B85-9B69-F0F5004AC694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57F5-AC89-4A69-AD01-4B601CB6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6DF-9BA0-4B85-9B69-F0F5004AC694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57F5-AC89-4A69-AD01-4B601CB6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6DF-9BA0-4B85-9B69-F0F5004AC694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57F5-AC89-4A69-AD01-4B601CB6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6DF-9BA0-4B85-9B69-F0F5004AC694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57F5-AC89-4A69-AD01-4B601CB6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6DF-9BA0-4B85-9B69-F0F5004AC694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57F5-AC89-4A69-AD01-4B601CB6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6DF-9BA0-4B85-9B69-F0F5004AC694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57F5-AC89-4A69-AD01-4B601CB6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6DF-9BA0-4B85-9B69-F0F5004AC694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57F5-AC89-4A69-AD01-4B601CB6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6DF-9BA0-4B85-9B69-F0F5004AC694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57F5-AC89-4A69-AD01-4B601CB6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6DF-9BA0-4B85-9B69-F0F5004AC694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57F5-AC89-4A69-AD01-4B601CB6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6DF-9BA0-4B85-9B69-F0F5004AC694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57F5-AC89-4A69-AD01-4B601CB6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1A6DF-9BA0-4B85-9B69-F0F5004AC694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E57F5-AC89-4A69-AD01-4B601CB64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3.jpeg"/><Relationship Id="rId5" Type="http://schemas.openxmlformats.org/officeDocument/2006/relationships/image" Target="../media/image4.jpeg"/><Relationship Id="rId10" Type="http://schemas.openxmlformats.org/officeDocument/2006/relationships/image" Target="../media/image10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3.jpeg"/><Relationship Id="rId5" Type="http://schemas.openxmlformats.org/officeDocument/2006/relationships/image" Target="../media/image4.jpeg"/><Relationship Id="rId10" Type="http://schemas.openxmlformats.org/officeDocument/2006/relationships/image" Target="../media/image10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3.jpeg"/><Relationship Id="rId5" Type="http://schemas.openxmlformats.org/officeDocument/2006/relationships/image" Target="../media/image4.jpeg"/><Relationship Id="rId10" Type="http://schemas.openxmlformats.org/officeDocument/2006/relationships/image" Target="../media/image10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11" Type="http://schemas.openxmlformats.org/officeDocument/2006/relationships/image" Target="../media/image13.jpeg"/><Relationship Id="rId5" Type="http://schemas.openxmlformats.org/officeDocument/2006/relationships/image" Target="../media/image4.jpeg"/><Relationship Id="rId10" Type="http://schemas.openxmlformats.org/officeDocument/2006/relationships/image" Target="../media/image10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6D6C7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75000"/>
                <a:alpha val="33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konomski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0000"/>
          </a:blip>
          <a:stretch>
            <a:fillRect/>
          </a:stretch>
        </p:blipFill>
        <p:spPr>
          <a:xfrm rot="21359316">
            <a:off x="316230" y="4519076"/>
            <a:ext cx="3634740" cy="457200"/>
          </a:xfrm>
          <a:prstGeom prst="rect">
            <a:avLst/>
          </a:prstGeom>
        </p:spPr>
      </p:pic>
      <p:pic>
        <p:nvPicPr>
          <p:cNvPr id="4" name="Picture 3" descr="komercijalista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0000"/>
          </a:blip>
          <a:stretch>
            <a:fillRect/>
          </a:stretch>
        </p:blipFill>
        <p:spPr>
          <a:xfrm rot="20316428">
            <a:off x="1647305" y="5650103"/>
            <a:ext cx="3634740" cy="457200"/>
          </a:xfrm>
          <a:prstGeom prst="rect">
            <a:avLst/>
          </a:prstGeom>
        </p:spPr>
      </p:pic>
      <p:pic>
        <p:nvPicPr>
          <p:cNvPr id="5" name="Picture 4" descr="konobar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0000"/>
          </a:blip>
          <a:stretch>
            <a:fillRect/>
          </a:stretch>
        </p:blipFill>
        <p:spPr>
          <a:xfrm rot="355176">
            <a:off x="5043085" y="5748811"/>
            <a:ext cx="3634740" cy="457200"/>
          </a:xfrm>
          <a:prstGeom prst="rect">
            <a:avLst/>
          </a:prstGeom>
        </p:spPr>
      </p:pic>
      <p:pic>
        <p:nvPicPr>
          <p:cNvPr id="7" name="Picture 6" descr="kuvar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0000"/>
          </a:blip>
          <a:stretch>
            <a:fillRect/>
          </a:stretch>
        </p:blipFill>
        <p:spPr>
          <a:xfrm rot="21251920">
            <a:off x="6052979" y="3328951"/>
            <a:ext cx="3061812" cy="385134"/>
          </a:xfrm>
          <a:prstGeom prst="rect">
            <a:avLst/>
          </a:prstGeom>
        </p:spPr>
      </p:pic>
      <p:pic>
        <p:nvPicPr>
          <p:cNvPr id="8" name="Picture 7" descr="poslastcar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0000"/>
          </a:blip>
          <a:stretch>
            <a:fillRect/>
          </a:stretch>
        </p:blipFill>
        <p:spPr>
          <a:xfrm rot="21174331">
            <a:off x="5119718" y="1164467"/>
            <a:ext cx="3634740" cy="457200"/>
          </a:xfrm>
          <a:prstGeom prst="rect">
            <a:avLst/>
          </a:prstGeom>
        </p:spPr>
      </p:pic>
      <p:pic>
        <p:nvPicPr>
          <p:cNvPr id="9" name="Picture 8" descr="pravni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0000"/>
          </a:blip>
          <a:stretch>
            <a:fillRect/>
          </a:stretch>
        </p:blipFill>
        <p:spPr>
          <a:xfrm rot="425859">
            <a:off x="852519" y="1213404"/>
            <a:ext cx="3634740" cy="457200"/>
          </a:xfrm>
          <a:prstGeom prst="rect">
            <a:avLst/>
          </a:prstGeom>
        </p:spPr>
      </p:pic>
      <p:pic>
        <p:nvPicPr>
          <p:cNvPr id="10" name="Picture 9" descr="trgovac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0000"/>
          </a:blip>
          <a:stretch>
            <a:fillRect/>
          </a:stretch>
        </p:blipFill>
        <p:spPr>
          <a:xfrm rot="840310">
            <a:off x="5259100" y="4471626"/>
            <a:ext cx="3634740" cy="457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71600" y="304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/>
              <a:t>СРЕДЊА ЕКОНОМСКА ШКОЛА ЛОЗНИЦА</a:t>
            </a:r>
            <a:endParaRPr lang="en-US" sz="3200" b="1" dirty="0"/>
          </a:p>
        </p:txBody>
      </p:sp>
      <p:pic>
        <p:nvPicPr>
          <p:cNvPr id="1026" name="Picture 2" descr="http://esloznica.rs/wp-content/uploads/2020/05/logo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28600"/>
            <a:ext cx="914400" cy="813460"/>
          </a:xfrm>
          <a:prstGeom prst="rect">
            <a:avLst/>
          </a:prstGeom>
          <a:noFill/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85800" y="2770826"/>
            <a:ext cx="7772400" cy="1368714"/>
          </a:xfrm>
        </p:spPr>
        <p:txBody>
          <a:bodyPr>
            <a:normAutofit fontScale="90000"/>
          </a:bodyPr>
          <a:lstStyle/>
          <a:p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 нама се лакше </a:t>
            </a:r>
            <a:b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лепше учи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Users\HP\Desktop\SEŠ 2021-2022\PROMOCIJA SKOLE\FINANSIJSKORAČUNOVODSTVENI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lum bright="40000" contrast="-40000"/>
          </a:blip>
          <a:srcRect/>
          <a:stretch>
            <a:fillRect/>
          </a:stretch>
        </p:blipFill>
        <p:spPr bwMode="auto">
          <a:xfrm>
            <a:off x="1913950" y="1896559"/>
            <a:ext cx="7230050" cy="942026"/>
          </a:xfrm>
          <a:prstGeom prst="rect">
            <a:avLst/>
          </a:prstGeom>
          <a:noFill/>
        </p:spPr>
      </p:pic>
      <p:sp>
        <p:nvSpPr>
          <p:cNvPr id="17" name="Explosion 1 16"/>
          <p:cNvSpPr/>
          <p:nvPr/>
        </p:nvSpPr>
        <p:spPr>
          <a:xfrm>
            <a:off x="452288" y="2009559"/>
            <a:ext cx="19812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НОВО!!!</a:t>
            </a:r>
            <a:endParaRPr lang="en-US" dirty="0"/>
          </a:p>
        </p:txBody>
      </p:sp>
      <p:pic>
        <p:nvPicPr>
          <p:cNvPr id="18" name="Picture 17" descr="viber_slika_2023-03-17_20-23-48-875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0822294">
            <a:off x="447638" y="5234167"/>
            <a:ext cx="4389787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6D6C7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75000"/>
                <a:alpha val="33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konomski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0000"/>
          </a:blip>
          <a:stretch>
            <a:fillRect/>
          </a:stretch>
        </p:blipFill>
        <p:spPr>
          <a:xfrm rot="21359316">
            <a:off x="316230" y="4519076"/>
            <a:ext cx="3634740" cy="457200"/>
          </a:xfrm>
          <a:prstGeom prst="rect">
            <a:avLst/>
          </a:prstGeom>
        </p:spPr>
      </p:pic>
      <p:pic>
        <p:nvPicPr>
          <p:cNvPr id="4" name="Picture 3" descr="komercijalista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0000"/>
          </a:blip>
          <a:stretch>
            <a:fillRect/>
          </a:stretch>
        </p:blipFill>
        <p:spPr>
          <a:xfrm rot="20316428">
            <a:off x="1647305" y="5650103"/>
            <a:ext cx="3634740" cy="457200"/>
          </a:xfrm>
          <a:prstGeom prst="rect">
            <a:avLst/>
          </a:prstGeom>
        </p:spPr>
      </p:pic>
      <p:pic>
        <p:nvPicPr>
          <p:cNvPr id="5" name="Picture 4" descr="konobar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0000"/>
          </a:blip>
          <a:stretch>
            <a:fillRect/>
          </a:stretch>
        </p:blipFill>
        <p:spPr>
          <a:xfrm rot="355176">
            <a:off x="5043085" y="5748811"/>
            <a:ext cx="3634740" cy="457200"/>
          </a:xfrm>
          <a:prstGeom prst="rect">
            <a:avLst/>
          </a:prstGeom>
        </p:spPr>
      </p:pic>
      <p:pic>
        <p:nvPicPr>
          <p:cNvPr id="7" name="Picture 6" descr="kuvar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0000"/>
          </a:blip>
          <a:stretch>
            <a:fillRect/>
          </a:stretch>
        </p:blipFill>
        <p:spPr>
          <a:xfrm rot="21251920">
            <a:off x="6052979" y="3328951"/>
            <a:ext cx="3061812" cy="385134"/>
          </a:xfrm>
          <a:prstGeom prst="rect">
            <a:avLst/>
          </a:prstGeom>
        </p:spPr>
      </p:pic>
      <p:pic>
        <p:nvPicPr>
          <p:cNvPr id="8" name="Picture 7" descr="poslastcar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0000"/>
          </a:blip>
          <a:stretch>
            <a:fillRect/>
          </a:stretch>
        </p:blipFill>
        <p:spPr>
          <a:xfrm rot="21174331">
            <a:off x="5119718" y="1164467"/>
            <a:ext cx="3634740" cy="457200"/>
          </a:xfrm>
          <a:prstGeom prst="rect">
            <a:avLst/>
          </a:prstGeom>
        </p:spPr>
      </p:pic>
      <p:pic>
        <p:nvPicPr>
          <p:cNvPr id="9" name="Picture 8" descr="pravni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0000"/>
          </a:blip>
          <a:stretch>
            <a:fillRect/>
          </a:stretch>
        </p:blipFill>
        <p:spPr>
          <a:xfrm rot="425859">
            <a:off x="852519" y="1213404"/>
            <a:ext cx="3634740" cy="457200"/>
          </a:xfrm>
          <a:prstGeom prst="rect">
            <a:avLst/>
          </a:prstGeom>
        </p:spPr>
      </p:pic>
      <p:pic>
        <p:nvPicPr>
          <p:cNvPr id="10" name="Picture 9" descr="trgovac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0000"/>
          </a:blip>
          <a:stretch>
            <a:fillRect/>
          </a:stretch>
        </p:blipFill>
        <p:spPr>
          <a:xfrm rot="840310">
            <a:off x="5259100" y="4471626"/>
            <a:ext cx="3634740" cy="457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71600" y="304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/>
              <a:t>СРЕДЊА ЕКОНОМСКА ШКОЛА ЛОЗНИЦА</a:t>
            </a:r>
            <a:endParaRPr lang="en-US" sz="3200" b="1" dirty="0"/>
          </a:p>
        </p:txBody>
      </p:sp>
      <p:pic>
        <p:nvPicPr>
          <p:cNvPr id="1026" name="Picture 2" descr="http://esloznica.rs/wp-content/uploads/2020/05/logo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28600"/>
            <a:ext cx="914400" cy="813460"/>
          </a:xfrm>
          <a:prstGeom prst="rect">
            <a:avLst/>
          </a:prstGeom>
          <a:noFill/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85800" y="2770826"/>
            <a:ext cx="7772400" cy="136871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Нека твој избор 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буде прави!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Users\HP\Desktop\SEŠ 2021-2022\PROMOCIJA SKOLE\FINANSIJSKORAČUNOVODSTVENI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lum bright="40000" contrast="-40000"/>
          </a:blip>
          <a:srcRect/>
          <a:stretch>
            <a:fillRect/>
          </a:stretch>
        </p:blipFill>
        <p:spPr bwMode="auto">
          <a:xfrm>
            <a:off x="1913950" y="1896559"/>
            <a:ext cx="7230050" cy="942026"/>
          </a:xfrm>
          <a:prstGeom prst="rect">
            <a:avLst/>
          </a:prstGeom>
          <a:noFill/>
        </p:spPr>
      </p:pic>
      <p:sp>
        <p:nvSpPr>
          <p:cNvPr id="17" name="Explosion 1 16"/>
          <p:cNvSpPr/>
          <p:nvPr/>
        </p:nvSpPr>
        <p:spPr>
          <a:xfrm>
            <a:off x="452288" y="2009559"/>
            <a:ext cx="19812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НОВО!!!</a:t>
            </a:r>
            <a:endParaRPr lang="en-US" dirty="0"/>
          </a:p>
        </p:txBody>
      </p:sp>
      <p:pic>
        <p:nvPicPr>
          <p:cNvPr id="18" name="Picture 17" descr="viber_slika_2023-03-17_20-23-48-875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0822294">
            <a:off x="447638" y="5234167"/>
            <a:ext cx="438978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3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6915A-5655-4C19-9091-36F904970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Oбразовни профил</a:t>
            </a:r>
            <a:r>
              <a:rPr lang="sr-Cyrl-RS" sz="4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4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ФИНАНСИЈСКО-РАЧУНОВОДСТВЕНИ </a:t>
            </a:r>
            <a:br>
              <a:rPr lang="ru-RU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ТЕХНИЧАР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0D8C6D-3149-40FE-B7B3-6905F22F0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71563"/>
            <a:ext cx="6400800" cy="17526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Трајање образовања: 4 године</a:t>
            </a:r>
          </a:p>
          <a:p>
            <a:r>
              <a:rPr lang="ru-RU" dirty="0">
                <a:solidFill>
                  <a:schemeClr val="tx1"/>
                </a:solidFill>
              </a:rPr>
              <a:t>Број ученика који се уписује: 30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87F1EE-B6BB-4487-A1BD-36C3BCAD3F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033837"/>
            <a:ext cx="914479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45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ekonomski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1996440"/>
            <a:ext cx="2907792" cy="365760"/>
          </a:xfrm>
          <a:prstGeom prst="rect">
            <a:avLst/>
          </a:prstGeom>
        </p:spPr>
      </p:pic>
      <p:pic>
        <p:nvPicPr>
          <p:cNvPr id="29" name="Picture 28" descr="komercijalista.jpg">
            <a:hlinkClick r:id="" action="ppaction://noaction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57200" y="3139440"/>
            <a:ext cx="2907792" cy="365760"/>
          </a:xfrm>
          <a:prstGeom prst="rect">
            <a:avLst/>
          </a:prstGeom>
        </p:spPr>
      </p:pic>
      <p:pic>
        <p:nvPicPr>
          <p:cNvPr id="30" name="Picture 29" descr="konobar.jpg">
            <a:hlinkClick r:id="" action="ppaction://noaction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57200" y="4191000"/>
            <a:ext cx="2907792" cy="365760"/>
          </a:xfrm>
          <a:prstGeom prst="rect">
            <a:avLst/>
          </a:prstGeom>
        </p:spPr>
      </p:pic>
      <p:pic>
        <p:nvPicPr>
          <p:cNvPr id="32" name="Picture 31" descr="kuvar.jpg">
            <a:hlinkClick r:id="" action="ppaction://noaction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457200" y="3886200"/>
            <a:ext cx="2907792" cy="365760"/>
          </a:xfrm>
          <a:prstGeom prst="rect">
            <a:avLst/>
          </a:prstGeom>
        </p:spPr>
      </p:pic>
      <p:pic>
        <p:nvPicPr>
          <p:cNvPr id="33" name="Picture 32" descr="poslastcar.jpg">
            <a:hlinkClick r:id="" action="ppaction://noaction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457200" y="4572000"/>
            <a:ext cx="2907792" cy="365760"/>
          </a:xfrm>
          <a:prstGeom prst="rect">
            <a:avLst/>
          </a:prstGeom>
        </p:spPr>
      </p:pic>
      <p:pic>
        <p:nvPicPr>
          <p:cNvPr id="34" name="Picture 33" descr="pravni.jpg">
            <a:hlinkClick r:id="" action="ppaction://noaction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457200" y="2758440"/>
            <a:ext cx="2907792" cy="365760"/>
          </a:xfrm>
          <a:prstGeom prst="rect">
            <a:avLst/>
          </a:prstGeom>
        </p:spPr>
      </p:pic>
      <p:pic>
        <p:nvPicPr>
          <p:cNvPr id="35" name="Picture 34" descr="trgovac.jpg">
            <a:hlinkClick r:id="" action="ppaction://noaction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57200" y="4953000"/>
            <a:ext cx="2907792" cy="36576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276600" y="22860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Обавезни стручни предмети: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276600" y="2743200"/>
            <a:ext cx="541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/>
              <a:t>Принципи економије,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Пословна економије ,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Рачуноводство,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Пословна кореспо</a:t>
            </a:r>
            <a:r>
              <a:rPr lang="sr-Cyrl-RS" dirty="0"/>
              <a:t>н</a:t>
            </a:r>
            <a:r>
              <a:rPr lang="ru-RU" dirty="0"/>
              <a:t>денција, </a:t>
            </a:r>
          </a:p>
          <a:p>
            <a:pPr>
              <a:buFont typeface="Wingdings" pitchFamily="2" charset="2"/>
              <a:buChar char="ü"/>
            </a:pPr>
            <a:r>
              <a:rPr lang="sr-Cyrl-RS" dirty="0"/>
              <a:t>Основи финансија </a:t>
            </a:r>
          </a:p>
          <a:p>
            <a:pPr>
              <a:buFont typeface="Wingdings" pitchFamily="2" charset="2"/>
              <a:buChar char="ü"/>
            </a:pPr>
            <a:r>
              <a:rPr lang="sr-Cyrl-RS" dirty="0"/>
              <a:t>Пословна информатика</a:t>
            </a:r>
          </a:p>
          <a:p>
            <a:pPr>
              <a:buFont typeface="Wingdings" pitchFamily="2" charset="2"/>
              <a:buChar char="ü"/>
            </a:pPr>
            <a:r>
              <a:rPr lang="sr-Cyrl-RS" dirty="0"/>
              <a:t>Право</a:t>
            </a:r>
          </a:p>
          <a:p>
            <a:pPr>
              <a:buFont typeface="Wingdings" pitchFamily="2" charset="2"/>
              <a:buChar char="ü"/>
            </a:pPr>
            <a:r>
              <a:rPr lang="sr-Cyrl-RS" dirty="0"/>
              <a:t>Јавне финансије</a:t>
            </a:r>
          </a:p>
          <a:p>
            <a:pPr>
              <a:buFont typeface="Wingdings" pitchFamily="2" charset="2"/>
              <a:buChar char="ü"/>
            </a:pPr>
            <a:r>
              <a:rPr lang="sr-Cyrl-RS" dirty="0"/>
              <a:t>Пословне финансије </a:t>
            </a:r>
          </a:p>
          <a:p>
            <a:pPr>
              <a:buFont typeface="Wingdings" pitchFamily="2" charset="2"/>
              <a:buChar char="ü"/>
            </a:pPr>
            <a:r>
              <a:rPr lang="sr-Cyrl-RS" dirty="0"/>
              <a:t>Статистика</a:t>
            </a:r>
          </a:p>
          <a:p>
            <a:pPr>
              <a:buFont typeface="Wingdings" pitchFamily="2" charset="2"/>
              <a:buChar char="ü"/>
            </a:pPr>
            <a:r>
              <a:rPr lang="sr-Cyrl-RS" dirty="0"/>
              <a:t>Ревизија </a:t>
            </a:r>
          </a:p>
          <a:p>
            <a:pPr>
              <a:buFont typeface="Wingdings" pitchFamily="2" charset="2"/>
              <a:buChar char="ü"/>
            </a:pPr>
            <a:r>
              <a:rPr lang="sr-Cyrl-RS" b="1" dirty="0"/>
              <a:t>Финансијско-рачуноводствена обука 	(књиговодствена агенција) </a:t>
            </a:r>
          </a:p>
          <a:p>
            <a:pPr>
              <a:buFont typeface="Wingdings" pitchFamily="2" charset="2"/>
              <a:buChar char="ü"/>
            </a:pPr>
            <a:r>
              <a:rPr lang="sr-Cyrl-RS" dirty="0"/>
              <a:t>Предузетништво </a:t>
            </a:r>
          </a:p>
          <a:p>
            <a:pPr>
              <a:buFont typeface="Wingdings" pitchFamily="2" charset="2"/>
              <a:buChar char="ü"/>
            </a:pPr>
            <a:endParaRPr lang="sr-Cyrl-RS" dirty="0"/>
          </a:p>
          <a:p>
            <a:endParaRPr lang="en-US" dirty="0"/>
          </a:p>
        </p:txBody>
      </p:sp>
      <p:sp>
        <p:nvSpPr>
          <p:cNvPr id="15" name="Explosion 1 14"/>
          <p:cNvSpPr/>
          <p:nvPr/>
        </p:nvSpPr>
        <p:spPr>
          <a:xfrm>
            <a:off x="2819400" y="990600"/>
            <a:ext cx="19812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НОВО!!!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ФИНАНСИЈСКО-РАЧУНОВОДСТВЕНИ ТЕХНИЧАР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7" name="Picture 2" descr="C:\Users\HP\Desktop\SEŠ 2021-2022\PROMOCIJA SKOLE\FINANSIJSKORAČUNOVODSTVENI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1000" y="2286000"/>
            <a:ext cx="2895600" cy="508000"/>
          </a:xfrm>
          <a:prstGeom prst="rect">
            <a:avLst/>
          </a:prstGeom>
          <a:noFill/>
        </p:spPr>
      </p:pic>
      <p:pic>
        <p:nvPicPr>
          <p:cNvPr id="18" name="Picture 17" descr="turistički tehničar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457200" y="3429000"/>
            <a:ext cx="2895600" cy="4635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ekonomski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1996440"/>
            <a:ext cx="2907792" cy="365760"/>
          </a:xfrm>
          <a:prstGeom prst="rect">
            <a:avLst/>
          </a:prstGeom>
        </p:spPr>
      </p:pic>
      <p:pic>
        <p:nvPicPr>
          <p:cNvPr id="29" name="Picture 28" descr="komercijalista.jpg">
            <a:hlinkClick r:id="" action="ppaction://noaction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57200" y="3139440"/>
            <a:ext cx="2907792" cy="365760"/>
          </a:xfrm>
          <a:prstGeom prst="rect">
            <a:avLst/>
          </a:prstGeom>
        </p:spPr>
      </p:pic>
      <p:pic>
        <p:nvPicPr>
          <p:cNvPr id="30" name="Picture 29" descr="konobar.jpg">
            <a:hlinkClick r:id="" action="ppaction://noaction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57200" y="4191000"/>
            <a:ext cx="2907792" cy="365760"/>
          </a:xfrm>
          <a:prstGeom prst="rect">
            <a:avLst/>
          </a:prstGeom>
        </p:spPr>
      </p:pic>
      <p:pic>
        <p:nvPicPr>
          <p:cNvPr id="32" name="Picture 31" descr="kuvar.jpg">
            <a:hlinkClick r:id="" action="ppaction://noaction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457200" y="3886200"/>
            <a:ext cx="2907792" cy="365760"/>
          </a:xfrm>
          <a:prstGeom prst="rect">
            <a:avLst/>
          </a:prstGeom>
        </p:spPr>
      </p:pic>
      <p:pic>
        <p:nvPicPr>
          <p:cNvPr id="33" name="Picture 32" descr="poslastcar.jpg">
            <a:hlinkClick r:id="" action="ppaction://noaction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457200" y="4572000"/>
            <a:ext cx="2907792" cy="365760"/>
          </a:xfrm>
          <a:prstGeom prst="rect">
            <a:avLst/>
          </a:prstGeom>
        </p:spPr>
      </p:pic>
      <p:pic>
        <p:nvPicPr>
          <p:cNvPr id="34" name="Picture 33" descr="pravni.jpg">
            <a:hlinkClick r:id="" action="ppaction://noaction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457200" y="2758440"/>
            <a:ext cx="2907792" cy="365760"/>
          </a:xfrm>
          <a:prstGeom prst="rect">
            <a:avLst/>
          </a:prstGeom>
        </p:spPr>
      </p:pic>
      <p:pic>
        <p:nvPicPr>
          <p:cNvPr id="35" name="Picture 34" descr="trgovac.jpg">
            <a:hlinkClick r:id="" action="ppaction://noaction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57200" y="4953000"/>
            <a:ext cx="2907792" cy="36576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270738" y="2292002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Компетенције су: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270738" y="2945785"/>
            <a:ext cx="5181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/>
              <a:t>Обрачунавање и плаћање јавних прихода и расхода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 Припрема података и пружање информација за утврђивање финансијске позиције предузећа у циљу доношења пословних одлука и планирања будућег пословања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 Обрачунавање економских, рачуноводствених, законом обавезних и других вредности, примењујући прописане и стандардизоване поступке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 Вођење рачуноводствене евиденције на прописан начин</a:t>
            </a:r>
            <a:endParaRPr lang="en-US" dirty="0"/>
          </a:p>
        </p:txBody>
      </p:sp>
      <p:sp>
        <p:nvSpPr>
          <p:cNvPr id="15" name="Explosion 1 14"/>
          <p:cNvSpPr/>
          <p:nvPr/>
        </p:nvSpPr>
        <p:spPr>
          <a:xfrm>
            <a:off x="2819400" y="990600"/>
            <a:ext cx="19812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НОВО!!!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ФИНАНСИЈСКО-РАЧУНОВОДСТВЕНИ ТЕХНИЧАР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7" name="Picture 2" descr="C:\Users\HP\Desktop\SEŠ 2021-2022\PROMOCIJA SKOLE\FINANSIJSKORAČUNOVODSTVENI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1000" y="2286000"/>
            <a:ext cx="2895600" cy="508000"/>
          </a:xfrm>
          <a:prstGeom prst="rect">
            <a:avLst/>
          </a:prstGeom>
          <a:noFill/>
        </p:spPr>
      </p:pic>
      <p:pic>
        <p:nvPicPr>
          <p:cNvPr id="18" name="Picture 17" descr="turistički tehničar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457200" y="3429000"/>
            <a:ext cx="2895600" cy="46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8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ekonomski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1996440"/>
            <a:ext cx="2907792" cy="365760"/>
          </a:xfrm>
          <a:prstGeom prst="rect">
            <a:avLst/>
          </a:prstGeom>
        </p:spPr>
      </p:pic>
      <p:pic>
        <p:nvPicPr>
          <p:cNvPr id="29" name="Picture 28" descr="komercijalista.jpg">
            <a:hlinkClick r:id="" action="ppaction://noaction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57200" y="3139440"/>
            <a:ext cx="2907792" cy="365760"/>
          </a:xfrm>
          <a:prstGeom prst="rect">
            <a:avLst/>
          </a:prstGeom>
        </p:spPr>
      </p:pic>
      <p:pic>
        <p:nvPicPr>
          <p:cNvPr id="30" name="Picture 29" descr="konobar.jpg">
            <a:hlinkClick r:id="" action="ppaction://noaction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57200" y="4191000"/>
            <a:ext cx="2907792" cy="365760"/>
          </a:xfrm>
          <a:prstGeom prst="rect">
            <a:avLst/>
          </a:prstGeom>
        </p:spPr>
      </p:pic>
      <p:pic>
        <p:nvPicPr>
          <p:cNvPr id="32" name="Picture 31" descr="kuvar.jpg">
            <a:hlinkClick r:id="" action="ppaction://noaction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457200" y="3886200"/>
            <a:ext cx="2907792" cy="365760"/>
          </a:xfrm>
          <a:prstGeom prst="rect">
            <a:avLst/>
          </a:prstGeom>
        </p:spPr>
      </p:pic>
      <p:pic>
        <p:nvPicPr>
          <p:cNvPr id="33" name="Picture 32" descr="poslastcar.jpg">
            <a:hlinkClick r:id="" action="ppaction://noaction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469392" y="4495800"/>
            <a:ext cx="2907792" cy="365760"/>
          </a:xfrm>
          <a:prstGeom prst="rect">
            <a:avLst/>
          </a:prstGeom>
        </p:spPr>
      </p:pic>
      <p:pic>
        <p:nvPicPr>
          <p:cNvPr id="34" name="Picture 33" descr="pravni.jpg">
            <a:hlinkClick r:id="" action="ppaction://noaction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457200" y="2758440"/>
            <a:ext cx="2907792" cy="365760"/>
          </a:xfrm>
          <a:prstGeom prst="rect">
            <a:avLst/>
          </a:prstGeom>
        </p:spPr>
      </p:pic>
      <p:pic>
        <p:nvPicPr>
          <p:cNvPr id="35" name="Picture 34" descr="trgovac.jpg">
            <a:hlinkClick r:id="" action="ppaction://noaction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57200" y="4876800"/>
            <a:ext cx="2907792" cy="36576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276600" y="22860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По завршетку школовања у овом образовном профилу ученици: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276600" y="3276600"/>
            <a:ext cx="5410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sr-Cyrl-RS" dirty="0"/>
              <a:t>Могу да раде као финансијски референти 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sr-Cyrl-RS" dirty="0"/>
              <a:t>Могу да буду сарадници у рачуноводству и књиговодству 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sr-Cyrl-RS" dirty="0"/>
              <a:t>Могу да буду порески службеници, референти за </a:t>
            </a:r>
            <a:r>
              <a:rPr lang="sr-Cyrl-RS" dirty="0" err="1"/>
              <a:t>акцизе</a:t>
            </a:r>
            <a:r>
              <a:rPr lang="sr-Cyrl-RS" dirty="0"/>
              <a:t>, референти за таксе, рачуноводствени и књиговодствени службеници </a:t>
            </a:r>
          </a:p>
          <a:p>
            <a:pPr lvl="0">
              <a:buFont typeface="Wingdings" pitchFamily="2" charset="2"/>
              <a:buChar char="ü"/>
            </a:pPr>
            <a:r>
              <a:rPr lang="sr-Cyrl-RS" dirty="0"/>
              <a:t>Финансијски службеници и службеници за обраду зарада </a:t>
            </a:r>
          </a:p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ФИНАНСИЈСКО-РАЧУНОВОДСТВЕНИ ТЕХНИЧАР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Explosion 1 16"/>
          <p:cNvSpPr/>
          <p:nvPr/>
        </p:nvSpPr>
        <p:spPr>
          <a:xfrm>
            <a:off x="2819400" y="990600"/>
            <a:ext cx="19812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НОВО!!!</a:t>
            </a:r>
            <a:endParaRPr lang="en-US" dirty="0"/>
          </a:p>
        </p:txBody>
      </p:sp>
      <p:pic>
        <p:nvPicPr>
          <p:cNvPr id="18" name="Picture 2" descr="C:\Users\HP\Desktop\SEŠ 2021-2022\PROMOCIJA SKOLE\FINANSIJSKORAČUNOVODSTVENI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1000" y="2286000"/>
            <a:ext cx="2895600" cy="508000"/>
          </a:xfrm>
          <a:prstGeom prst="rect">
            <a:avLst/>
          </a:prstGeom>
          <a:noFill/>
        </p:spPr>
      </p:pic>
      <p:pic>
        <p:nvPicPr>
          <p:cNvPr id="19" name="Picture 18" descr="turistički tehničar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457200" y="3429000"/>
            <a:ext cx="2895600" cy="4635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2BCF66-A631-44D5-917F-39243C5A5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0"/>
            <a:ext cx="8839199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5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ФИНАНСИЈСКО-РАЧУНОВОДСТВЕНИ ТЕХНИЧАР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2819400" y="990600"/>
            <a:ext cx="19812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НОВО!!!</a:t>
            </a:r>
            <a:endParaRPr lang="en-US" dirty="0"/>
          </a:p>
        </p:txBody>
      </p:sp>
      <p:pic>
        <p:nvPicPr>
          <p:cNvPr id="5" name="Picture 4" descr="ekonomski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1996440"/>
            <a:ext cx="2907792" cy="365760"/>
          </a:xfrm>
          <a:prstGeom prst="rect">
            <a:avLst/>
          </a:prstGeom>
        </p:spPr>
      </p:pic>
      <p:pic>
        <p:nvPicPr>
          <p:cNvPr id="7" name="Picture 6" descr="komercijalista.jpg">
            <a:hlinkClick r:id="" action="ppaction://noaction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57200" y="3139440"/>
            <a:ext cx="2907792" cy="365760"/>
          </a:xfrm>
          <a:prstGeom prst="rect">
            <a:avLst/>
          </a:prstGeom>
        </p:spPr>
      </p:pic>
      <p:pic>
        <p:nvPicPr>
          <p:cNvPr id="8" name="Picture 7" descr="konobar.jpg">
            <a:hlinkClick r:id="" action="ppaction://noaction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57200" y="4191000"/>
            <a:ext cx="2907792" cy="365760"/>
          </a:xfrm>
          <a:prstGeom prst="rect">
            <a:avLst/>
          </a:prstGeom>
        </p:spPr>
      </p:pic>
      <p:pic>
        <p:nvPicPr>
          <p:cNvPr id="9" name="Picture 8" descr="kuvar.jpg">
            <a:hlinkClick r:id="" action="ppaction://noaction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457200" y="3886200"/>
            <a:ext cx="2907792" cy="365760"/>
          </a:xfrm>
          <a:prstGeom prst="rect">
            <a:avLst/>
          </a:prstGeom>
        </p:spPr>
      </p:pic>
      <p:pic>
        <p:nvPicPr>
          <p:cNvPr id="10" name="Picture 9" descr="poslastcar.jpg">
            <a:hlinkClick r:id="" action="ppaction://noaction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469392" y="4495800"/>
            <a:ext cx="2907792" cy="365760"/>
          </a:xfrm>
          <a:prstGeom prst="rect">
            <a:avLst/>
          </a:prstGeom>
        </p:spPr>
      </p:pic>
      <p:pic>
        <p:nvPicPr>
          <p:cNvPr id="11" name="Picture 10" descr="pravni.jpg">
            <a:hlinkClick r:id="" action="ppaction://noaction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457200" y="2758440"/>
            <a:ext cx="2907792" cy="365760"/>
          </a:xfrm>
          <a:prstGeom prst="rect">
            <a:avLst/>
          </a:prstGeom>
        </p:spPr>
      </p:pic>
      <p:pic>
        <p:nvPicPr>
          <p:cNvPr id="12" name="Picture 11" descr="trgovac.jpg">
            <a:hlinkClick r:id="" action="ppaction://noaction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457200" y="4876800"/>
            <a:ext cx="2907792" cy="36576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038600" y="2057400"/>
            <a:ext cx="4038600" cy="42973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sr-Cyrl-RS" sz="2400" dirty="0"/>
              <a:t>Код овог смера постоје виртуелна предузећа кроз која се стичу вештине практичног рада у </a:t>
            </a:r>
            <a:r>
              <a:rPr lang="sr-Cyrl-RS" sz="2400" b="1" dirty="0"/>
              <a:t>књиговодственој агенцији. </a:t>
            </a:r>
            <a:r>
              <a:rPr lang="sr-Cyrl-RS" sz="2400" dirty="0"/>
              <a:t>То пружа предности приликом запошљавања. Теоретски сте „потковани“ за упис на студије, а општеобразовним предметима даље развијате општу културу.</a:t>
            </a:r>
            <a:endParaRPr lang="en-US" sz="2400" dirty="0"/>
          </a:p>
        </p:txBody>
      </p:sp>
      <p:pic>
        <p:nvPicPr>
          <p:cNvPr id="14" name="Picture 2" descr="C:\Users\HP\Desktop\SEŠ 2021-2022\PROMOCIJA SKOLE\FINANSIJSKORAČUNOVODSTVENI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14400" y="2286000"/>
            <a:ext cx="2895600" cy="508000"/>
          </a:xfrm>
          <a:prstGeom prst="rect">
            <a:avLst/>
          </a:prstGeom>
          <a:noFill/>
        </p:spPr>
      </p:pic>
      <p:pic>
        <p:nvPicPr>
          <p:cNvPr id="15" name="Picture 14" descr="turistički tehničar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457200" y="3429000"/>
            <a:ext cx="2895600" cy="4635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4113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ln w="0"/>
              </a:rPr>
              <a:t>ОВА ШКОЛА </a:t>
            </a:r>
            <a:br>
              <a:rPr lang="ru-RU" b="1" dirty="0">
                <a:ln w="0"/>
              </a:rPr>
            </a:br>
            <a:r>
              <a:rPr lang="ru-RU" b="1" dirty="0">
                <a:ln w="0"/>
              </a:rPr>
              <a:t>ОМОГУЋАВА</a:t>
            </a:r>
            <a:r>
              <a:rPr lang="en-US" b="1" dirty="0">
                <a:ln w="0"/>
              </a:rPr>
              <a:t> </a:t>
            </a:r>
            <a:r>
              <a:rPr lang="ru-RU" b="1" dirty="0">
                <a:ln w="0"/>
              </a:rPr>
              <a:t>ТИ ДА: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39544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</a:rPr>
              <a:t>КОМПЕТЕНТНО ОБАВЉАШ ПОСАО ЗА КОЈИ СИ СТЕКАО ДИПЛОМУ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НАСТАВИШ ДАЉЕ ШКОЛОВАЊЕ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</a:rPr>
              <a:t>ЗА ВРЕМЕ ШКОЛОВАЊА УЧЕСТВУЈЕШ У РАЗНИМ ВАННАСТАВНИМ АКТИВНОСТИМА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6" descr="skolaP3270028 (1aaaaa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572000"/>
            <a:ext cx="2667000" cy="2000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D6CD8D-2030-4D9E-81BB-FBC7BD7E269B}"/>
              </a:ext>
            </a:extLst>
          </p:cNvPr>
          <p:cNvSpPr txBox="1"/>
          <p:nvPr/>
        </p:nvSpPr>
        <p:spPr>
          <a:xfrm>
            <a:off x="838200" y="52578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ПРИДРУЖИ СЕ И ТИ </a:t>
            </a:r>
          </a:p>
          <a:p>
            <a:r>
              <a:rPr lang="ru-RU" i="1" dirty="0"/>
              <a:t>И ПОСТАНИ ПОНОСНИ ЧЛАН ЕКОНОМСКЕ ПОРОДИЦЕ У СРЕДЊОЈ ЕКОНОМСКОЈ ШКОЛИ!</a:t>
            </a: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41763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0"/>
              </a:rPr>
              <a:t>Школујемо ученике у оквиру два подручја рада: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0594"/>
            <a:ext cx="4038600" cy="391556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sr-Cyrl-R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ЕКОНОМИЈА, ПРАВО И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r-Cyrl-R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АДМИНИСТРАЦИЈА</a:t>
            </a:r>
          </a:p>
          <a:p>
            <a:pPr marL="0" indent="0" algn="ctr">
              <a:buNone/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sr-Cyrl-RS" sz="2600" b="1" dirty="0">
                <a:solidFill>
                  <a:schemeClr val="accent5">
                    <a:lumMod val="50000"/>
                  </a:schemeClr>
                </a:solidFill>
              </a:rPr>
              <a:t>ЕКОНОМСКИ ТЕХНИЧАР </a:t>
            </a:r>
            <a:r>
              <a:rPr lang="sr-Latn-RS" sz="2600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sr-Cyrl-RS" sz="2600" dirty="0">
                <a:solidFill>
                  <a:schemeClr val="accent5">
                    <a:lumMod val="50000"/>
                  </a:schemeClr>
                </a:solidFill>
              </a:rPr>
              <a:t>30 ученика, траје 4 године</a:t>
            </a:r>
            <a:endParaRPr lang="sr-Latn-RS" sz="2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Char char="ü"/>
            </a:pPr>
            <a:endParaRPr lang="sr-Cyrl-RS" sz="26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sr-Cyrl-RS" sz="2600" b="1" dirty="0">
                <a:solidFill>
                  <a:schemeClr val="accent5">
                    <a:lumMod val="50000"/>
                  </a:schemeClr>
                </a:solidFill>
              </a:rPr>
              <a:t>ФИНАНСИЈСК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</a:rPr>
              <a:t>O</a:t>
            </a:r>
            <a:r>
              <a:rPr lang="sr-Cyrl-RS" sz="2600" b="1" dirty="0">
                <a:solidFill>
                  <a:schemeClr val="accent5">
                    <a:lumMod val="50000"/>
                  </a:schemeClr>
                </a:solidFill>
              </a:rPr>
              <a:t>-РАЧУНОВОДСТВЕНИ ТЕХНИЧАР </a:t>
            </a:r>
            <a:r>
              <a:rPr lang="sr-Cyrl-RS" sz="2600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sr-Latn-RS" sz="2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r-Cyrl-RS" sz="2600" dirty="0">
                <a:solidFill>
                  <a:schemeClr val="accent5">
                    <a:lumMod val="50000"/>
                  </a:schemeClr>
                </a:solidFill>
              </a:rPr>
              <a:t>30 ученика, траје 4 године</a:t>
            </a:r>
            <a:endParaRPr lang="sr-Latn-RS" sz="2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Char char="ü"/>
            </a:pPr>
            <a:endParaRPr lang="sr-Cyrl-RS" sz="26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sr-Cyrl-RS" sz="2600" b="1" dirty="0">
                <a:solidFill>
                  <a:schemeClr val="accent5">
                    <a:lumMod val="50000"/>
                  </a:schemeClr>
                </a:solidFill>
              </a:rPr>
              <a:t>ПРАВНО-ПОСЛОВНИ ТЕХНИЧАР </a:t>
            </a:r>
            <a:r>
              <a:rPr lang="sr-Cyrl-RS" sz="2600" dirty="0">
                <a:solidFill>
                  <a:schemeClr val="accent5">
                    <a:lumMod val="50000"/>
                  </a:schemeClr>
                </a:solidFill>
              </a:rPr>
              <a:t>- 30 ученика, траје 4 године</a:t>
            </a:r>
            <a:endParaRPr lang="sr-Latn-RS" sz="2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Char char="ü"/>
            </a:pPr>
            <a:endParaRPr lang="sr-Cyrl-RS" sz="26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sr-Cyrl-RS" sz="2600" b="1" dirty="0">
                <a:solidFill>
                  <a:schemeClr val="accent5">
                    <a:lumMod val="50000"/>
                  </a:schemeClr>
                </a:solidFill>
              </a:rPr>
              <a:t>КОМЕРЦИЈАЛИСТА</a:t>
            </a:r>
            <a:r>
              <a:rPr lang="sr-Cyrl-RS" sz="2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r-Latn-RS" sz="2600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sr-Cyrl-RS" sz="2600" dirty="0">
                <a:solidFill>
                  <a:schemeClr val="accent5">
                    <a:lumMod val="50000"/>
                  </a:schemeClr>
                </a:solidFill>
              </a:rPr>
              <a:t>30 ученика, траје 4 године</a:t>
            </a:r>
          </a:p>
          <a:p>
            <a:pPr marL="0" indent="0" algn="ctr">
              <a:buNone/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10594"/>
            <a:ext cx="4038600" cy="391556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sr-Cyrl-R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ТРГОВИНА, ТУРИЗАМ И УГОСТИТЕЉСТВО</a:t>
            </a:r>
          </a:p>
          <a:p>
            <a:pPr marL="0" indent="0" algn="ctr">
              <a:buNone/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sr-Cyrl-RS" sz="2600" b="1" dirty="0">
                <a:solidFill>
                  <a:schemeClr val="accent5">
                    <a:lumMod val="50000"/>
                  </a:schemeClr>
                </a:solidFill>
              </a:rPr>
              <a:t>ТУРИСТИЧКИ ТЕХНИЧАР </a:t>
            </a:r>
            <a:r>
              <a:rPr lang="sr-Cyrl-RS" sz="2600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sr-Cyrl-RS" sz="2600">
                <a:solidFill>
                  <a:schemeClr val="accent5">
                    <a:lumMod val="50000"/>
                  </a:schemeClr>
                </a:solidFill>
              </a:rPr>
              <a:t>30 ученика, </a:t>
            </a:r>
            <a:r>
              <a:rPr lang="sr-Cyrl-RS" sz="2600" dirty="0">
                <a:solidFill>
                  <a:schemeClr val="accent5">
                    <a:lumMod val="50000"/>
                  </a:schemeClr>
                </a:solidFill>
              </a:rPr>
              <a:t>траје 4 године</a:t>
            </a:r>
          </a:p>
          <a:p>
            <a:pPr marL="0" indent="0">
              <a:buNone/>
            </a:pPr>
            <a:endParaRPr lang="en-US" sz="26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sr-Cyrl-RS" sz="2600" b="1" dirty="0">
                <a:solidFill>
                  <a:schemeClr val="accent5">
                    <a:lumMod val="50000"/>
                  </a:schemeClr>
                </a:solidFill>
              </a:rPr>
              <a:t>КОНОБАР </a:t>
            </a:r>
            <a:r>
              <a:rPr lang="sr-Cyrl-RS" sz="2600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 30</a:t>
            </a:r>
            <a:r>
              <a:rPr lang="sr-Cyrl-RS" sz="2600" dirty="0">
                <a:solidFill>
                  <a:schemeClr val="accent5">
                    <a:lumMod val="50000"/>
                  </a:schemeClr>
                </a:solidFill>
              </a:rPr>
              <a:t> ученика, траје 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sr-Cyrl-RS" sz="2600" dirty="0">
                <a:solidFill>
                  <a:schemeClr val="accent5">
                    <a:lumMod val="50000"/>
                  </a:schemeClr>
                </a:solidFill>
              </a:rPr>
              <a:t> године (дуално)</a:t>
            </a:r>
          </a:p>
          <a:p>
            <a:pPr marL="0" indent="0">
              <a:buNone/>
            </a:pPr>
            <a:endParaRPr lang="sr-Cyrl-RS" sz="26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sr-Cyrl-RS" sz="2600" b="1" dirty="0">
                <a:solidFill>
                  <a:schemeClr val="accent5">
                    <a:lumMod val="50000"/>
                  </a:schemeClr>
                </a:solidFill>
              </a:rPr>
              <a:t>КУВАР</a:t>
            </a:r>
            <a:r>
              <a:rPr lang="sr-Cyrl-RS" sz="2600" dirty="0">
                <a:solidFill>
                  <a:schemeClr val="accent5">
                    <a:lumMod val="50000"/>
                  </a:schemeClr>
                </a:solidFill>
              </a:rPr>
              <a:t> - 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30</a:t>
            </a:r>
            <a:r>
              <a:rPr lang="sr-Cyrl-RS" sz="2600" dirty="0">
                <a:solidFill>
                  <a:schemeClr val="accent5">
                    <a:lumMod val="50000"/>
                  </a:schemeClr>
                </a:solidFill>
              </a:rPr>
              <a:t> ученика, траје 3 године(дуално)</a:t>
            </a:r>
          </a:p>
          <a:p>
            <a:pPr marL="0" indent="0">
              <a:buNone/>
            </a:pPr>
            <a:endParaRPr lang="sr-Latn-RS" sz="26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sr-Cyrl-RS" sz="2600" b="1" dirty="0">
                <a:solidFill>
                  <a:schemeClr val="accent5">
                    <a:lumMod val="50000"/>
                  </a:schemeClr>
                </a:solidFill>
              </a:rPr>
              <a:t>ПОСЛАСТИЧАР</a:t>
            </a:r>
            <a:r>
              <a:rPr lang="sr-Cyrl-RS" sz="2600" dirty="0">
                <a:solidFill>
                  <a:schemeClr val="accent5">
                    <a:lumMod val="50000"/>
                  </a:schemeClr>
                </a:solidFill>
              </a:rPr>
              <a:t>  - 15 ученика, траје 3 године</a:t>
            </a:r>
          </a:p>
          <a:p>
            <a:pPr>
              <a:buFont typeface="Wingdings" pitchFamily="2" charset="2"/>
              <a:buChar char="ü"/>
            </a:pPr>
            <a:r>
              <a:rPr lang="sr-Cyrl-RS" sz="2600" b="1" dirty="0">
                <a:solidFill>
                  <a:schemeClr val="accent5">
                    <a:lumMod val="50000"/>
                  </a:schemeClr>
                </a:solidFill>
              </a:rPr>
              <a:t>ТРГОВАЦ</a:t>
            </a:r>
            <a:r>
              <a:rPr lang="sr-Cyrl-RS" sz="2600" dirty="0">
                <a:solidFill>
                  <a:schemeClr val="accent5">
                    <a:lumMod val="50000"/>
                  </a:schemeClr>
                </a:solidFill>
              </a:rPr>
              <a:t> - 15 ученика, траје 3 године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477294" y="4305300"/>
            <a:ext cx="4190206" cy="79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384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Са нама се лакше  и лепше учи</vt:lpstr>
      <vt:lpstr>Oбразовни профил: ФИНАНСИЈСКО-РАЧУНОВОДСТВЕНИ  ТЕХНИЧАР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ОВА ШКОЛА  ОМОГУЋАВА ТИ ДА: </vt:lpstr>
      <vt:lpstr>Школујемо ученике у оквиру два подручја рада:</vt:lpstr>
      <vt:lpstr>Нека твој избор  буде прави!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Milica</cp:lastModifiedBy>
  <cp:revision>178</cp:revision>
  <dcterms:created xsi:type="dcterms:W3CDTF">2021-05-12T14:42:07Z</dcterms:created>
  <dcterms:modified xsi:type="dcterms:W3CDTF">2023-05-12T10:07:20Z</dcterms:modified>
</cp:coreProperties>
</file>