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sldIdLst>
    <p:sldId id="267" r:id="rId2"/>
    <p:sldId id="276" r:id="rId3"/>
    <p:sldId id="279" r:id="rId4"/>
    <p:sldId id="280" r:id="rId5"/>
    <p:sldId id="281" r:id="rId6"/>
    <p:sldId id="256" r:id="rId7"/>
    <p:sldId id="270" r:id="rId8"/>
    <p:sldId id="272" r:id="rId9"/>
    <p:sldId id="275" r:id="rId10"/>
    <p:sldId id="257" r:id="rId11"/>
    <p:sldId id="274" r:id="rId12"/>
    <p:sldId id="298" r:id="rId13"/>
    <p:sldId id="302" r:id="rId14"/>
    <p:sldId id="258" r:id="rId15"/>
    <p:sldId id="291" r:id="rId16"/>
    <p:sldId id="292" r:id="rId17"/>
    <p:sldId id="303" r:id="rId18"/>
    <p:sldId id="313" r:id="rId19"/>
    <p:sldId id="269" r:id="rId20"/>
    <p:sldId id="295" r:id="rId21"/>
    <p:sldId id="296" r:id="rId22"/>
    <p:sldId id="297" r:id="rId23"/>
    <p:sldId id="304" r:id="rId24"/>
    <p:sldId id="305" r:id="rId25"/>
    <p:sldId id="306" r:id="rId26"/>
    <p:sldId id="307" r:id="rId27"/>
    <p:sldId id="260" r:id="rId28"/>
    <p:sldId id="293" r:id="rId29"/>
    <p:sldId id="294" r:id="rId30"/>
    <p:sldId id="308" r:id="rId31"/>
    <p:sldId id="309" r:id="rId32"/>
    <p:sldId id="310" r:id="rId33"/>
    <p:sldId id="311" r:id="rId34"/>
    <p:sldId id="312" r:id="rId35"/>
    <p:sldId id="262" r:id="rId36"/>
    <p:sldId id="285" r:id="rId37"/>
    <p:sldId id="286" r:id="rId38"/>
    <p:sldId id="315" r:id="rId39"/>
    <p:sldId id="316" r:id="rId40"/>
    <p:sldId id="317" r:id="rId41"/>
    <p:sldId id="263" r:id="rId42"/>
    <p:sldId id="287" r:id="rId43"/>
    <p:sldId id="288" r:id="rId44"/>
    <p:sldId id="318" r:id="rId45"/>
    <p:sldId id="264" r:id="rId46"/>
    <p:sldId id="289" r:id="rId47"/>
    <p:sldId id="290" r:id="rId48"/>
    <p:sldId id="265" r:id="rId49"/>
    <p:sldId id="299" r:id="rId50"/>
    <p:sldId id="300" r:id="rId51"/>
    <p:sldId id="314" r:id="rId52"/>
    <p:sldId id="30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99AA-055B-458B-8DA3-C5CE458C41B0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7546-8C7D-48F4-8CCC-C51702151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A6DF-9BA0-4B85-9B69-F0F5004AC694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4.xml"/><Relationship Id="rId18" Type="http://schemas.openxmlformats.org/officeDocument/2006/relationships/image" Target="../media/image14.jpeg"/><Relationship Id="rId3" Type="http://schemas.openxmlformats.org/officeDocument/2006/relationships/slide" Target="slide6.xml"/><Relationship Id="rId7" Type="http://schemas.openxmlformats.org/officeDocument/2006/relationships/slide" Target="slide41.xml"/><Relationship Id="rId12" Type="http://schemas.openxmlformats.org/officeDocument/2006/relationships/image" Target="../media/image6.jpeg"/><Relationship Id="rId17" Type="http://schemas.openxmlformats.org/officeDocument/2006/relationships/image" Target="../media/image10.jpeg"/><Relationship Id="rId2" Type="http://schemas.openxmlformats.org/officeDocument/2006/relationships/image" Target="../media/image19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45.xml"/><Relationship Id="rId5" Type="http://schemas.openxmlformats.org/officeDocument/2006/relationships/slide" Target="slide19.xml"/><Relationship Id="rId15" Type="http://schemas.openxmlformats.org/officeDocument/2006/relationships/slide" Target="slide48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35.xml"/><Relationship Id="rId1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0.jpeg"/><Relationship Id="rId2" Type="http://schemas.openxmlformats.org/officeDocument/2006/relationships/slide" Target="slide6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0.jpeg"/><Relationship Id="rId2" Type="http://schemas.openxmlformats.org/officeDocument/2006/relationships/slide" Target="slide6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0.jpeg"/><Relationship Id="rId2" Type="http://schemas.openxmlformats.org/officeDocument/2006/relationships/slide" Target="slide6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4.xml"/><Relationship Id="rId18" Type="http://schemas.openxmlformats.org/officeDocument/2006/relationships/image" Target="../media/image14.jpeg"/><Relationship Id="rId3" Type="http://schemas.openxmlformats.org/officeDocument/2006/relationships/slide" Target="slide6.xml"/><Relationship Id="rId7" Type="http://schemas.openxmlformats.org/officeDocument/2006/relationships/slide" Target="slide41.xml"/><Relationship Id="rId12" Type="http://schemas.openxmlformats.org/officeDocument/2006/relationships/image" Target="../media/image6.jpeg"/><Relationship Id="rId17" Type="http://schemas.openxmlformats.org/officeDocument/2006/relationships/image" Target="../media/image10.jpeg"/><Relationship Id="rId2" Type="http://schemas.openxmlformats.org/officeDocument/2006/relationships/image" Target="../media/image34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45.xml"/><Relationship Id="rId5" Type="http://schemas.openxmlformats.org/officeDocument/2006/relationships/slide" Target="slide19.xml"/><Relationship Id="rId15" Type="http://schemas.openxmlformats.org/officeDocument/2006/relationships/slide" Target="slide48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35.xm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0.jpeg"/><Relationship Id="rId2" Type="http://schemas.openxmlformats.org/officeDocument/2006/relationships/slide" Target="slide6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0.jpeg"/><Relationship Id="rId2" Type="http://schemas.openxmlformats.org/officeDocument/2006/relationships/slide" Target="slide6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0.jpeg"/><Relationship Id="rId2" Type="http://schemas.openxmlformats.org/officeDocument/2006/relationships/slide" Target="slide6.xml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60.jpeg"/><Relationship Id="rId3" Type="http://schemas.openxmlformats.org/officeDocument/2006/relationships/image" Target="../media/image2.jpe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59.png"/><Relationship Id="rId2" Type="http://schemas.openxmlformats.org/officeDocument/2006/relationships/slide" Target="slide6.xml"/><Relationship Id="rId16" Type="http://schemas.openxmlformats.org/officeDocument/2006/relationships/image" Target="../media/image58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19" Type="http://schemas.openxmlformats.org/officeDocument/2006/relationships/image" Target="../media/image61.png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SE&#352;%202022-2023\U&#268;ENI&#268;KI%20PARLAMENT\video%20o%20&#353;koli.mp4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3.jpeg"/><Relationship Id="rId2" Type="http://schemas.openxmlformats.org/officeDocument/2006/relationships/slide" Target="slide6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4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6.jpeg"/><Relationship Id="rId2" Type="http://schemas.openxmlformats.org/officeDocument/2006/relationships/slide" Target="slide6.xml"/><Relationship Id="rId16" Type="http://schemas.openxmlformats.org/officeDocument/2006/relationships/image" Target="../media/image15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19" Type="http://schemas.openxmlformats.org/officeDocument/2006/relationships/image" Target="../media/image10.jpeg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10.jpeg"/><Relationship Id="rId2" Type="http://schemas.openxmlformats.org/officeDocument/2006/relationships/slide" Target="slide6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45.xml"/><Relationship Id="rId4" Type="http://schemas.openxmlformats.org/officeDocument/2006/relationships/slide" Target="slide19.xml"/><Relationship Id="rId9" Type="http://schemas.openxmlformats.org/officeDocument/2006/relationships/image" Target="../media/image5.jpeg"/><Relationship Id="rId14" Type="http://schemas.openxmlformats.org/officeDocument/2006/relationships/slide" Target="slide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-140860" y="3326974"/>
            <a:ext cx="3634740" cy="45720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0316428">
            <a:off x="228600" y="5029200"/>
            <a:ext cx="3634740" cy="457200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5043085" y="5748811"/>
            <a:ext cx="3634740" cy="457200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495461" y="3230527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4891120" y="1670506"/>
            <a:ext cx="3634740" cy="457200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852519" y="1213404"/>
            <a:ext cx="3634740" cy="457200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5259100" y="4471626"/>
            <a:ext cx="363474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УПИС У ПРВИ РАЗРЕД 202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ДОЂИ И ТИ...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http://esloznica.rs/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04800" y="1828800"/>
            <a:ext cx="3898900" cy="508000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152400" y="2133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17" descr="viber_slika_2023-03-17_20-23-48-87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2294">
            <a:off x="-4651" y="3915491"/>
            <a:ext cx="4389787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29" name="Picture 2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30" name="Picture 2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32" name="Picture 3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33" name="Picture 3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34" name="Picture 3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35" name="Picture 3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ФИНАНСИЈСКО-РАЧУНОВОДСТВЕНИ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600" y="2286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Финансијско-рачуноводствени техничар </a:t>
            </a:r>
            <a:r>
              <a:rPr lang="ru-RU" sz="2400" dirty="0"/>
              <a:t>врши послове из области јавних и пословних финансија као и рачуноводствене послове, према дефинисаним процедурама и уз поштовање правне регулативе.</a:t>
            </a:r>
            <a:endParaRPr lang="en-US" sz="2400" dirty="0"/>
          </a:p>
        </p:txBody>
      </p:sp>
      <p:sp>
        <p:nvSpPr>
          <p:cNvPr id="15" name="Explosion 1 14"/>
          <p:cNvSpPr/>
          <p:nvPr/>
        </p:nvSpPr>
        <p:spPr>
          <a:xfrm>
            <a:off x="2819400" y="990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4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29" name="Picture 2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30" name="Picture 2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32" name="Picture 3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33" name="Picture 3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34" name="Picture 3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35" name="Picture 3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76600" y="228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Обавезни стручни предмети: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27432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Принципи економије,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Пословна економије 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Рачуноводство,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Пословна кореспо</a:t>
            </a:r>
            <a:r>
              <a:rPr lang="sr-Cyrl-RS" dirty="0"/>
              <a:t>н</a:t>
            </a:r>
            <a:r>
              <a:rPr lang="ru-RU" dirty="0"/>
              <a:t>денција, 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Основи финансија 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Пословна информатика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Право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Јавне финансије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Пословне финансије 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Статистика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Ревизија </a:t>
            </a:r>
          </a:p>
          <a:p>
            <a:pPr>
              <a:buFont typeface="Wingdings" pitchFamily="2" charset="2"/>
              <a:buChar char="ü"/>
            </a:pPr>
            <a:r>
              <a:rPr lang="sr-Cyrl-RS" b="1" dirty="0"/>
              <a:t>Финансијско-рачуноводствена обука 	(књиговодствена агенција) </a:t>
            </a:r>
          </a:p>
          <a:p>
            <a:pPr>
              <a:buFont typeface="Wingdings" pitchFamily="2" charset="2"/>
              <a:buChar char="ü"/>
            </a:pPr>
            <a:r>
              <a:rPr lang="sr-Cyrl-RS" dirty="0"/>
              <a:t>Предузетништво </a:t>
            </a:r>
          </a:p>
          <a:p>
            <a:pPr>
              <a:buFont typeface="Wingdings" pitchFamily="2" charset="2"/>
              <a:buChar char="ü"/>
            </a:pPr>
            <a:endParaRPr lang="sr-Cyrl-RS" dirty="0"/>
          </a:p>
          <a:p>
            <a:endParaRPr lang="en-US" dirty="0"/>
          </a:p>
        </p:txBody>
      </p:sp>
      <p:sp>
        <p:nvSpPr>
          <p:cNvPr id="15" name="Explosion 1 14"/>
          <p:cNvSpPr/>
          <p:nvPr/>
        </p:nvSpPr>
        <p:spPr>
          <a:xfrm>
            <a:off x="2819400" y="990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ФИНАНСИЈСКО-РАЧУНОВОДСТВЕНИ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29" name="Picture 2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30" name="Picture 2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32" name="Picture 3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33" name="Picture 3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69392" y="4495800"/>
            <a:ext cx="2907792" cy="365760"/>
          </a:xfrm>
          <a:prstGeom prst="rect">
            <a:avLst/>
          </a:prstGeom>
        </p:spPr>
      </p:pic>
      <p:pic>
        <p:nvPicPr>
          <p:cNvPr id="34" name="Picture 3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35" name="Picture 3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76600" y="2286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завршетку школовања у овом образовном профилу ученици: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32766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dirty="0"/>
              <a:t>Могу да раде као финансијски референти 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sr-Cyrl-RS" dirty="0"/>
              <a:t>Могу да буду сарадници у рачуноводству и књиговодству 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sr-Cyrl-RS" dirty="0"/>
              <a:t>Могу да буду порески службеници, референти за </a:t>
            </a:r>
            <a:r>
              <a:rPr lang="sr-Cyrl-RS" dirty="0" err="1"/>
              <a:t>акцизе</a:t>
            </a:r>
            <a:r>
              <a:rPr lang="sr-Cyrl-RS" dirty="0"/>
              <a:t>, референти за таксе, рачуноводствени и књиговодствени службеници </a:t>
            </a:r>
          </a:p>
          <a:p>
            <a:pPr lvl="0">
              <a:buFont typeface="Wingdings" pitchFamily="2" charset="2"/>
              <a:buChar char="ü"/>
            </a:pPr>
            <a:r>
              <a:rPr lang="sr-Cyrl-RS" dirty="0"/>
              <a:t>Финансијски службеници и службеници за обраду зарада 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ФИНАНСИЈСКО-РАЧУНОВОДСТВЕНИ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819400" y="990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0" y="2286000"/>
            <a:ext cx="2895600" cy="508000"/>
          </a:xfrm>
          <a:prstGeom prst="rect">
            <a:avLst/>
          </a:prstGeom>
          <a:noFill/>
        </p:spPr>
      </p:pic>
      <p:pic>
        <p:nvPicPr>
          <p:cNvPr id="19" name="Picture 18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ФИНАНСИЈСКО-РАЧУНОВОДСТВЕНИ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19400" y="990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5" name="Picture 4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7" name="Picture 6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8" name="Picture 7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9" name="Picture 8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10" name="Picture 9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69392" y="4495800"/>
            <a:ext cx="2907792" cy="365760"/>
          </a:xfrm>
          <a:prstGeom prst="rect">
            <a:avLst/>
          </a:prstGeom>
        </p:spPr>
      </p:pic>
      <p:pic>
        <p:nvPicPr>
          <p:cNvPr id="11" name="Picture 10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2" name="Picture 11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038600" y="2057400"/>
            <a:ext cx="4038600" cy="42973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sr-Cyrl-RS" sz="2400" dirty="0"/>
              <a:t>Код овог смера постоје виртуелна предузећа кроз која се стичу вештине практичног рада у </a:t>
            </a:r>
            <a:r>
              <a:rPr lang="sr-Cyrl-RS" sz="2400" b="1" dirty="0"/>
              <a:t>књиговодственој агенцији. </a:t>
            </a:r>
            <a:r>
              <a:rPr lang="sr-Cyrl-RS" sz="2400" dirty="0"/>
              <a:t>То пружа предности приликом запошљавања. Теоретски сте „потковани“ за упис на студије, а општеобразовним предметима даље развијате општу културу.</a:t>
            </a:r>
            <a:endParaRPr lang="en-US" sz="2400" dirty="0"/>
          </a:p>
        </p:txBody>
      </p:sp>
      <p:pic>
        <p:nvPicPr>
          <p:cNvPr id="14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2286000"/>
            <a:ext cx="2895600" cy="508000"/>
          </a:xfrm>
          <a:prstGeom prst="rect">
            <a:avLst/>
          </a:prstGeom>
          <a:noFill/>
        </p:spPr>
      </p:pic>
      <p:pic>
        <p:nvPicPr>
          <p:cNvPr id="15" name="Picture 14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2" y="4788999"/>
            <a:ext cx="3793471" cy="203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ekonomsk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892" y="2007074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38100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0" y="274320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99644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Шта је циљ овог образовног профила?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496826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Циљ</a:t>
            </a:r>
            <a:r>
              <a:rPr lang="ru-RU" dirty="0"/>
              <a:t> образовања Правно-пословног техничара  је оспособљавање  ученика за вођење правно-пословне администрације, пословне кореспонденције и комуникације, администрације о запосленима, као и обављање оперативних послова у области јавне управе, планирање и организовање пословних активности.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Ово занимање је комбинација комуникације са људима и обраде докумената.</a:t>
            </a:r>
            <a:endParaRPr lang="en-US" dirty="0"/>
          </a:p>
        </p:txBody>
      </p:sp>
      <p:pic>
        <p:nvPicPr>
          <p:cNvPr id="16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274320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Шта ћете то учити ако упишете овај смер?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71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Поред знања из стручних предмета из области права и економије, ученици стичу и солидно опште образовање из предмета српски језик и књижевност, историја, латински језик...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Кроз наставу у овом профилу изучавају се стручни предмети: Радно право, Увод у јавну администрацију,  Организација државе, Правни поступци  (управни, кривични, прекршајни, парнични...), Послови правног промета и др.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 завршетку школовања Правно-пословни техничар обавља  канцеларијске послове из области права и администрације.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274320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Шта када завршите овај смер?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Образовни профил Правно-пословни техничар представља добру основу за ученике који желе да студирају правни факултет, али, знање стечено из различитих општеобразовних предмета омогућава им упис и многих других факултета.</a:t>
            </a: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Међутим и уколико не желите да студирате бићете оспособљени за обављање најразличитијих канцеларијских и секретарских послова!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Симулација суђења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viber_slika_2023-03-16_15-54-40-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viber_slika_2023-03-16_15-54-44-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438400"/>
            <a:ext cx="4775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Симулација суђења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viber_slika_2023-03-16_15-54-50-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viber_slika_2023-03-16_15-55-00-9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194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12420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 занимању и образовном профилу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Комерцијалиста</a:t>
            </a:r>
            <a:r>
              <a:rPr lang="ru-RU" dirty="0"/>
              <a:t> набавља робу од произвођача и продаје је трговинским, занатским и индустријским предузећима.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Ако желите да научите како се обаваљају послови у свим секторима велетрговинских и спољнотрговинских предузећа, ово је занимање за вас.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>
                <a:ln w="0"/>
              </a:rPr>
              <a:t>ШКОЛУЈЕМО УЧЕНИКЕ У ОКВИРУ ДВА ПОДРУЧЈА РАДА: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ЕКОНОМИЈА, ПРАВО 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АДМИНИСТРАЦИЈА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ТРГОВИНА, ТУРИЗАМ И УГОСТИТЕЉСТВО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62300" y="3619500"/>
            <a:ext cx="28194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12420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4958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006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Обавезни стручни предмети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6392" y="3124200"/>
            <a:ext cx="5550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Принципи економије </a:t>
            </a:r>
          </a:p>
          <a:p>
            <a:r>
              <a:rPr lang="ru-RU" dirty="0"/>
              <a:t>2. Право у трговини </a:t>
            </a:r>
          </a:p>
          <a:p>
            <a:r>
              <a:rPr lang="ru-RU" dirty="0"/>
              <a:t>3. Канцеларијско пословање</a:t>
            </a:r>
          </a:p>
          <a:p>
            <a:r>
              <a:rPr lang="ru-RU" dirty="0"/>
              <a:t>4. Рачуноводство у трговини</a:t>
            </a:r>
          </a:p>
          <a:p>
            <a:r>
              <a:rPr lang="ru-RU" dirty="0"/>
              <a:t>5. Статистика</a:t>
            </a:r>
          </a:p>
          <a:p>
            <a:r>
              <a:rPr lang="ru-RU" dirty="0"/>
              <a:t>6. Финансије</a:t>
            </a:r>
          </a:p>
          <a:p>
            <a:r>
              <a:rPr lang="ru-RU" dirty="0"/>
              <a:t>7. Предузетништво</a:t>
            </a:r>
          </a:p>
          <a:p>
            <a:pPr marL="342900" indent="-342900">
              <a:buAutoNum type="arabicPeriod" startAt="8"/>
            </a:pPr>
            <a:r>
              <a:rPr lang="ru-RU" dirty="0"/>
              <a:t>Други страни језик</a:t>
            </a:r>
          </a:p>
          <a:p>
            <a:pPr marL="342900" indent="-342900">
              <a:buAutoNum type="arabicPeriod" startAt="8"/>
            </a:pPr>
            <a:r>
              <a:rPr lang="ru-RU" b="1" dirty="0"/>
              <a:t>Обука у виртуелном предузећу</a:t>
            </a:r>
          </a:p>
          <a:p>
            <a:pPr marL="342900" indent="-342900"/>
            <a:r>
              <a:rPr lang="ru-RU" b="1" dirty="0"/>
              <a:t>(рад у велепродајном предузећу)</a:t>
            </a:r>
          </a:p>
          <a:p>
            <a:endParaRPr lang="en-US" dirty="0"/>
          </a:p>
        </p:txBody>
      </p:sp>
      <p:pic>
        <p:nvPicPr>
          <p:cNvPr id="15" name="Слика 4" descr="10151359_658001260928138_8051271671351578965_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91328" y="3124200"/>
            <a:ext cx="1924072" cy="240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Практичан рад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903478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смеру комерцијалиста почетком другог разреда, формира се </a:t>
            </a:r>
            <a:r>
              <a:rPr lang="ru-RU" b="1" dirty="0"/>
              <a:t>виртуелно привредно друштво </a:t>
            </a:r>
            <a:r>
              <a:rPr lang="ru-RU" dirty="0"/>
              <a:t>које послује у четири службе:</a:t>
            </a:r>
          </a:p>
          <a:p>
            <a:endParaRPr lang="ru-RU" dirty="0"/>
          </a:p>
          <a:p>
            <a:r>
              <a:rPr lang="ru-RU" dirty="0"/>
              <a:t>	 - Набавна служба</a:t>
            </a:r>
          </a:p>
          <a:p>
            <a:r>
              <a:rPr lang="ru-RU" dirty="0"/>
              <a:t>	 - Продајна служба</a:t>
            </a:r>
          </a:p>
          <a:p>
            <a:r>
              <a:rPr lang="ru-RU" dirty="0"/>
              <a:t>	 - Рачуноводствено-финансијска служба</a:t>
            </a:r>
          </a:p>
          <a:p>
            <a:r>
              <a:rPr lang="ru-RU" dirty="0"/>
              <a:t>	 - Складишна служба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15" name="Слика 4" descr="10246376_658001077594823_3296931938889758136_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67000" y="3954522"/>
            <a:ext cx="15240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завршетку школовања комерцијалиста ће знати и умети да: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успешно комуницира са партнерима на матерњем и страном  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израђује пословна писма на матерњем и страном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набавља робу и складишти је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продаје робу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попуњава документа на матерњем и страном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прати и анализира послове набавке и продаје на основу финансијских података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користи савремена средства комуникације</a:t>
            </a:r>
          </a:p>
          <a:p>
            <a:pPr marL="342900" indent="-342900"/>
            <a:endParaRPr lang="ru-RU" dirty="0"/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-1536x1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077200" cy="4743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536x1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375593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971800"/>
            <a:ext cx="45720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406061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743200"/>
            <a:ext cx="4673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39624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ТУРИСТИЧКИ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Предмети: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Изборни предмет је 3. страни језик</a:t>
            </a: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Стичу се знања из историје уметности и туристичке географије</a:t>
            </a: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Окосница профила је предмет агенцијско-хотелијерско пословање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ТУРИСТИЧКи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Ученик који заврши овај смер УМЕ да: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Припрема и израђује туристичке услуге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Обрачунава туристичке услуге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Услужи госте у хотелу и комуницира са гостима и клијентима на страним језицима</a:t>
            </a:r>
          </a:p>
          <a:p>
            <a:endParaRPr lang="en-US" dirty="0"/>
          </a:p>
        </p:txBody>
      </p:sp>
      <p:pic>
        <p:nvPicPr>
          <p:cNvPr id="16" name="Picture 15" descr="image-07-consult-a-travel-agent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7000" y="5181600"/>
            <a:ext cx="2222298" cy="117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sajam_turizma_2013.JPG"/>
          <p:cNvPicPr>
            <a:picLocks noChangeAspect="1"/>
          </p:cNvPicPr>
          <p:nvPr/>
        </p:nvPicPr>
        <p:blipFill>
          <a:blip r:embed="rId2">
            <a:lum bright="20000" contrast="-40000"/>
          </a:blip>
          <a:stretch>
            <a:fillRect/>
          </a:stretch>
        </p:blipFill>
        <p:spPr>
          <a:xfrm>
            <a:off x="6781800" y="2449512"/>
            <a:ext cx="2236177" cy="211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ekonomsk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ТУРИСТИЧКИ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85926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Практична настава и сајмови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2588032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Ученици су у могућности да сваке године током школовања посећују сајмове туризма у Београду и Новом Саду.</a:t>
            </a:r>
          </a:p>
          <a:p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Од другог разреда пракса се обавља </a:t>
            </a:r>
            <a:r>
              <a:rPr lang="sr-Cyrl-RS" sz="2000" dirty="0"/>
              <a:t>један</a:t>
            </a:r>
            <a:r>
              <a:rPr lang="ru-RU" sz="2000" dirty="0"/>
              <a:t> дан недељно у туристичким агенцијама</a:t>
            </a:r>
            <a:r>
              <a:rPr lang="en-US" sz="2000" dirty="0"/>
              <a:t> </a:t>
            </a:r>
            <a:r>
              <a:rPr lang="sr-Cyrl-RS" sz="2000" dirty="0"/>
              <a:t>и хотелима али и у Туристичкој организацији Града Лознице</a:t>
            </a:r>
            <a:endParaRPr lang="en-US" dirty="0"/>
          </a:p>
        </p:txBody>
      </p:sp>
      <p:pic>
        <p:nvPicPr>
          <p:cNvPr id="16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>
                <a:ln w="0"/>
              </a:rPr>
              <a:t>У школску 202</a:t>
            </a:r>
            <a:r>
              <a:rPr lang="en-US" b="1" dirty="0">
                <a:ln w="0"/>
              </a:rPr>
              <a:t>3</a:t>
            </a:r>
            <a:r>
              <a:rPr lang="sr-Cyrl-RS" b="1" dirty="0">
                <a:ln w="0"/>
              </a:rPr>
              <a:t>/2</a:t>
            </a:r>
            <a:r>
              <a:rPr lang="en-US" b="1" dirty="0">
                <a:ln w="0"/>
              </a:rPr>
              <a:t>4</a:t>
            </a:r>
            <a:r>
              <a:rPr lang="sr-Cyrl-RS" b="1" dirty="0">
                <a:ln w="0"/>
              </a:rPr>
              <a:t>.годину уписујемо: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ЕКОНОМИЈА, ПРАВО 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АДМИНИСТРАЦИЈА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ЕКОНОМСКИ ТЕХНИЧАР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ФИНАНСИЈСК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-РАЧУНОВОДСТВЕНИ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ПРАВНО-ПОСЛОВНИ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КОМЕРЦИЈАЛИСТА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ТРГОВИНА, ТУРИЗАМ И УГОСТИТЕЉСТВО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ТУРИСТИЧКИ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КОНОБАР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године (дуално)</a:t>
            </a: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КУВАР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3 године(дуално)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ПОСЛАСТИЧАР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 - 15 ученика, траје 3 године</a:t>
            </a: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ТРГОВАЦ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- 15 ученика, траје 3 године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77294" y="4305300"/>
            <a:ext cx="4190206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туризма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2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95600"/>
            <a:ext cx="47244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8077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туризма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2743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981200"/>
            <a:ext cx="2895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81200"/>
            <a:ext cx="28575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туризма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257175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52600"/>
            <a:ext cx="291465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133600"/>
            <a:ext cx="28575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туризма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86000"/>
            <a:ext cx="30670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viber_slika_2023-03-03_11-13-12-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286000"/>
            <a:ext cx="2514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туризма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901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КУВАР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08645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завршеној</a:t>
            </a:r>
            <a:r>
              <a:rPr lang="en-US" sz="2400" dirty="0"/>
              <a:t> </a:t>
            </a:r>
            <a:r>
              <a:rPr lang="en-US" sz="2400" dirty="0" err="1"/>
              <a:t>школи</a:t>
            </a:r>
            <a:r>
              <a:rPr lang="en-US" sz="2400" dirty="0"/>
              <a:t> КУВАР </a:t>
            </a:r>
            <a:r>
              <a:rPr lang="en-US" sz="2400" dirty="0" err="1"/>
              <a:t>уме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631" y="2714698"/>
            <a:ext cx="5410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одржава намирнице у исправном стању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врши термичку и механичку обраду намирница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припрема јела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сервира и декорише јела </a:t>
            </a:r>
          </a:p>
          <a:p>
            <a:endParaRPr lang="en-US" dirty="0"/>
          </a:p>
        </p:txBody>
      </p:sp>
      <p:pic>
        <p:nvPicPr>
          <p:cNvPr id="28" name="Picture 4" descr="100_052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2831" y="4609514"/>
            <a:ext cx="2217738" cy="1663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КУВАР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У школи постоји специјализован кабинет куварства у коме ћеш обављати наставу</a:t>
            </a:r>
            <a:r>
              <a:rPr lang="en-US" sz="2400" dirty="0"/>
              <a:t> </a:t>
            </a:r>
            <a:r>
              <a:rPr lang="sr-Cyrl-CS" sz="2400" dirty="0"/>
              <a:t>из  стручних предмета. </a:t>
            </a:r>
          </a:p>
          <a:p>
            <a:endParaRPr lang="en-US" sz="2400" dirty="0"/>
          </a:p>
          <a:p>
            <a:r>
              <a:rPr lang="sr-Cyrl-CS" sz="2400" dirty="0"/>
              <a:t>На праксу ћеш ићи у:  школски кабинет  куварства и у хотеле, ресторане и  кафиће у граду и околини... </a:t>
            </a:r>
            <a:endParaRPr lang="en-US" sz="2400" dirty="0"/>
          </a:p>
        </p:txBody>
      </p:sp>
      <p:pic>
        <p:nvPicPr>
          <p:cNvPr id="1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4" name="Picture 13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КУВАР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Након завр</a:t>
            </a:r>
            <a:r>
              <a:rPr lang="sr-Cyrl-CS" sz="2400" dirty="0"/>
              <a:t>ш</a:t>
            </a:r>
            <a:r>
              <a:rPr lang="ru-RU" sz="2400" dirty="0"/>
              <a:t>етка </a:t>
            </a:r>
            <a:r>
              <a:rPr lang="sr-Cyrl-CS" sz="2400" dirty="0"/>
              <a:t>ш</a:t>
            </a:r>
            <a:r>
              <a:rPr lang="ru-RU" sz="2400" dirty="0"/>
              <a:t>коловања </a:t>
            </a:r>
            <a:r>
              <a:rPr lang="sr-Cyrl-RS" sz="2400" dirty="0"/>
              <a:t>кувари</a:t>
            </a:r>
            <a:r>
              <a:rPr lang="ru-RU" sz="2400" dirty="0"/>
              <a:t> могу наставити </a:t>
            </a:r>
            <a:r>
              <a:rPr lang="sr-Cyrl-CS" sz="2400" dirty="0"/>
              <a:t>ш</a:t>
            </a:r>
            <a:r>
              <a:rPr lang="ru-RU" sz="2400" dirty="0"/>
              <a:t>коловање на Високим струковним </a:t>
            </a:r>
            <a:r>
              <a:rPr lang="sr-Cyrl-CS" sz="2400" dirty="0"/>
              <a:t>ш</a:t>
            </a:r>
            <a:r>
              <a:rPr lang="ru-RU" sz="2400" dirty="0"/>
              <a:t>колама.</a:t>
            </a:r>
          </a:p>
          <a:p>
            <a:endParaRPr lang="en-US" sz="2400" dirty="0"/>
          </a:p>
          <a:p>
            <a:r>
              <a:rPr lang="sr-Cyrl-CS" sz="2400" dirty="0"/>
              <a:t>Популарисањем куварских знања и вештина кроз медије, истицањем значаја исхране и припреме здраве и квалитетне хране, 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повећањем</a:t>
            </a:r>
            <a:r>
              <a:rPr lang="en-US" sz="2400" dirty="0"/>
              <a:t> </a:t>
            </a:r>
            <a:r>
              <a:rPr lang="en-US" sz="2400" dirty="0" err="1"/>
              <a:t>броја</a:t>
            </a:r>
            <a:r>
              <a:rPr lang="en-US" sz="2400" dirty="0"/>
              <a:t> </a:t>
            </a:r>
            <a:r>
              <a:rPr lang="en-US" sz="2400" dirty="0" err="1"/>
              <a:t>хотела</a:t>
            </a:r>
            <a:r>
              <a:rPr lang="en-US" sz="2400" dirty="0"/>
              <a:t> и </a:t>
            </a:r>
            <a:r>
              <a:rPr lang="en-US" sz="2400" dirty="0" err="1"/>
              <a:t>ресторана</a:t>
            </a:r>
            <a:r>
              <a:rPr lang="sr-Cyrl-CS" sz="2400" dirty="0"/>
              <a:t>, све је више ученика који желе да упишу ово занимање...</a:t>
            </a:r>
            <a:endParaRPr lang="en-US" sz="2400" dirty="0"/>
          </a:p>
        </p:txBody>
      </p:sp>
      <p:pic>
        <p:nvPicPr>
          <p:cNvPr id="1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4" name="Picture 13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526578_715708301797331_5776533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956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8847_715708048464023_166403113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470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FB_IMG_157636657026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37592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>
                <a:ln w="0"/>
              </a:rPr>
              <a:t>ПРЕПОЗНАТЉИВИ СМО ПО: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ПРИМЕНИ НОВИХ НАСТАВНИХ ПЛАНОВА И ПРОГРАМА И САВРЕМЕНИХ НАСТАВНИХ МЕТОДА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НАСТАВИ ОРИЈЕНТИСАНОЈ НА ПРАКСУ 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НАСТАВИ ОРГАНИЗОВАНОЈ У САВРЕМЕНО ОПРЕМЉЕНИМ И СПЕЦИЈАЛИЗОВАНИМ КАБИНЕТИМА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И ДАЉЕ НЕГУЈЕМО ТРАДИЦИОНАЛНЕ ВРЕДНОСТИ У ШКОЛОВАЊУ БУДУЋИХ ЕКОНОМИСТА, ПРАВНИКА, КУЛИНАРА...</a:t>
            </a:r>
          </a:p>
          <a:p>
            <a:pPr>
              <a:buFont typeface="Wingdings" pitchFamily="2" charset="2"/>
              <a:buChar char="ü"/>
            </a:pP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dlog aktiv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3894856" cy="220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FB_IMG_16051044352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3249946" cy="2785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FB_IMG_1576366570260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733800"/>
            <a:ext cx="32258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КОНОБАР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завршеној</a:t>
            </a:r>
            <a:r>
              <a:rPr lang="en-US" sz="2400" dirty="0"/>
              <a:t> </a:t>
            </a:r>
            <a:r>
              <a:rPr lang="en-US" sz="2400" dirty="0" err="1"/>
              <a:t>школи</a:t>
            </a:r>
            <a:r>
              <a:rPr lang="en-US" sz="2400" dirty="0"/>
              <a:t> К</a:t>
            </a:r>
            <a:r>
              <a:rPr lang="sr-Cyrl-RS" sz="2400" dirty="0"/>
              <a:t>ОНОБАР</a:t>
            </a:r>
            <a:r>
              <a:rPr lang="en-US" sz="2400" dirty="0"/>
              <a:t> </a:t>
            </a:r>
            <a:r>
              <a:rPr lang="en-US" sz="2400" dirty="0" err="1"/>
              <a:t>уме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79400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обавља послове конобара у свим врстама угоститељских објеката: ресторанима, хотелима... Конобари послужују храну и пиће, а очекује се да буду љубазни, тачни, брзи и комуникативни. </a:t>
            </a:r>
          </a:p>
          <a:p>
            <a:pPr marL="109538">
              <a:defRPr/>
            </a:pPr>
            <a:endParaRPr lang="ru-RU" sz="2000" dirty="0"/>
          </a:p>
          <a:p>
            <a:pPr marL="109538">
              <a:defRPr/>
            </a:pPr>
            <a:r>
              <a:rPr lang="ru-RU" sz="2000" dirty="0"/>
              <a:t>Пракса се обавља у: школском кабинету за услуживање и у хотелима, ресторанима и кафићима у граду... </a:t>
            </a:r>
          </a:p>
          <a:p>
            <a:pPr marL="109538">
              <a:defRPr/>
            </a:pPr>
            <a:endParaRPr lang="ru-RU" sz="2000" dirty="0"/>
          </a:p>
          <a:p>
            <a:pPr marL="109538">
              <a:defRPr/>
            </a:pPr>
            <a:r>
              <a:rPr lang="ru-RU" sz="2000" dirty="0"/>
              <a:t>Учествоваћеш у припреми различитих врста пријема и манифестација у локалној средини.</a:t>
            </a:r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1910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КОНОБАР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Р</a:t>
            </a:r>
            <a:r>
              <a:rPr lang="en-US" sz="2400" dirty="0" err="1"/>
              <a:t>азвојем</a:t>
            </a:r>
            <a:r>
              <a:rPr lang="en-US" sz="2400" dirty="0"/>
              <a:t> </a:t>
            </a:r>
            <a:r>
              <a:rPr lang="en-US" sz="2400" dirty="0" err="1"/>
              <a:t>туризма</a:t>
            </a:r>
            <a:r>
              <a:rPr lang="en-US" sz="2400" dirty="0"/>
              <a:t>, </a:t>
            </a:r>
            <a:r>
              <a:rPr lang="en-US" sz="2400" dirty="0" err="1"/>
              <a:t>отварањем</a:t>
            </a:r>
            <a:r>
              <a:rPr lang="en-US" sz="2400" dirty="0"/>
              <a:t> </a:t>
            </a:r>
            <a:r>
              <a:rPr lang="en-US" sz="2400" dirty="0" err="1"/>
              <a:t>све</a:t>
            </a:r>
            <a:r>
              <a:rPr lang="en-US" sz="2400" dirty="0"/>
              <a:t> </a:t>
            </a:r>
            <a:r>
              <a:rPr lang="en-US" sz="2400" dirty="0" err="1"/>
              <a:t>већег</a:t>
            </a:r>
            <a:r>
              <a:rPr lang="en-US" sz="2400" dirty="0"/>
              <a:t> </a:t>
            </a:r>
            <a:r>
              <a:rPr lang="en-US" sz="2400" dirty="0" err="1"/>
              <a:t>броја</a:t>
            </a:r>
            <a:r>
              <a:rPr lang="en-US" sz="2400" dirty="0"/>
              <a:t> </a:t>
            </a:r>
            <a:r>
              <a:rPr lang="en-US" sz="2400" dirty="0" err="1"/>
              <a:t>хотела</a:t>
            </a:r>
            <a:r>
              <a:rPr lang="en-US" sz="2400" dirty="0"/>
              <a:t>, </a:t>
            </a:r>
            <a:r>
              <a:rPr lang="en-US" sz="2400" dirty="0" err="1"/>
              <a:t>ресторана</a:t>
            </a:r>
            <a:r>
              <a:rPr lang="en-US" sz="2400" dirty="0"/>
              <a:t>, </a:t>
            </a:r>
            <a:r>
              <a:rPr lang="en-US" sz="2400" dirty="0" err="1"/>
              <a:t>кафића</a:t>
            </a:r>
            <a:r>
              <a:rPr lang="en-US" sz="2400" dirty="0"/>
              <a:t>, </a:t>
            </a:r>
            <a:r>
              <a:rPr lang="en-US" sz="2400" dirty="0" err="1"/>
              <a:t>као</a:t>
            </a:r>
            <a:r>
              <a:rPr lang="en-US" sz="2400" dirty="0"/>
              <a:t> </a:t>
            </a:r>
            <a:r>
              <a:rPr lang="en-US" sz="2400" dirty="0" err="1"/>
              <a:t>конобар</a:t>
            </a:r>
            <a:r>
              <a:rPr lang="en-US" sz="2400" dirty="0"/>
              <a:t> </a:t>
            </a:r>
            <a:r>
              <a:rPr lang="en-US" sz="2400" dirty="0" err="1"/>
              <a:t>ћеш</a:t>
            </a:r>
            <a:r>
              <a:rPr lang="en-US" sz="2400" dirty="0"/>
              <a:t> </a:t>
            </a:r>
            <a:r>
              <a:rPr lang="en-US" sz="2400" dirty="0" err="1"/>
              <a:t>лако</a:t>
            </a:r>
            <a:r>
              <a:rPr lang="en-US" sz="2400" dirty="0"/>
              <a:t> </a:t>
            </a:r>
            <a:r>
              <a:rPr lang="en-US" sz="2400" dirty="0" err="1"/>
              <a:t>доћи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посла</a:t>
            </a:r>
            <a:r>
              <a:rPr lang="en-US" sz="2400" dirty="0"/>
              <a:t>: </a:t>
            </a:r>
            <a:endParaRPr lang="sr-Cyrl-RS" sz="2400" dirty="0"/>
          </a:p>
          <a:p>
            <a:r>
              <a:rPr lang="en-US" sz="2400" dirty="0"/>
              <a:t>у </a:t>
            </a:r>
            <a:r>
              <a:rPr lang="en-US" sz="2400" dirty="0" err="1"/>
              <a:t>нашем</a:t>
            </a:r>
            <a:r>
              <a:rPr lang="en-US" sz="2400" dirty="0"/>
              <a:t> </a:t>
            </a:r>
            <a:r>
              <a:rPr lang="en-US" sz="2400" dirty="0" err="1"/>
              <a:t>граду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околини</a:t>
            </a:r>
            <a:r>
              <a:rPr lang="en-US" sz="2400" dirty="0"/>
              <a:t>, </a:t>
            </a:r>
            <a:r>
              <a:rPr lang="en-US" sz="2400" dirty="0" err="1"/>
              <a:t>али</a:t>
            </a:r>
            <a:r>
              <a:rPr lang="en-US" sz="2400" dirty="0"/>
              <a:t> и у </a:t>
            </a:r>
            <a:r>
              <a:rPr lang="en-US" sz="2400" dirty="0" err="1"/>
              <a:t>различитим</a:t>
            </a:r>
            <a:r>
              <a:rPr lang="en-US" sz="2400" dirty="0"/>
              <a:t> </a:t>
            </a:r>
            <a:r>
              <a:rPr lang="en-US" sz="2400" dirty="0" err="1"/>
              <a:t>туристичким</a:t>
            </a:r>
            <a:r>
              <a:rPr lang="en-US" sz="2400" dirty="0"/>
              <a:t> </a:t>
            </a:r>
            <a:r>
              <a:rPr lang="en-US" sz="2400" dirty="0" err="1"/>
              <a:t>дестинацијама</a:t>
            </a:r>
            <a:r>
              <a:rPr lang="en-US" sz="2400" dirty="0"/>
              <a:t> </a:t>
            </a:r>
            <a:r>
              <a:rPr lang="en-US" sz="2400" dirty="0" err="1"/>
              <a:t>као</a:t>
            </a:r>
            <a:r>
              <a:rPr lang="en-US" sz="2400" dirty="0"/>
              <a:t> </a:t>
            </a:r>
            <a:r>
              <a:rPr lang="en-US" sz="2400" dirty="0" err="1"/>
              <a:t>што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планине</a:t>
            </a:r>
            <a:r>
              <a:rPr lang="en-US" sz="2400" dirty="0"/>
              <a:t>, </a:t>
            </a:r>
            <a:r>
              <a:rPr lang="en-US" sz="2400" dirty="0" err="1"/>
              <a:t>бање</a:t>
            </a:r>
            <a:r>
              <a:rPr lang="en-US" sz="2400" dirty="0"/>
              <a:t>, </a:t>
            </a:r>
            <a:r>
              <a:rPr lang="en-US" sz="2400" dirty="0" err="1"/>
              <a:t>морска</a:t>
            </a:r>
            <a:r>
              <a:rPr lang="en-US" sz="2400" dirty="0"/>
              <a:t> </a:t>
            </a:r>
            <a:r>
              <a:rPr lang="en-US" sz="2400" dirty="0" err="1"/>
              <a:t>летовалишта</a:t>
            </a:r>
            <a:r>
              <a:rPr lang="en-US" sz="2400" dirty="0"/>
              <a:t> у </a:t>
            </a:r>
            <a:r>
              <a:rPr lang="en-US" sz="2400" dirty="0" err="1"/>
              <a:t>земљи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иностранству</a:t>
            </a:r>
            <a:r>
              <a:rPr lang="en-US" sz="2400" dirty="0"/>
              <a:t>. </a:t>
            </a:r>
          </a:p>
        </p:txBody>
      </p:sp>
      <p:pic>
        <p:nvPicPr>
          <p:cNvPr id="14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5" name="Picture 14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КОНОБАР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Након завр</a:t>
            </a:r>
            <a:r>
              <a:rPr lang="sr-Cyrl-CS" sz="2400" dirty="0"/>
              <a:t>ш</a:t>
            </a:r>
            <a:r>
              <a:rPr lang="ru-RU" sz="2400" dirty="0"/>
              <a:t>етка </a:t>
            </a:r>
            <a:r>
              <a:rPr lang="sr-Cyrl-CS" sz="2400" dirty="0"/>
              <a:t>ш</a:t>
            </a:r>
            <a:r>
              <a:rPr lang="ru-RU" sz="2400" dirty="0"/>
              <a:t>коловања конобари могу наставити </a:t>
            </a:r>
            <a:r>
              <a:rPr lang="sr-Cyrl-CS" sz="2400" dirty="0"/>
              <a:t>ш</a:t>
            </a:r>
            <a:r>
              <a:rPr lang="ru-RU" sz="2400" dirty="0"/>
              <a:t>коловање на Високим струковним </a:t>
            </a:r>
            <a:r>
              <a:rPr lang="sr-Cyrl-CS" sz="2400" dirty="0"/>
              <a:t>ш</a:t>
            </a:r>
            <a:r>
              <a:rPr lang="ru-RU" sz="2400" dirty="0"/>
              <a:t>колама</a:t>
            </a:r>
            <a:endParaRPr lang="en-US" sz="2400" dirty="0"/>
          </a:p>
        </p:txBody>
      </p:sp>
      <p:pic>
        <p:nvPicPr>
          <p:cNvPr id="14" name="Picture 2" descr="2009-05-10 UGOSTITELJI, polazu diplomski-foto 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19600" y="3886200"/>
            <a:ext cx="3209594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1013_19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525374_715708358463992_58868100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19400"/>
            <a:ext cx="4622800" cy="363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ПОСЛАСТИЧАР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Када</a:t>
            </a:r>
            <a:r>
              <a:rPr lang="en-US" sz="2400" dirty="0"/>
              <a:t> </a:t>
            </a:r>
            <a:r>
              <a:rPr lang="en-US" sz="2400" dirty="0" err="1"/>
              <a:t>заврши</a:t>
            </a:r>
            <a:r>
              <a:rPr lang="en-US" sz="2400" dirty="0"/>
              <a:t> </a:t>
            </a:r>
            <a:r>
              <a:rPr lang="en-US" sz="2400" dirty="0" err="1"/>
              <a:t>школу</a:t>
            </a:r>
            <a:r>
              <a:rPr lang="en-US" sz="2400" dirty="0"/>
              <a:t> </a:t>
            </a:r>
            <a:r>
              <a:rPr lang="sr-Cyrl-RS" sz="2400" dirty="0"/>
              <a:t>ПОСЛАСТИЧАР </a:t>
            </a:r>
            <a:r>
              <a:rPr lang="en-US" sz="2400" dirty="0" err="1"/>
              <a:t>уме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: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3106341"/>
            <a:ext cx="502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400" dirty="0"/>
              <a:t>припрема топле, хладне и суве посластице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400" dirty="0"/>
              <a:t>декорише посластице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400" dirty="0"/>
              <a:t>примени основне калкулације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ПОСЛАСТИЧАР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На праксу ћеш ићи у:  школски кабинет  посластичарства и у хотеле, ресторане и  кафиће у граду и околини.</a:t>
            </a:r>
            <a:endParaRPr lang="en-US" sz="2400" dirty="0"/>
          </a:p>
          <a:p>
            <a:r>
              <a:rPr lang="en-US" sz="2400" dirty="0" err="1"/>
              <a:t>Учествоваћеш</a:t>
            </a:r>
            <a:r>
              <a:rPr lang="en-US" sz="2400" dirty="0"/>
              <a:t> </a:t>
            </a:r>
            <a:r>
              <a:rPr lang="sr-Cyrl-CS" sz="2400" dirty="0"/>
              <a:t>у припреми различитих врста пријема и </a:t>
            </a:r>
            <a:r>
              <a:rPr lang="ru-RU" sz="2400" dirty="0"/>
              <a:t>манифестациј</a:t>
            </a:r>
            <a:r>
              <a:rPr lang="sr-Cyrl-CS" sz="2400" dirty="0"/>
              <a:t>а у локалној средини.</a:t>
            </a:r>
          </a:p>
        </p:txBody>
      </p:sp>
      <p:pic>
        <p:nvPicPr>
          <p:cNvPr id="15" name="Picture 5" descr="100_029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0" y="4419600"/>
            <a:ext cx="2446584" cy="183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ПОСЛАСТИЧАР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Након завр</a:t>
            </a:r>
            <a:r>
              <a:rPr lang="sr-Cyrl-CS" sz="2400" dirty="0"/>
              <a:t>ш</a:t>
            </a:r>
            <a:r>
              <a:rPr lang="ru-RU" sz="2400" dirty="0"/>
              <a:t>етка </a:t>
            </a:r>
            <a:r>
              <a:rPr lang="sr-Cyrl-CS" sz="2400" dirty="0"/>
              <a:t>ш</a:t>
            </a:r>
            <a:r>
              <a:rPr lang="ru-RU" sz="2400" dirty="0"/>
              <a:t>коловања посластичари могу наставити </a:t>
            </a:r>
            <a:r>
              <a:rPr lang="sr-Cyrl-CS" sz="2400" dirty="0"/>
              <a:t>ш</a:t>
            </a:r>
            <a:r>
              <a:rPr lang="ru-RU" sz="2400" dirty="0"/>
              <a:t>коловање на Високим струковним </a:t>
            </a:r>
            <a:r>
              <a:rPr lang="sr-Cyrl-CS" sz="2400" dirty="0"/>
              <a:t>ш</a:t>
            </a:r>
            <a:r>
              <a:rPr lang="ru-RU" sz="2400" dirty="0"/>
              <a:t>колама.</a:t>
            </a:r>
          </a:p>
          <a:p>
            <a:endParaRPr lang="ru-RU" sz="2400" dirty="0"/>
          </a:p>
          <a:p>
            <a:r>
              <a:rPr lang="en-US" sz="2400" dirty="0" err="1"/>
              <a:t>Исте</a:t>
            </a:r>
            <a:r>
              <a:rPr lang="en-US" sz="2400" dirty="0"/>
              <a:t> </a:t>
            </a:r>
            <a:r>
              <a:rPr lang="en-US" sz="2400" dirty="0" err="1"/>
              <a:t>могућности</a:t>
            </a:r>
            <a:r>
              <a:rPr lang="en-US" sz="2400" dirty="0"/>
              <a:t> </a:t>
            </a:r>
            <a:r>
              <a:rPr lang="en-US" sz="2400" dirty="0" err="1"/>
              <a:t>занимања</a:t>
            </a:r>
            <a:r>
              <a:rPr lang="en-US" sz="2400" dirty="0"/>
              <a:t> </a:t>
            </a:r>
            <a:r>
              <a:rPr lang="en-US" sz="2400" dirty="0" err="1"/>
              <a:t>важе</a:t>
            </a:r>
            <a:r>
              <a:rPr lang="en-US" sz="2400" dirty="0"/>
              <a:t> </a:t>
            </a:r>
            <a:r>
              <a:rPr lang="en-US" sz="2400" dirty="0" err="1"/>
              <a:t>као</a:t>
            </a:r>
            <a:r>
              <a:rPr lang="sr-Cyrl-RS" sz="2400" dirty="0"/>
              <a:t> и</a:t>
            </a:r>
            <a:r>
              <a:rPr lang="en-US" sz="2400" dirty="0"/>
              <a:t> </a:t>
            </a:r>
            <a:r>
              <a:rPr lang="en-US" sz="2400" dirty="0" err="1"/>
              <a:t>код</a:t>
            </a:r>
            <a:r>
              <a:rPr lang="en-US" sz="2400" dirty="0"/>
              <a:t> </a:t>
            </a:r>
            <a:r>
              <a:rPr lang="en-US" sz="2400" dirty="0" err="1"/>
              <a:t>кувара</a:t>
            </a:r>
            <a:r>
              <a:rPr lang="en-US" sz="2400" dirty="0"/>
              <a:t>: </a:t>
            </a:r>
            <a:r>
              <a:rPr lang="en-US" sz="2400" dirty="0" err="1"/>
              <a:t>повећањем</a:t>
            </a:r>
            <a:r>
              <a:rPr lang="en-US" sz="2400" dirty="0"/>
              <a:t> </a:t>
            </a:r>
            <a:r>
              <a:rPr lang="en-US" sz="2400" dirty="0" err="1"/>
              <a:t>броја</a:t>
            </a:r>
            <a:r>
              <a:rPr lang="en-US" sz="2400" dirty="0"/>
              <a:t> </a:t>
            </a:r>
            <a:r>
              <a:rPr lang="en-US" sz="2400" dirty="0" err="1"/>
              <a:t>хотела</a:t>
            </a:r>
            <a:r>
              <a:rPr lang="en-US" sz="2400" dirty="0"/>
              <a:t> и </a:t>
            </a:r>
            <a:r>
              <a:rPr lang="en-US" sz="2400" dirty="0" err="1"/>
              <a:t>ресторана</a:t>
            </a:r>
            <a:r>
              <a:rPr lang="en-US" sz="2400" dirty="0"/>
              <a:t>, </a:t>
            </a:r>
            <a:r>
              <a:rPr lang="en-US" sz="2400" dirty="0" err="1"/>
              <a:t>расте</a:t>
            </a:r>
            <a:r>
              <a:rPr lang="en-US" sz="2400" dirty="0"/>
              <a:t> и </a:t>
            </a:r>
            <a:r>
              <a:rPr lang="en-US" sz="2400" dirty="0" err="1"/>
              <a:t>потреба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овим</a:t>
            </a:r>
            <a:r>
              <a:rPr lang="en-US" sz="2400" dirty="0"/>
              <a:t> </a:t>
            </a:r>
            <a:r>
              <a:rPr lang="en-US" sz="2400" dirty="0" err="1"/>
              <a:t>занимањ</a:t>
            </a:r>
            <a:r>
              <a:rPr lang="sr-Cyrl-RS" sz="2400" dirty="0"/>
              <a:t>ем</a:t>
            </a:r>
            <a:r>
              <a:rPr lang="en-US" sz="2400" dirty="0"/>
              <a:t>. </a:t>
            </a:r>
          </a:p>
          <a:p>
            <a:endParaRPr lang="ru-RU" sz="2400" dirty="0"/>
          </a:p>
          <a:p>
            <a:endParaRPr lang="en-US" sz="2400" dirty="0"/>
          </a:p>
        </p:txBody>
      </p:sp>
      <p:pic>
        <p:nvPicPr>
          <p:cNvPr id="14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5" name="Picture 14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100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Обавезни стручни предмети</a:t>
            </a:r>
            <a:r>
              <a:rPr lang="en-US" sz="2400" dirty="0"/>
              <a:t>: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Основи трговине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Техника продаје и услуге купцима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Пословна комуникација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Познавање робе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Маркетинг у трговини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Набавка и физичка дистрибуција робе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Психологија потрошача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ПРАКТИЧНА   НАСТАВА</a:t>
            </a:r>
            <a:endParaRPr lang="en-US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0400" y="2895600"/>
            <a:ext cx="2307367" cy="154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0" y="2819400"/>
            <a:ext cx="2784475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9" descr="12687809_10208645231305325_1626087108863854160_n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4038600"/>
            <a:ext cx="3810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71800" y="44196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0"/>
              </a:rPr>
              <a:t>ОВА ШКОЛА ОМОГУЋАВА</a:t>
            </a:r>
            <a:r>
              <a:rPr lang="en-US" b="1" dirty="0">
                <a:ln w="0"/>
              </a:rPr>
              <a:t> </a:t>
            </a:r>
            <a:r>
              <a:rPr lang="ru-RU" b="1" dirty="0">
                <a:ln w="0"/>
              </a:rPr>
              <a:t>ТИ ДА: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КОМПЕТЕНТНО ОБАВЉАШ ПОСАО ЗА КОЈИ СИ СТЕКАО ДИПЛОМУ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НАСТАВИШ ДАЉЕ ШКОЛОВАЊЕ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ЗА ВРЕМЕ ШКОЛОВАЊА УЧЕСТВУЈЕШ У РАЗНИМ ВАННАСТАВНИМ АКТИВНОСТИМА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skolaP3270028 (1aaaa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96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Кад завршиш школу, моћи ћеш: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да нађеш посао, јер у Лозници постоји велики број трговинских објеката</a:t>
            </a:r>
          </a:p>
          <a:p>
            <a:pPr marL="623888" indent="-514350">
              <a:defRPr/>
            </a:pPr>
            <a:endParaRPr lang="ru-RU" sz="2000" dirty="0"/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 да у њима примениш знање које си стекао</a:t>
            </a:r>
          </a:p>
          <a:p>
            <a:pPr marL="623888" indent="-514350">
              <a:defRPr/>
            </a:pPr>
            <a:endParaRPr lang="ru-RU" sz="2000" dirty="0"/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 да будеш задовољан својим занимањем.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Ђачки парламент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video o škol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885950"/>
            <a:ext cx="80010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детаљне информације посетите сајт школе: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r>
              <a:rPr lang="ru-RU" dirty="0"/>
              <a:t>http://esloznica.rs/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endParaRPr lang="sr-Cyrl-RS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r-Cyrl-RS" sz="4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Добродошли!</a:t>
            </a:r>
            <a:endParaRPr lang="en-US" sz="48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pic>
        <p:nvPicPr>
          <p:cNvPr id="16" name="Picture 15" descr="turist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2286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Економски техничари </a:t>
            </a:r>
            <a:r>
              <a:rPr lang="sr-Cyrl-RS" dirty="0"/>
              <a:t>по завршетку школе, између осталог, могу да раде: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3124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dirty="0"/>
              <a:t>у </a:t>
            </a:r>
            <a:r>
              <a:rPr lang="en-US" dirty="0" err="1"/>
              <a:t>институцијама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банке</a:t>
            </a:r>
            <a:r>
              <a:rPr lang="en-US" dirty="0"/>
              <a:t>, </a:t>
            </a:r>
            <a:r>
              <a:rPr lang="en-US" dirty="0" err="1"/>
              <a:t>туристичке</a:t>
            </a:r>
            <a:r>
              <a:rPr lang="en-US" dirty="0"/>
              <a:t> </a:t>
            </a:r>
            <a:r>
              <a:rPr lang="en-US" dirty="0" err="1"/>
              <a:t>агенције</a:t>
            </a:r>
            <a:r>
              <a:rPr lang="sr-Cyrl-RS" dirty="0"/>
              <a:t>,</a:t>
            </a:r>
            <a:r>
              <a:rPr lang="en-US" dirty="0"/>
              <a:t> </a:t>
            </a:r>
            <a:r>
              <a:rPr lang="en-US" dirty="0" err="1"/>
              <a:t>осигуравајућа</a:t>
            </a:r>
            <a:r>
              <a:rPr lang="en-US" dirty="0"/>
              <a:t> </a:t>
            </a:r>
            <a:r>
              <a:rPr lang="en-US" dirty="0" err="1"/>
              <a:t>друштва</a:t>
            </a:r>
            <a:r>
              <a:rPr lang="en-US" dirty="0"/>
              <a:t>, </a:t>
            </a:r>
            <a:r>
              <a:rPr lang="en-US" dirty="0" err="1"/>
              <a:t>трговачка</a:t>
            </a:r>
            <a:r>
              <a:rPr lang="en-US" dirty="0"/>
              <a:t>  и </a:t>
            </a:r>
            <a:r>
              <a:rPr lang="en-US" dirty="0" err="1"/>
              <a:t>угоститељска</a:t>
            </a:r>
            <a:r>
              <a:rPr lang="en-US" dirty="0"/>
              <a:t> </a:t>
            </a:r>
            <a:r>
              <a:rPr lang="en-US" dirty="0" err="1"/>
              <a:t>пр</a:t>
            </a:r>
            <a:r>
              <a:rPr lang="sr-Cyrl-RS" dirty="0"/>
              <a:t>ивредна друштва</a:t>
            </a:r>
            <a:r>
              <a:rPr lang="en-US" dirty="0"/>
              <a:t> </a:t>
            </a:r>
            <a:r>
              <a:rPr lang="en-US" dirty="0" err="1"/>
              <a:t>итд</a:t>
            </a:r>
            <a:r>
              <a:rPr lang="en-US" dirty="0"/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/>
              <a:t>воде</a:t>
            </a:r>
            <a:r>
              <a:rPr lang="en-US" dirty="0"/>
              <a:t> </a:t>
            </a:r>
            <a:r>
              <a:rPr lang="en-US" dirty="0" err="1"/>
              <a:t>пословне</a:t>
            </a:r>
            <a:r>
              <a:rPr lang="en-US" dirty="0"/>
              <a:t> </a:t>
            </a:r>
            <a:r>
              <a:rPr lang="en-US" dirty="0" err="1"/>
              <a:t>књиге</a:t>
            </a:r>
            <a:r>
              <a:rPr lang="en-US" dirty="0"/>
              <a:t>, </a:t>
            </a:r>
            <a:r>
              <a:rPr lang="en-US" dirty="0" err="1"/>
              <a:t>раде</a:t>
            </a:r>
            <a:r>
              <a:rPr lang="en-US" dirty="0"/>
              <a:t> </a:t>
            </a:r>
            <a:r>
              <a:rPr lang="en-US" dirty="0" err="1"/>
              <a:t>обрачуне</a:t>
            </a:r>
            <a:r>
              <a:rPr lang="en-US" dirty="0"/>
              <a:t> </a:t>
            </a:r>
            <a:r>
              <a:rPr lang="en-US" dirty="0" err="1"/>
              <a:t>плата</a:t>
            </a:r>
            <a:r>
              <a:rPr lang="en-US" dirty="0"/>
              <a:t>, </a:t>
            </a:r>
            <a:r>
              <a:rPr lang="en-US" dirty="0" err="1"/>
              <a:t>путних</a:t>
            </a:r>
            <a:r>
              <a:rPr lang="en-US" dirty="0"/>
              <a:t> </a:t>
            </a:r>
            <a:r>
              <a:rPr lang="en-US" dirty="0" err="1"/>
              <a:t>налога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en-US" dirty="0" err="1"/>
              <a:t>воде</a:t>
            </a:r>
            <a:r>
              <a:rPr lang="en-US" dirty="0"/>
              <a:t> </a:t>
            </a:r>
            <a:r>
              <a:rPr lang="en-US" dirty="0" err="1"/>
              <a:t>евиденцију</a:t>
            </a:r>
            <a:r>
              <a:rPr lang="en-US" dirty="0"/>
              <a:t> о </a:t>
            </a:r>
            <a:r>
              <a:rPr lang="en-US" dirty="0" err="1"/>
              <a:t>основним</a:t>
            </a:r>
            <a:r>
              <a:rPr lang="en-US" dirty="0"/>
              <a:t> и </a:t>
            </a:r>
            <a:r>
              <a:rPr lang="en-US" dirty="0" err="1"/>
              <a:t>обртним</a:t>
            </a:r>
            <a:r>
              <a:rPr lang="en-US" dirty="0"/>
              <a:t> </a:t>
            </a:r>
            <a:r>
              <a:rPr lang="en-US" dirty="0" err="1"/>
              <a:t>средствима</a:t>
            </a:r>
            <a:r>
              <a:rPr lang="en-US" dirty="0"/>
              <a:t> </a:t>
            </a:r>
            <a:r>
              <a:rPr lang="en-US" dirty="0" err="1"/>
              <a:t>пр</a:t>
            </a:r>
            <a:r>
              <a:rPr lang="sr-Cyrl-RS" dirty="0"/>
              <a:t>ивредног друштва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установе</a:t>
            </a:r>
            <a:r>
              <a:rPr lang="sr-Cyrl-RS" dirty="0"/>
              <a:t>...</a:t>
            </a:r>
          </a:p>
          <a:p>
            <a:endParaRPr lang="en-US" dirty="0"/>
          </a:p>
        </p:txBody>
      </p:sp>
      <p:pic>
        <p:nvPicPr>
          <p:cNvPr id="2050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49580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05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Стручни предмети: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2667000"/>
            <a:ext cx="5410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Принципи економије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Пословна економија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Рачуноводство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Пословна кореспонденција и комуникација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Економска  географија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Пословни енглески језик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Банкарство 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dirty="0"/>
              <a:t>Маркетинг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2400" b="1" dirty="0"/>
              <a:t>Економско пословање </a:t>
            </a:r>
          </a:p>
          <a:p>
            <a:endParaRPr lang="en-US" dirty="0"/>
          </a:p>
        </p:txBody>
      </p:sp>
      <p:pic>
        <p:nvPicPr>
          <p:cNvPr id="20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21" name="Picture 20" descr="turistički tehnič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28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овом смеру научићеш много о раду привредних друштава, банака, осигуравајућих друштава ...</a:t>
            </a:r>
            <a:endParaRPr lang="en-US" dirty="0"/>
          </a:p>
        </p:txBody>
      </p:sp>
      <p:pic>
        <p:nvPicPr>
          <p:cNvPr id="20" name="Picture 16" descr="https://encrypted-tbn0.gstatic.com/images?q=tbn:ANd9GcRbc-qW0FCJ487thNHUsvdN5O4AUhU2LciHScBctzIsjaXtv_J-u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4343400"/>
            <a:ext cx="206692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8" descr="https://encrypted-tbn1.gstatic.com/images?q=tbn:ANd9GcTFtC4jUdFYW9WMROQRhgDWXepYrpZsVXxvodxoOYXDXcSY0dx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00800" y="4415118"/>
            <a:ext cx="2362200" cy="1528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2" descr="https://encrypted-tbn0.gstatic.com/images?q=tbn:ANd9GcSCJYbaDpbzWpdqMQ-K1VKZ7yEr0GFnCkoWxomJxt_yxaRLFl_GHQ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3124200"/>
            <a:ext cx="2225278" cy="139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23" name="Picture 22" descr="turistički tehničar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228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7030A0"/>
                </a:solidFill>
              </a:rPr>
              <a:t>УЧИМО ЗАЈЕДНО-НАСТАВНИЦИ СУ ТУ ДА ТИ ПОМОГНУ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9" name="Picture 6" descr="20170324_1300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2895600"/>
            <a:ext cx="4724400" cy="278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21" name="Picture 20" descr="turistički tehniča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1442</Words>
  <Application>Microsoft Office PowerPoint</Application>
  <PresentationFormat>On-screen Show (4:3)</PresentationFormat>
  <Paragraphs>230</Paragraphs>
  <Slides>52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УПИС У ПРВИ РАЗРЕД 2023/2024.</vt:lpstr>
      <vt:lpstr>ШКОЛУЈЕМО УЧЕНИКЕ У ОКВИРУ ДВА ПОДРУЧЈА РАДА:</vt:lpstr>
      <vt:lpstr>У школску 2023/24.годину уписујемо:</vt:lpstr>
      <vt:lpstr>ПРЕПОЗНАТЉИВИ СМО ПО:</vt:lpstr>
      <vt:lpstr>ОВА ШКОЛА ОМОГУЋАВА ТИ ДА: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 детаљне информације посетите сајт школе:   http://esloznica.rs/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Milica</cp:lastModifiedBy>
  <cp:revision>163</cp:revision>
  <dcterms:created xsi:type="dcterms:W3CDTF">2021-05-12T14:42:07Z</dcterms:created>
  <dcterms:modified xsi:type="dcterms:W3CDTF">2023-04-27T21:06:38Z</dcterms:modified>
</cp:coreProperties>
</file>