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267" r:id="rId2"/>
    <p:sldId id="276" r:id="rId3"/>
    <p:sldId id="279" r:id="rId4"/>
    <p:sldId id="280" r:id="rId5"/>
    <p:sldId id="281" r:id="rId6"/>
    <p:sldId id="256" r:id="rId7"/>
    <p:sldId id="270" r:id="rId8"/>
    <p:sldId id="272" r:id="rId9"/>
    <p:sldId id="275" r:id="rId10"/>
    <p:sldId id="257" r:id="rId11"/>
    <p:sldId id="274" r:id="rId12"/>
    <p:sldId id="298" r:id="rId13"/>
    <p:sldId id="258" r:id="rId14"/>
    <p:sldId id="291" r:id="rId15"/>
    <p:sldId id="292" r:id="rId16"/>
    <p:sldId id="269" r:id="rId17"/>
    <p:sldId id="295" r:id="rId18"/>
    <p:sldId id="296" r:id="rId19"/>
    <p:sldId id="297" r:id="rId20"/>
    <p:sldId id="260" r:id="rId21"/>
    <p:sldId id="293" r:id="rId22"/>
    <p:sldId id="294" r:id="rId23"/>
    <p:sldId id="261" r:id="rId24"/>
    <p:sldId id="282" r:id="rId25"/>
    <p:sldId id="283" r:id="rId26"/>
    <p:sldId id="284" r:id="rId27"/>
    <p:sldId id="262" r:id="rId28"/>
    <p:sldId id="285" r:id="rId29"/>
    <p:sldId id="286" r:id="rId30"/>
    <p:sldId id="263" r:id="rId31"/>
    <p:sldId id="287" r:id="rId32"/>
    <p:sldId id="288" r:id="rId33"/>
    <p:sldId id="264" r:id="rId34"/>
    <p:sldId id="289" r:id="rId35"/>
    <p:sldId id="290" r:id="rId36"/>
    <p:sldId id="265" r:id="rId37"/>
    <p:sldId id="299" r:id="rId38"/>
    <p:sldId id="300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6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099AA-055B-458B-8DA3-C5CE458C41B0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17546-8C7D-48F4-8CCC-C51702151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A6DF-9BA0-4B85-9B69-F0F5004AC69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A6DF-9BA0-4B85-9B69-F0F5004AC694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E57F5-AC89-4A69-AD01-4B601CB6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27.xml"/><Relationship Id="rId18" Type="http://schemas.openxmlformats.org/officeDocument/2006/relationships/image" Target="../media/image9.jpeg"/><Relationship Id="rId3" Type="http://schemas.openxmlformats.org/officeDocument/2006/relationships/slide" Target="slide6.xml"/><Relationship Id="rId21" Type="http://schemas.openxmlformats.org/officeDocument/2006/relationships/slide" Target="slide20.xml"/><Relationship Id="rId7" Type="http://schemas.openxmlformats.org/officeDocument/2006/relationships/slide" Target="slide16.xml"/><Relationship Id="rId12" Type="http://schemas.openxmlformats.org/officeDocument/2006/relationships/image" Target="../media/image6.jpeg"/><Relationship Id="rId17" Type="http://schemas.openxmlformats.org/officeDocument/2006/relationships/slide" Target="slide13.xml"/><Relationship Id="rId2" Type="http://schemas.openxmlformats.org/officeDocument/2006/relationships/image" Target="../media/image18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23.xml"/><Relationship Id="rId5" Type="http://schemas.openxmlformats.org/officeDocument/2006/relationships/slide" Target="slide10.xml"/><Relationship Id="rId15" Type="http://schemas.openxmlformats.org/officeDocument/2006/relationships/slide" Target="slide33.xml"/><Relationship Id="rId10" Type="http://schemas.openxmlformats.org/officeDocument/2006/relationships/image" Target="../media/image5.jpeg"/><Relationship Id="rId19" Type="http://schemas.openxmlformats.org/officeDocument/2006/relationships/slide" Target="slide36.xml"/><Relationship Id="rId4" Type="http://schemas.openxmlformats.org/officeDocument/2006/relationships/image" Target="../media/image2.jpeg"/><Relationship Id="rId9" Type="http://schemas.openxmlformats.org/officeDocument/2006/relationships/slide" Target="slide30.xml"/><Relationship Id="rId14" Type="http://schemas.openxmlformats.org/officeDocument/2006/relationships/image" Target="../media/image7.jpeg"/><Relationship Id="rId2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Relationship Id="rId2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Relationship Id="rId2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Relationship Id="rId2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27.xml"/><Relationship Id="rId18" Type="http://schemas.openxmlformats.org/officeDocument/2006/relationships/image" Target="../media/image9.jpeg"/><Relationship Id="rId3" Type="http://schemas.openxmlformats.org/officeDocument/2006/relationships/slide" Target="slide6.xml"/><Relationship Id="rId21" Type="http://schemas.openxmlformats.org/officeDocument/2006/relationships/slide" Target="slide20.xml"/><Relationship Id="rId7" Type="http://schemas.openxmlformats.org/officeDocument/2006/relationships/slide" Target="slide16.xml"/><Relationship Id="rId12" Type="http://schemas.openxmlformats.org/officeDocument/2006/relationships/image" Target="../media/image6.jpeg"/><Relationship Id="rId17" Type="http://schemas.openxmlformats.org/officeDocument/2006/relationships/slide" Target="slide13.xml"/><Relationship Id="rId2" Type="http://schemas.openxmlformats.org/officeDocument/2006/relationships/image" Target="../media/image22.jpeg"/><Relationship Id="rId16" Type="http://schemas.openxmlformats.org/officeDocument/2006/relationships/image" Target="../media/image8.jpeg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23.xml"/><Relationship Id="rId5" Type="http://schemas.openxmlformats.org/officeDocument/2006/relationships/slide" Target="slide10.xml"/><Relationship Id="rId15" Type="http://schemas.openxmlformats.org/officeDocument/2006/relationships/slide" Target="slide33.xml"/><Relationship Id="rId10" Type="http://schemas.openxmlformats.org/officeDocument/2006/relationships/image" Target="../media/image5.jpeg"/><Relationship Id="rId19" Type="http://schemas.openxmlformats.org/officeDocument/2006/relationships/slide" Target="slide36.xml"/><Relationship Id="rId4" Type="http://schemas.openxmlformats.org/officeDocument/2006/relationships/image" Target="../media/image2.jpeg"/><Relationship Id="rId9" Type="http://schemas.openxmlformats.org/officeDocument/2006/relationships/slide" Target="slide30.xml"/><Relationship Id="rId14" Type="http://schemas.openxmlformats.org/officeDocument/2006/relationships/image" Target="../media/image7.jpeg"/><Relationship Id="rId2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Relationship Id="rId2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Relationship Id="rId2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Relationship Id="rId22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Relationship Id="rId22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5" Type="http://schemas.openxmlformats.org/officeDocument/2006/relationships/image" Target="../media/image30.pn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24" Type="http://schemas.openxmlformats.org/officeDocument/2006/relationships/image" Target="../media/image29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23" Type="http://schemas.openxmlformats.org/officeDocument/2006/relationships/image" Target="../media/image28.pn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Relationship Id="rId2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24" Type="http://schemas.openxmlformats.org/officeDocument/2006/relationships/image" Target="../media/image1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23" Type="http://schemas.openxmlformats.org/officeDocument/2006/relationships/image" Target="../media/image15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Relationship Id="rId2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jpeg"/><Relationship Id="rId18" Type="http://schemas.openxmlformats.org/officeDocument/2006/relationships/slide" Target="slide36.xm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slide" Target="slide27.xml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slide" Target="slide13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23.xml"/><Relationship Id="rId19" Type="http://schemas.openxmlformats.org/officeDocument/2006/relationships/image" Target="../media/image10.jpeg"/><Relationship Id="rId4" Type="http://schemas.openxmlformats.org/officeDocument/2006/relationships/slide" Target="slide10.xml"/><Relationship Id="rId9" Type="http://schemas.openxmlformats.org/officeDocument/2006/relationships/image" Target="../media/image5.jpeg"/><Relationship Id="rId14" Type="http://schemas.openxmlformats.org/officeDocument/2006/relationships/slide" Target="slide33.xml"/><Relationship Id="rId2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D6C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75000"/>
                <a:alpha val="3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nomsk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359316">
            <a:off x="163939" y="3098375"/>
            <a:ext cx="3634740" cy="457200"/>
          </a:xfrm>
          <a:prstGeom prst="rect">
            <a:avLst/>
          </a:prstGeom>
        </p:spPr>
      </p:pic>
      <p:pic>
        <p:nvPicPr>
          <p:cNvPr id="3" name="Picture 2" descr="finansijsk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55291">
            <a:off x="4888751" y="5620605"/>
            <a:ext cx="3634740" cy="457200"/>
          </a:xfrm>
          <a:prstGeom prst="rect">
            <a:avLst/>
          </a:prstGeom>
        </p:spPr>
      </p:pic>
      <p:pic>
        <p:nvPicPr>
          <p:cNvPr id="4" name="Picture 3" descr="komercijalist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>
            <a:off x="4800600" y="914400"/>
            <a:ext cx="3634740" cy="457200"/>
          </a:xfrm>
          <a:prstGeom prst="rect">
            <a:avLst/>
          </a:prstGeom>
        </p:spPr>
      </p:pic>
      <p:pic>
        <p:nvPicPr>
          <p:cNvPr id="5" name="Picture 4" descr="konobar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355176">
            <a:off x="0" y="4191000"/>
            <a:ext cx="3634740" cy="457200"/>
          </a:xfrm>
          <a:prstGeom prst="rect">
            <a:avLst/>
          </a:prstGeom>
        </p:spPr>
      </p:pic>
      <p:pic>
        <p:nvPicPr>
          <p:cNvPr id="6" name="Picture 5" descr="kulinarski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630890">
            <a:off x="5498061" y="3071013"/>
            <a:ext cx="3634740" cy="457200"/>
          </a:xfrm>
          <a:prstGeom prst="rect">
            <a:avLst/>
          </a:prstGeom>
        </p:spPr>
      </p:pic>
      <p:pic>
        <p:nvPicPr>
          <p:cNvPr id="7" name="Picture 6" descr="kuvar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251920">
            <a:off x="5271599" y="4449728"/>
            <a:ext cx="3634740" cy="457200"/>
          </a:xfrm>
          <a:prstGeom prst="rect">
            <a:avLst/>
          </a:prstGeom>
        </p:spPr>
      </p:pic>
      <p:pic>
        <p:nvPicPr>
          <p:cNvPr id="8" name="Picture 7" descr="poslastcar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1174331">
            <a:off x="4891120" y="1670506"/>
            <a:ext cx="3634740" cy="457200"/>
          </a:xfrm>
          <a:prstGeom prst="rect">
            <a:avLst/>
          </a:prstGeom>
        </p:spPr>
      </p:pic>
      <p:pic>
        <p:nvPicPr>
          <p:cNvPr id="9" name="Picture 8" descr="pravni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425859">
            <a:off x="852519" y="1213404"/>
            <a:ext cx="3634740" cy="457200"/>
          </a:xfrm>
          <a:prstGeom prst="rect">
            <a:avLst/>
          </a:prstGeom>
        </p:spPr>
      </p:pic>
      <p:pic>
        <p:nvPicPr>
          <p:cNvPr id="10" name="Picture 9" descr="trgovac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840310">
            <a:off x="-609600" y="1905000"/>
            <a:ext cx="3634740" cy="457200"/>
          </a:xfrm>
          <a:prstGeom prst="rect">
            <a:avLst/>
          </a:prstGeom>
        </p:spPr>
      </p:pic>
      <p:pic>
        <p:nvPicPr>
          <p:cNvPr id="11" name="Picture 10" descr="turisti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0000"/>
          </a:blip>
          <a:stretch>
            <a:fillRect/>
          </a:stretch>
        </p:blipFill>
        <p:spPr>
          <a:xfrm rot="20767543">
            <a:off x="-227478" y="5768638"/>
            <a:ext cx="3680750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304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СРЕДЊА ЕКОНОМСКА ШКОЛА ЛОЗНИЦА</a:t>
            </a:r>
            <a:endParaRPr lang="en-US" sz="3200" b="1" dirty="0"/>
          </a:p>
        </p:txBody>
      </p:sp>
      <p:pic>
        <p:nvPicPr>
          <p:cNvPr id="1026" name="Picture 2" descr="http://esloznica.rs/wp-content/uploads/2020/05/logo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"/>
            <a:ext cx="914400" cy="81346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УПИС У ПРВИ РАЗРЕД 2021/2022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ДОЂИ И ТИ...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http://esloznica.rs/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28" name="Picture 2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4592" y="2377440"/>
            <a:ext cx="2907792" cy="365760"/>
          </a:xfrm>
          <a:prstGeom prst="rect">
            <a:avLst/>
          </a:prstGeom>
        </p:spPr>
      </p:pic>
      <p:pic>
        <p:nvPicPr>
          <p:cNvPr id="29" name="Picture 2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30" name="Picture 2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31" name="Picture 3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32" name="Picture 3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33" name="Picture 3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34" name="Picture 3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35" name="Picture 3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36" name="Picture 3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ФИНАНСИЈСКИ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6600" y="2286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Финансијски техничар је занимање код којег је акценат на финансијама, односно пословима који су везани за новац.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276600" y="31242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RS" dirty="0" smtClean="0"/>
              <a:t>у </a:t>
            </a:r>
            <a:r>
              <a:rPr lang="en-US" dirty="0" err="1" smtClean="0"/>
              <a:t>институцијама</a:t>
            </a:r>
            <a:r>
              <a:rPr lang="en-US" dirty="0" smtClean="0"/>
              <a:t>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банке</a:t>
            </a:r>
            <a:r>
              <a:rPr lang="en-US" dirty="0" smtClean="0"/>
              <a:t>, </a:t>
            </a:r>
            <a:r>
              <a:rPr lang="en-US" dirty="0" err="1" smtClean="0"/>
              <a:t>туристичке</a:t>
            </a:r>
            <a:r>
              <a:rPr lang="en-US" dirty="0" smtClean="0"/>
              <a:t> </a:t>
            </a:r>
            <a:r>
              <a:rPr lang="en-US" dirty="0" err="1" smtClean="0"/>
              <a:t>агенције</a:t>
            </a:r>
            <a:r>
              <a:rPr lang="sr-Cyrl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осигуравајућа</a:t>
            </a:r>
            <a:r>
              <a:rPr lang="en-US" dirty="0" smtClean="0"/>
              <a:t> </a:t>
            </a:r>
            <a:r>
              <a:rPr lang="en-US" dirty="0" err="1" smtClean="0"/>
              <a:t>друштва</a:t>
            </a:r>
            <a:r>
              <a:rPr lang="en-US" dirty="0" smtClean="0"/>
              <a:t>, </a:t>
            </a:r>
            <a:r>
              <a:rPr lang="en-US" dirty="0" err="1" smtClean="0"/>
              <a:t>трговачка</a:t>
            </a:r>
            <a:r>
              <a:rPr lang="en-US" dirty="0" smtClean="0"/>
              <a:t>  и </a:t>
            </a:r>
            <a:r>
              <a:rPr lang="en-US" dirty="0" err="1" smtClean="0"/>
              <a:t>угоститељска</a:t>
            </a:r>
            <a:r>
              <a:rPr lang="en-US" dirty="0" smtClean="0"/>
              <a:t> </a:t>
            </a:r>
            <a:r>
              <a:rPr lang="en-US" dirty="0" err="1" smtClean="0"/>
              <a:t>пр</a:t>
            </a:r>
            <a:r>
              <a:rPr lang="sr-Cyrl-RS" dirty="0" smtClean="0"/>
              <a:t>ивредна друштва</a:t>
            </a:r>
            <a:r>
              <a:rPr lang="en-US" dirty="0" smtClean="0"/>
              <a:t> </a:t>
            </a:r>
            <a:r>
              <a:rPr lang="en-US" dirty="0" err="1" smtClean="0"/>
              <a:t>итд</a:t>
            </a:r>
            <a:r>
              <a:rPr lang="en-US" dirty="0" smtClean="0"/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воде</a:t>
            </a:r>
            <a:r>
              <a:rPr lang="en-US" dirty="0" smtClean="0"/>
              <a:t> </a:t>
            </a:r>
            <a:r>
              <a:rPr lang="en-US" dirty="0" err="1" smtClean="0"/>
              <a:t>пословне</a:t>
            </a:r>
            <a:r>
              <a:rPr lang="en-US" dirty="0" smtClean="0"/>
              <a:t> </a:t>
            </a:r>
            <a:r>
              <a:rPr lang="en-US" dirty="0" err="1" smtClean="0"/>
              <a:t>књиге</a:t>
            </a:r>
            <a:r>
              <a:rPr lang="en-US" dirty="0" smtClean="0"/>
              <a:t>, </a:t>
            </a:r>
            <a:r>
              <a:rPr lang="en-US" dirty="0" err="1" smtClean="0"/>
              <a:t>раде</a:t>
            </a:r>
            <a:r>
              <a:rPr lang="en-US" dirty="0" smtClean="0"/>
              <a:t> </a:t>
            </a:r>
            <a:r>
              <a:rPr lang="en-US" dirty="0" err="1" smtClean="0"/>
              <a:t>обрачуне</a:t>
            </a:r>
            <a:r>
              <a:rPr lang="en-US" dirty="0" smtClean="0"/>
              <a:t> </a:t>
            </a:r>
            <a:r>
              <a:rPr lang="en-US" dirty="0" err="1" smtClean="0"/>
              <a:t>плата</a:t>
            </a:r>
            <a:r>
              <a:rPr lang="en-US" dirty="0" smtClean="0"/>
              <a:t>, </a:t>
            </a:r>
            <a:r>
              <a:rPr lang="en-US" dirty="0" err="1" smtClean="0"/>
              <a:t>путних</a:t>
            </a:r>
            <a:r>
              <a:rPr lang="en-US" dirty="0" smtClean="0"/>
              <a:t> </a:t>
            </a:r>
            <a:r>
              <a:rPr lang="en-US" dirty="0" err="1" smtClean="0"/>
              <a:t>налога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воде</a:t>
            </a:r>
            <a:r>
              <a:rPr lang="en-US" dirty="0" smtClean="0"/>
              <a:t> </a:t>
            </a:r>
            <a:r>
              <a:rPr lang="en-US" dirty="0" err="1" smtClean="0"/>
              <a:t>евиденцију</a:t>
            </a:r>
            <a:r>
              <a:rPr lang="en-US" dirty="0" smtClean="0"/>
              <a:t> о </a:t>
            </a:r>
            <a:r>
              <a:rPr lang="en-US" dirty="0" err="1" smtClean="0"/>
              <a:t>основним</a:t>
            </a:r>
            <a:r>
              <a:rPr lang="en-US" dirty="0" smtClean="0"/>
              <a:t> и </a:t>
            </a:r>
            <a:r>
              <a:rPr lang="en-US" dirty="0" err="1" smtClean="0"/>
              <a:t>обртним</a:t>
            </a:r>
            <a:r>
              <a:rPr lang="en-US" dirty="0" smtClean="0"/>
              <a:t> </a:t>
            </a:r>
            <a:r>
              <a:rPr lang="en-US" dirty="0" err="1" smtClean="0"/>
              <a:t>средствима</a:t>
            </a:r>
            <a:r>
              <a:rPr lang="en-US" dirty="0" smtClean="0"/>
              <a:t> </a:t>
            </a:r>
            <a:r>
              <a:rPr lang="en-US" dirty="0" err="1" smtClean="0"/>
              <a:t>пр</a:t>
            </a:r>
            <a:r>
              <a:rPr lang="sr-Cyrl-RS" dirty="0" smtClean="0"/>
              <a:t>ивредног друштва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установе</a:t>
            </a:r>
            <a:r>
              <a:rPr lang="sr-Cyrl-RS" dirty="0" smtClean="0"/>
              <a:t>...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28" name="Picture 2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4592" y="2377440"/>
            <a:ext cx="2907792" cy="365760"/>
          </a:xfrm>
          <a:prstGeom prst="rect">
            <a:avLst/>
          </a:prstGeom>
        </p:spPr>
      </p:pic>
      <p:pic>
        <p:nvPicPr>
          <p:cNvPr id="29" name="Picture 2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30" name="Picture 2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31" name="Picture 3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32" name="Picture 3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33" name="Picture 3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34" name="Picture 3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35" name="Picture 3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36" name="Picture 3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ФИНАНСИЈСКИ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6600" y="2286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Обавезни стручни предмети: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6600" y="31242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Основи економије,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Рачуноводство,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Финансијско пословање,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Јавне финансије,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Банкарско пословање…</a:t>
            </a:r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28" name="Picture 2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4592" y="2377440"/>
            <a:ext cx="2907792" cy="365760"/>
          </a:xfrm>
          <a:prstGeom prst="rect">
            <a:avLst/>
          </a:prstGeom>
        </p:spPr>
      </p:pic>
      <p:pic>
        <p:nvPicPr>
          <p:cNvPr id="29" name="Picture 2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30" name="Picture 2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31" name="Picture 3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32" name="Picture 3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33" name="Picture 3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34" name="Picture 3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35" name="Picture 3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36" name="Picture 3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ФИНАНСИЈСКИ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6600" y="22860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завршетку школовања у овом образовном профилу ученици су: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6600" y="35052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оспособљени за рад у рачуноводству привредних друштава, банака, осигуравајућих организација, али и наставак школовања на некој од високих школа или факултета. 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43400"/>
            <a:ext cx="3793471" cy="203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ekonomsk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4592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ПРАВНО-ПОСЛОВНИ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Шта је циљ овог образовног профила?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Циљ образовања Правно-пословног техничара  је оспособљавање  ученика за вођење правно-пословне администрације, пословне кореспонденције и комуникације, администрације о запосленима, као и обављање оперативних послова у области јавне управе, планирање и организовање пословних активности.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Ово занимање је комбинација комуникације са људима и обраде докумената.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4592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ПРАВНО-ПОСЛОВНИ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Шта ћете то учити ако упишете овај смер?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Поред знања из стручних предмета из области права и економије, ученици стичу и солидно опште образовање из предмета српски језик и књижевност, историја, латински језик...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Кроз наставу у овом профилу изучавају се стручни предмети: Радно право, Увод у јавну администрацију,  Организација државе, Правни поступци  (управни, кривични, прекршајни, парнични...), Послови правног промета и др.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 завршетку школовања Правно-пословни техничар обавља  канцеларијске послове из области права и администрације.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4592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ПРАВНО-ПОСЛОВНИ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Шта када завршите овај смер?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Образовни профил Правно-пословни техничар представља добру основу за ученике који желе да студирају правни факултет, али, знање стечено из различитих општеобразовних предмета омогућава им упис и многих других факултета.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Међутим и уколико не желите да студирате бићете оспособљени за обављање најразличитијих канцеларијских и секретарских послова!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4592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КОМЕРЦИЈАЛИСТА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 занимању и образовном профилу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Комерцијалиста набавља робу од произвођача и продаје је трговинским, занатским и индустријским предузећима.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Ако желите да научите како се обаваљају послови у свим секторима велетрговинских и спољнотрговинских предузећа, ово је занимање за вас.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4592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КОМЕРЦИЈАЛИСТА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Обавезни стручни предмети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Принципи економије </a:t>
            </a:r>
          </a:p>
          <a:p>
            <a:r>
              <a:rPr lang="ru-RU" dirty="0" smtClean="0"/>
              <a:t>2. Право у трговини </a:t>
            </a:r>
          </a:p>
          <a:p>
            <a:r>
              <a:rPr lang="ru-RU" dirty="0" smtClean="0"/>
              <a:t>3. Канцеларијско пословање</a:t>
            </a:r>
          </a:p>
          <a:p>
            <a:r>
              <a:rPr lang="ru-RU" dirty="0" smtClean="0"/>
              <a:t>4. Рачуноводство у трговини</a:t>
            </a:r>
          </a:p>
          <a:p>
            <a:r>
              <a:rPr lang="ru-RU" dirty="0" smtClean="0"/>
              <a:t>5. Статистика</a:t>
            </a:r>
          </a:p>
          <a:p>
            <a:r>
              <a:rPr lang="ru-RU" dirty="0" smtClean="0"/>
              <a:t>6. Финансије</a:t>
            </a:r>
          </a:p>
          <a:p>
            <a:r>
              <a:rPr lang="ru-RU" dirty="0" smtClean="0"/>
              <a:t>7. Предузетништво</a:t>
            </a:r>
          </a:p>
          <a:p>
            <a:r>
              <a:rPr lang="ru-RU" dirty="0" smtClean="0"/>
              <a:t>8.  Други страни језик</a:t>
            </a:r>
          </a:p>
          <a:p>
            <a:endParaRPr lang="en-US" dirty="0"/>
          </a:p>
        </p:txBody>
      </p:sp>
      <p:pic>
        <p:nvPicPr>
          <p:cNvPr id="15" name="Слика 4" descr="10151359_658001260928138_8051271671351578965_n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553200" y="3124200"/>
            <a:ext cx="1924072" cy="240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4592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КОМЕРЦИЈАЛИСТА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Практичан рад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смеру комерцијалиста почетком другог разреда, формира се виртуелно привредно друштво које послује у четири службе:</a:t>
            </a:r>
          </a:p>
          <a:p>
            <a:endParaRPr lang="ru-RU" dirty="0" smtClean="0"/>
          </a:p>
          <a:p>
            <a:r>
              <a:rPr lang="ru-RU" dirty="0" smtClean="0"/>
              <a:t>	-Набавна служба</a:t>
            </a:r>
          </a:p>
          <a:p>
            <a:r>
              <a:rPr lang="ru-RU" dirty="0" smtClean="0"/>
              <a:t>	-Продајна служба</a:t>
            </a:r>
          </a:p>
          <a:p>
            <a:r>
              <a:rPr lang="ru-RU" dirty="0" smtClean="0"/>
              <a:t>	-Рачуноводствено-финансијска служба</a:t>
            </a:r>
          </a:p>
          <a:p>
            <a:r>
              <a:rPr lang="ru-RU" dirty="0" smtClean="0"/>
              <a:t>	-Складишна служба</a:t>
            </a:r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15" name="Слика 4" descr="10246376_658001077594823_3296931938889758136_n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514600" y="4038600"/>
            <a:ext cx="1678779" cy="223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4592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КОМЕРЦИЈАЛИСТА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завршетку школовања комерцијалиста ће знати и умети да: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успешно комуницира са партнерима на матерњем и страном   језику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израђује пословна писма на матерњем и страном језику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набавља робу и складишти је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продаје робу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попуњава документа на матерњем и страном језику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прати и анализира послове набавке и продаје на основу финансијских података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користи савремена средства комуникације</a:t>
            </a:r>
          </a:p>
          <a:p>
            <a:pPr marL="342900" indent="-342900"/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ln w="0"/>
              </a:rPr>
              <a:t>ШКОЛУЈЕМО УЧЕНИКЕ У ОКВИРУ ДВА ПОДРУЧЈА РАДА: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sr-Cyrl-R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ЕКОНОМИЈА, ПРАВО И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R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АДМИНИСТРАЦИЈА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sr-Cyrl-R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ТРГОВИНА, ТУРИЗАМ И УГОСТИТЕЉСТВО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162300" y="3619500"/>
            <a:ext cx="28194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01399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ТУРИСТИЧКО-ХОТЕЛИЈЕРСКИ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Предмети: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Изборни предмет је 3. страни језик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Стичу се знања из историје уметности и туристичке географије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Окосница профила је предмет агенцијско-хотелијерско пословање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01399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ТУРИСТИЧКО-ХОТЕЛИЈЕРСКИ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Ученик који заврши овај смер УМЕ да: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Припрема и израђује туристичке услуге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Обрачунава туристичке услуге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Услужи госте у хотелу и комуницира са гостима и клијентима на страним језицима</a:t>
            </a:r>
          </a:p>
          <a:p>
            <a:endParaRPr lang="en-US" dirty="0"/>
          </a:p>
        </p:txBody>
      </p:sp>
      <p:pic>
        <p:nvPicPr>
          <p:cNvPr id="16" name="Picture 15" descr="image-07-consult-a-travel-agent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77000" y="5181600"/>
            <a:ext cx="2222298" cy="1179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sajam_turizma_2013.JPG"/>
          <p:cNvPicPr>
            <a:picLocks noChangeAspect="1"/>
          </p:cNvPicPr>
          <p:nvPr/>
        </p:nvPicPr>
        <p:blipFill>
          <a:blip r:embed="rId2">
            <a:lum bright="20000" contrast="-40000"/>
          </a:blip>
          <a:stretch>
            <a:fillRect/>
          </a:stretch>
        </p:blipFill>
        <p:spPr>
          <a:xfrm>
            <a:off x="5943600" y="4095750"/>
            <a:ext cx="2819400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ekonomski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201399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ТУРИСТИЧКО-ХОТЕЛИЈЕРСКИ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Практична настава и сајмови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24200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Ученици су у могућности да сваке године током школовања посећују сајмове туризма у Београду и Новом Саду.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Од другог разреда пракса се обавља два дана недељно у туристичким агенцијама.</a:t>
            </a:r>
            <a:endParaRPr lang="sr-Latn-CS" sz="2000" dirty="0" smtClean="0"/>
          </a:p>
          <a:p>
            <a:endParaRPr lang="ru-RU" sz="2000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4592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КУЛИНАРСКИ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Током школске године организују се посете стручним сајмовима туризма и гастрономије.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sr-Cyrl-CS" sz="2400" dirty="0" smtClean="0"/>
              <a:t>Са развојем туризма у земљи, а посебно у нашем крају,</a:t>
            </a:r>
            <a:r>
              <a:rPr lang="en-US" sz="2400" dirty="0" smtClean="0"/>
              <a:t> </a:t>
            </a:r>
            <a:r>
              <a:rPr lang="en-US" sz="2400" dirty="0" err="1" smtClean="0"/>
              <a:t>долази</a:t>
            </a:r>
            <a:r>
              <a:rPr lang="en-US" sz="2400" dirty="0" smtClean="0"/>
              <a:t> </a:t>
            </a:r>
            <a:r>
              <a:rPr lang="en-US" sz="2400" dirty="0" err="1" smtClean="0"/>
              <a:t>до</a:t>
            </a:r>
            <a:r>
              <a:rPr lang="en-US" sz="2400" dirty="0" smtClean="0"/>
              <a:t> </a:t>
            </a:r>
            <a:r>
              <a:rPr lang="en-US" sz="2400" dirty="0" err="1" smtClean="0"/>
              <a:t>повећања</a:t>
            </a:r>
            <a:r>
              <a:rPr lang="en-US" sz="2400" dirty="0" smtClean="0"/>
              <a:t> </a:t>
            </a:r>
            <a:r>
              <a:rPr lang="en-US" sz="2400" dirty="0" err="1" smtClean="0"/>
              <a:t>броја</a:t>
            </a:r>
            <a:r>
              <a:rPr lang="en-US" sz="2400" dirty="0" smtClean="0"/>
              <a:t> </a:t>
            </a:r>
            <a:r>
              <a:rPr lang="en-US" sz="2400" dirty="0" err="1" smtClean="0"/>
              <a:t>хотела</a:t>
            </a:r>
            <a:r>
              <a:rPr lang="en-US" sz="2400" dirty="0" smtClean="0"/>
              <a:t> и </a:t>
            </a:r>
            <a:r>
              <a:rPr lang="en-US" sz="2400" dirty="0" err="1" smtClean="0"/>
              <a:t>ресторана</a:t>
            </a:r>
            <a:r>
              <a:rPr lang="en-US" sz="2400" dirty="0" smtClean="0"/>
              <a:t>, </a:t>
            </a:r>
            <a:r>
              <a:rPr lang="en-US" sz="2400" dirty="0" err="1" smtClean="0"/>
              <a:t>тако</a:t>
            </a:r>
            <a:r>
              <a:rPr lang="en-US" sz="2400" dirty="0" smtClean="0"/>
              <a:t> </a:t>
            </a:r>
            <a:r>
              <a:rPr lang="en-US" sz="2400" dirty="0" err="1" smtClean="0"/>
              <a:t>расте</a:t>
            </a:r>
            <a:r>
              <a:rPr lang="en-US" sz="2400" dirty="0" smtClean="0"/>
              <a:t> и </a:t>
            </a:r>
            <a:r>
              <a:rPr lang="en-US" sz="2400" dirty="0" err="1" smtClean="0"/>
              <a:t>потреба</a:t>
            </a:r>
            <a:r>
              <a:rPr lang="en-US" sz="2400" dirty="0" smtClean="0"/>
              <a:t> </a:t>
            </a:r>
            <a:r>
              <a:rPr lang="en-US" sz="2400" dirty="0" err="1" smtClean="0"/>
              <a:t>за</a:t>
            </a:r>
            <a:r>
              <a:rPr lang="en-US" sz="2400" dirty="0" smtClean="0"/>
              <a:t> </a:t>
            </a:r>
            <a:r>
              <a:rPr lang="en-US" sz="2400" dirty="0" err="1" smtClean="0"/>
              <a:t>кадровима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који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школују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ов</a:t>
            </a:r>
            <a:r>
              <a:rPr lang="sr-Cyrl-CS" sz="2400" dirty="0" smtClean="0"/>
              <a:t>и</a:t>
            </a:r>
            <a:r>
              <a:rPr lang="en-US" sz="2400" dirty="0" smtClean="0"/>
              <a:t>м </a:t>
            </a:r>
            <a:r>
              <a:rPr lang="en-US" sz="2400" dirty="0" err="1" smtClean="0"/>
              <a:t>смер</a:t>
            </a:r>
            <a:r>
              <a:rPr lang="sr-Cyrl-CS" sz="2400" dirty="0" smtClean="0"/>
              <a:t>овима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4592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КУЛИНАРСКИ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 smtClean="0"/>
              <a:t>После</a:t>
            </a:r>
            <a:r>
              <a:rPr lang="en-US" sz="2400" dirty="0" smtClean="0"/>
              <a:t> </a:t>
            </a:r>
            <a:r>
              <a:rPr lang="en-US" sz="2400" dirty="0" err="1" smtClean="0"/>
              <a:t>завршене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школе</a:t>
            </a:r>
            <a:r>
              <a:rPr lang="en-US" sz="2400" dirty="0" smtClean="0"/>
              <a:t> </a:t>
            </a:r>
            <a:r>
              <a:rPr lang="en-US" sz="2400" dirty="0" err="1" smtClean="0"/>
              <a:t>уме</a:t>
            </a:r>
            <a:r>
              <a:rPr lang="en-US" sz="2400" dirty="0" smtClean="0"/>
              <a:t> </a:t>
            </a:r>
            <a:r>
              <a:rPr lang="en-US" sz="2400" dirty="0" err="1" smtClean="0"/>
              <a:t>да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06341"/>
            <a:ext cx="5410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Припрема, сервира и декорише – предјела (хладна и топла), салате и зимнице, супе, чорбе и потаже, готова јела, јела попоруџбини, јела са роштиља, јела од риба, варива и прилоге, основне посластице; 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Саставља јеловник и мени карту; 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Израђује основне калкулације.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4592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КУЛИНАРСКИ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 завршена четири разреда можеш напредовати до места главног кувара и даље се усавршавати.</a:t>
            </a:r>
            <a:endParaRPr lang="en-US" sz="2000" dirty="0" smtClean="0"/>
          </a:p>
          <a:p>
            <a:endParaRPr lang="en-US" sz="2000" dirty="0" smtClean="0"/>
          </a:p>
          <a:p>
            <a:pPr lvl="0"/>
            <a:r>
              <a:rPr lang="ru-RU" sz="2000" dirty="0" smtClean="0"/>
              <a:t>Ако желиш, своје образовање можеш наставити на  факултету. Нашим ученицима у овом смеру најчешћи избор је Гастрономија. </a:t>
            </a:r>
            <a:endParaRPr lang="en-US" sz="2000" dirty="0" smtClean="0"/>
          </a:p>
          <a:p>
            <a:endParaRPr lang="en-US" sz="2400" dirty="0"/>
          </a:p>
        </p:txBody>
      </p:sp>
      <p:pic>
        <p:nvPicPr>
          <p:cNvPr id="15" name="Picture Placeholder 4" descr="1525374_715708358463992_588681005_n"/>
          <p:cNvPicPr>
            <a:picLocks noChangeAspect="1" noChangeArrowheads="1"/>
          </p:cNvPicPr>
          <p:nvPr/>
        </p:nvPicPr>
        <p:blipFill>
          <a:blip r:embed="rId22"/>
          <a:srcRect l="12486" r="12486"/>
          <a:stretch>
            <a:fillRect/>
          </a:stretch>
        </p:blipFill>
        <p:spPr>
          <a:xfrm>
            <a:off x="4800600" y="4495800"/>
            <a:ext cx="1894442" cy="1894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4592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КУЛИНАРСКИ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ПРАКСУ ЋЕШ ИЋИ: </a:t>
            </a:r>
            <a:br>
              <a:rPr lang="ru-RU" sz="2000" dirty="0" smtClean="0"/>
            </a:br>
            <a:r>
              <a:rPr lang="ru-RU" sz="2000" dirty="0" smtClean="0"/>
              <a:t>У школски кабинет куварства и/или у неки од ресторана у граду.</a:t>
            </a:r>
            <a:br>
              <a:rPr lang="ru-RU" sz="2000" dirty="0" smtClean="0"/>
            </a:br>
            <a:r>
              <a:rPr lang="en-US" sz="2000" dirty="0" err="1" smtClean="0"/>
              <a:t>Учествоваћеш</a:t>
            </a:r>
            <a:r>
              <a:rPr lang="en-US" sz="2000" dirty="0" smtClean="0"/>
              <a:t> </a:t>
            </a:r>
            <a:r>
              <a:rPr lang="sr-Cyrl-CS" sz="2000" dirty="0" smtClean="0"/>
              <a:t>у припреми различитих врста пријема и </a:t>
            </a:r>
            <a:r>
              <a:rPr lang="ru-RU" sz="2000" dirty="0" smtClean="0"/>
              <a:t>манифестациј</a:t>
            </a:r>
            <a:r>
              <a:rPr lang="sr-Cyrl-CS" sz="2000" dirty="0" smtClean="0"/>
              <a:t>а у локалној средини.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sr-Cyrl-CS" sz="2000" b="1" dirty="0" smtClean="0"/>
              <a:t>Кулинарски техничар је тражено и популарно занимање, јер омогућава лакше долажење до посла, како у земљи тако и у иностранству. Уз постојећи тренд приказивања и усавршавања куварских знања и вештина овај профил из године годину привлачи све више ученика.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4592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КУВАР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286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По</a:t>
            </a:r>
            <a:r>
              <a:rPr lang="en-US" sz="2400" dirty="0" smtClean="0"/>
              <a:t> </a:t>
            </a:r>
            <a:r>
              <a:rPr lang="en-US" sz="2400" dirty="0" err="1" smtClean="0"/>
              <a:t>завршеној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школи</a:t>
            </a:r>
            <a:r>
              <a:rPr lang="en-US" sz="2400" dirty="0" smtClean="0"/>
              <a:t> КУВАР </a:t>
            </a:r>
            <a:r>
              <a:rPr lang="en-US" sz="2400" dirty="0" err="1" smtClean="0"/>
              <a:t>уме</a:t>
            </a:r>
            <a:r>
              <a:rPr lang="en-US" sz="2400" dirty="0" smtClean="0"/>
              <a:t> </a:t>
            </a:r>
            <a:r>
              <a:rPr lang="en-US" sz="2400" dirty="0" err="1" smtClean="0"/>
              <a:t>да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3106341"/>
            <a:ext cx="5410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одржава намирнице у исправном стању; 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врши термичку и механичку обраду намирница; 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припрема јела; 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сервира и декорише јела </a:t>
            </a:r>
          </a:p>
          <a:p>
            <a:endParaRPr lang="en-US" dirty="0"/>
          </a:p>
        </p:txBody>
      </p:sp>
      <p:pic>
        <p:nvPicPr>
          <p:cNvPr id="28" name="Picture 4" descr="100_052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67400" y="4724400"/>
            <a:ext cx="2217738" cy="1663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4592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КУВАР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2860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У школи постоји специјализован кабинет </a:t>
            </a:r>
            <a:r>
              <a:rPr lang="sr-Cyrl-CS" sz="2400" dirty="0" smtClean="0"/>
              <a:t>куварства </a:t>
            </a:r>
            <a:r>
              <a:rPr lang="sr-Cyrl-CS" sz="2400" dirty="0" smtClean="0"/>
              <a:t>у коме ћеш </a:t>
            </a:r>
            <a:r>
              <a:rPr lang="sr-Cyrl-CS" sz="2400" dirty="0" smtClean="0"/>
              <a:t>обављати наставу</a:t>
            </a:r>
            <a:r>
              <a:rPr lang="en-US" sz="2400" dirty="0" smtClean="0"/>
              <a:t> </a:t>
            </a:r>
            <a:r>
              <a:rPr lang="sr-Cyrl-CS" sz="2400" dirty="0" smtClean="0"/>
              <a:t>из  стручних предмета. </a:t>
            </a:r>
          </a:p>
          <a:p>
            <a:endParaRPr lang="en-US" sz="2400" dirty="0" smtClean="0"/>
          </a:p>
          <a:p>
            <a:r>
              <a:rPr lang="sr-Cyrl-CS" sz="2400" dirty="0" smtClean="0"/>
              <a:t>На праксу ћеш ићи у:  школски кабинет  куварства и у хотеле, ресторане и  кафиће у граду и околини...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64592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КУВАР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286000"/>
            <a:ext cx="541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Након завр</a:t>
            </a:r>
            <a:r>
              <a:rPr lang="sr-Cyrl-CS" sz="2400" dirty="0" smtClean="0"/>
              <a:t>ш</a:t>
            </a:r>
            <a:r>
              <a:rPr lang="ru-RU" sz="2400" dirty="0" smtClean="0"/>
              <a:t>етка </a:t>
            </a:r>
            <a:r>
              <a:rPr lang="sr-Cyrl-CS" sz="2400" dirty="0" smtClean="0"/>
              <a:t>ш</a:t>
            </a:r>
            <a:r>
              <a:rPr lang="ru-RU" sz="2400" dirty="0" smtClean="0"/>
              <a:t>коловања </a:t>
            </a:r>
            <a:r>
              <a:rPr lang="sr-Cyrl-RS" sz="2400" dirty="0" smtClean="0"/>
              <a:t>кувари</a:t>
            </a:r>
            <a:r>
              <a:rPr lang="ru-RU" sz="2400" dirty="0" smtClean="0"/>
              <a:t> могу наставити </a:t>
            </a:r>
            <a:r>
              <a:rPr lang="sr-Cyrl-CS" sz="2400" dirty="0" smtClean="0"/>
              <a:t>ш</a:t>
            </a:r>
            <a:r>
              <a:rPr lang="ru-RU" sz="2400" dirty="0" smtClean="0"/>
              <a:t>коловање на Високим струковним </a:t>
            </a:r>
            <a:r>
              <a:rPr lang="sr-Cyrl-CS" sz="2400" dirty="0" smtClean="0"/>
              <a:t>ш</a:t>
            </a:r>
            <a:r>
              <a:rPr lang="ru-RU" sz="2400" dirty="0" smtClean="0"/>
              <a:t>колама.</a:t>
            </a:r>
            <a:endParaRPr lang="ru-RU" sz="2400" dirty="0" smtClean="0"/>
          </a:p>
          <a:p>
            <a:endParaRPr lang="en-US" sz="2400" dirty="0" smtClean="0"/>
          </a:p>
          <a:p>
            <a:r>
              <a:rPr lang="sr-Cyrl-CS" sz="2400" dirty="0" smtClean="0"/>
              <a:t>Популарисањем куварских </a:t>
            </a:r>
            <a:r>
              <a:rPr lang="sr-Cyrl-CS" sz="2400" dirty="0" smtClean="0"/>
              <a:t>знања и </a:t>
            </a:r>
            <a:r>
              <a:rPr lang="sr-Cyrl-CS" sz="2400" dirty="0" smtClean="0"/>
              <a:t>вештина кроз медије, истицањем значаја исхране и припреме здраве и квалитетне хране, 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повећањем</a:t>
            </a:r>
            <a:r>
              <a:rPr lang="en-US" sz="2400" dirty="0" smtClean="0"/>
              <a:t> </a:t>
            </a:r>
            <a:r>
              <a:rPr lang="en-US" sz="2400" dirty="0" err="1" smtClean="0"/>
              <a:t>броја</a:t>
            </a:r>
            <a:r>
              <a:rPr lang="en-US" sz="2400" dirty="0" smtClean="0"/>
              <a:t> </a:t>
            </a:r>
            <a:r>
              <a:rPr lang="en-US" sz="2400" dirty="0" err="1" smtClean="0"/>
              <a:t>хотела</a:t>
            </a:r>
            <a:r>
              <a:rPr lang="en-US" sz="2400" dirty="0" smtClean="0"/>
              <a:t> и </a:t>
            </a:r>
            <a:r>
              <a:rPr lang="en-US" sz="2400" dirty="0" err="1" smtClean="0"/>
              <a:t>ресторана</a:t>
            </a:r>
            <a:r>
              <a:rPr lang="sr-Cyrl-CS" sz="2400" dirty="0" smtClean="0"/>
              <a:t> , </a:t>
            </a:r>
            <a:r>
              <a:rPr lang="sr-Cyrl-CS" sz="2400" dirty="0" smtClean="0"/>
              <a:t>све је </a:t>
            </a:r>
            <a:r>
              <a:rPr lang="sr-Cyrl-CS" sz="2400" dirty="0" smtClean="0"/>
              <a:t>више </a:t>
            </a:r>
            <a:r>
              <a:rPr lang="sr-Cyrl-CS" sz="2400" dirty="0" smtClean="0"/>
              <a:t>ученика који желе да упишу ово занимање...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ln w="0"/>
              </a:rPr>
              <a:t>У школску 2020/21.годину уписујемо: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r-Cyrl-R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ЕКОНОМИЈА, ПРАВО И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R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АДМИНИСТРАЦИЈА</a:t>
            </a:r>
          </a:p>
          <a:p>
            <a:pPr marL="0" indent="0" algn="ctr">
              <a:buNone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 smtClean="0">
                <a:solidFill>
                  <a:schemeClr val="accent5">
                    <a:lumMod val="50000"/>
                  </a:schemeClr>
                </a:solidFill>
              </a:rPr>
              <a:t>ЕКОНОМСКИ ТЕХНИЧАР </a:t>
            </a:r>
            <a:r>
              <a:rPr lang="sr-Latn-RS" sz="26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  <a:endParaRPr lang="sr-Latn-R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 smtClean="0">
                <a:solidFill>
                  <a:schemeClr val="accent5">
                    <a:lumMod val="50000"/>
                  </a:schemeClr>
                </a:solidFill>
              </a:rPr>
              <a:t>ФИНАНСИЈСКИ ТЕХНИЧАР 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sr-Latn-RS" sz="2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  <a:endParaRPr lang="sr-Latn-R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 smtClean="0">
                <a:solidFill>
                  <a:schemeClr val="accent5">
                    <a:lumMod val="50000"/>
                  </a:schemeClr>
                </a:solidFill>
              </a:rPr>
              <a:t>ПРАВНО-ПОСЛОВНИ ТЕХНИЧАР 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- 30 ученика, траје 4 године</a:t>
            </a:r>
            <a:endParaRPr lang="sr-Latn-R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sr-Cyrl-R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 smtClean="0">
                <a:solidFill>
                  <a:schemeClr val="accent5">
                    <a:lumMod val="50000"/>
                  </a:schemeClr>
                </a:solidFill>
              </a:rPr>
              <a:t>КОМЕРЦИЈАЛИСТА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sz="26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30 ученика, траје 4 године</a:t>
            </a:r>
          </a:p>
          <a:p>
            <a:pPr marL="0" indent="0" algn="ctr">
              <a:buNone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r-Cyrl-R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ТРГОВИНА, ТУРИЗАМ И УГОСТИТЕЉСТВО</a:t>
            </a:r>
          </a:p>
          <a:p>
            <a:pPr marL="0" indent="0" algn="ctr">
              <a:buNone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 smtClean="0">
                <a:solidFill>
                  <a:schemeClr val="accent5">
                    <a:lumMod val="50000"/>
                  </a:schemeClr>
                </a:solidFill>
              </a:rPr>
              <a:t>ТУРИСТИЧКО-ХОТЕЛИЈЕРСКИ ТЕХНИЧАР 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- 30 УЧЕНИКА, траје 4 године</a:t>
            </a:r>
            <a:endParaRPr lang="en-U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 smtClean="0">
                <a:solidFill>
                  <a:schemeClr val="accent5">
                    <a:lumMod val="50000"/>
                  </a:schemeClr>
                </a:solidFill>
              </a:rPr>
              <a:t>КУЛИНАРСКИ ТЕХНИЧАР 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– 30 ученика, траје 4 године</a:t>
            </a:r>
          </a:p>
          <a:p>
            <a:pPr>
              <a:buFont typeface="Wingdings" pitchFamily="2" charset="2"/>
              <a:buChar char="ü"/>
            </a:pPr>
            <a:r>
              <a:rPr lang="sr-Cyrl-RS" sz="2600" b="1" dirty="0" smtClean="0">
                <a:solidFill>
                  <a:schemeClr val="accent5">
                    <a:lumMod val="50000"/>
                  </a:schemeClr>
                </a:solidFill>
              </a:rPr>
              <a:t>КОНОБАР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 15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 УЧЕНИКА, траје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 године </a:t>
            </a:r>
          </a:p>
          <a:p>
            <a:pPr>
              <a:buFont typeface="Wingdings" pitchFamily="2" charset="2"/>
              <a:buChar char="ü"/>
            </a:pPr>
            <a:r>
              <a:rPr lang="sr-Cyrl-RS" sz="2600" b="1" dirty="0" smtClean="0">
                <a:solidFill>
                  <a:schemeClr val="accent5">
                    <a:lumMod val="50000"/>
                  </a:schemeClr>
                </a:solidFill>
              </a:rPr>
              <a:t>КУВАР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15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 ученика, траје 3 године</a:t>
            </a:r>
            <a:endParaRPr lang="sr-Latn-R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sr-Cyrl-RS" sz="2600" b="1" dirty="0" smtClean="0">
                <a:solidFill>
                  <a:schemeClr val="accent5">
                    <a:lumMod val="50000"/>
                  </a:schemeClr>
                </a:solidFill>
              </a:rPr>
              <a:t>ПОСЛАСТИЧАР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  - 15 ученика, траје 3 године</a:t>
            </a:r>
          </a:p>
          <a:p>
            <a:pPr>
              <a:buFont typeface="Wingdings" pitchFamily="2" charset="2"/>
              <a:buChar char="ü"/>
            </a:pPr>
            <a:r>
              <a:rPr lang="sr-Cyrl-RS" sz="2600" b="1" dirty="0" smtClean="0">
                <a:solidFill>
                  <a:schemeClr val="accent5">
                    <a:lumMod val="50000"/>
                  </a:schemeClr>
                </a:solidFill>
              </a:rPr>
              <a:t>ТРГОВАЦ</a:t>
            </a:r>
            <a:r>
              <a:rPr lang="sr-Cyrl-RS" sz="2600" dirty="0" smtClean="0">
                <a:solidFill>
                  <a:schemeClr val="accent5">
                    <a:lumMod val="50000"/>
                  </a:schemeClr>
                </a:solidFill>
              </a:rPr>
              <a:t> - 15 ученика, траје 3 године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477294" y="4305300"/>
            <a:ext cx="4190206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4592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КОНОБАР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По</a:t>
            </a:r>
            <a:r>
              <a:rPr lang="en-US" sz="2400" dirty="0" smtClean="0"/>
              <a:t> </a:t>
            </a:r>
            <a:r>
              <a:rPr lang="en-US" sz="2400" dirty="0" err="1" smtClean="0"/>
              <a:t>завршеној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школи</a:t>
            </a:r>
            <a:r>
              <a:rPr lang="en-US" sz="2400" dirty="0" smtClean="0"/>
              <a:t> К</a:t>
            </a:r>
            <a:r>
              <a:rPr lang="sr-Cyrl-RS" sz="2400" dirty="0" smtClean="0"/>
              <a:t>ОНОБАР</a:t>
            </a:r>
            <a:r>
              <a:rPr lang="en-US" sz="2400" dirty="0" smtClean="0"/>
              <a:t> </a:t>
            </a:r>
            <a:r>
              <a:rPr lang="en-US" sz="2400" dirty="0" err="1" smtClean="0"/>
              <a:t>уме</a:t>
            </a:r>
            <a:r>
              <a:rPr lang="en-US" sz="2400" dirty="0" smtClean="0"/>
              <a:t> </a:t>
            </a:r>
            <a:r>
              <a:rPr lang="en-US" sz="2400" dirty="0" err="1" smtClean="0"/>
              <a:t>да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06341"/>
            <a:ext cx="5410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обавља послове конобара у свим врстама угоститељских објеката: ресторанима, хотелима... Конобар послужује храну и пиће, а очекује се да буду љубазни, тачни, брзи и комуникативни. 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Пракса се обавља у : школском кабинету  услуживања и у хотелима, ресторанима и кафићима у граду... 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Учествоваћеш у припреми различитих врста пријема и манифестација у локалној средини.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4592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КОНОБАР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развојем</a:t>
            </a:r>
            <a:r>
              <a:rPr lang="en-US" sz="2400" dirty="0" smtClean="0"/>
              <a:t> </a:t>
            </a:r>
            <a:r>
              <a:rPr lang="en-US" sz="2400" dirty="0" err="1" smtClean="0"/>
              <a:t>туризма</a:t>
            </a:r>
            <a:r>
              <a:rPr lang="en-US" sz="2400" dirty="0" smtClean="0"/>
              <a:t>, </a:t>
            </a:r>
            <a:r>
              <a:rPr lang="en-US" sz="2400" dirty="0" err="1" smtClean="0"/>
              <a:t>отварањем</a:t>
            </a:r>
            <a:r>
              <a:rPr lang="en-US" sz="2400" dirty="0" smtClean="0"/>
              <a:t> </a:t>
            </a:r>
            <a:r>
              <a:rPr lang="en-US" sz="2400" dirty="0" err="1" smtClean="0"/>
              <a:t>све</a:t>
            </a:r>
            <a:r>
              <a:rPr lang="en-US" sz="2400" dirty="0" smtClean="0"/>
              <a:t> </a:t>
            </a:r>
            <a:r>
              <a:rPr lang="en-US" sz="2400" dirty="0" err="1" smtClean="0"/>
              <a:t>већег</a:t>
            </a:r>
            <a:r>
              <a:rPr lang="en-US" sz="2400" dirty="0" smtClean="0"/>
              <a:t> </a:t>
            </a:r>
            <a:r>
              <a:rPr lang="en-US" sz="2400" dirty="0" err="1" smtClean="0"/>
              <a:t>броја</a:t>
            </a:r>
            <a:r>
              <a:rPr lang="en-US" sz="2400" dirty="0" smtClean="0"/>
              <a:t> </a:t>
            </a:r>
            <a:r>
              <a:rPr lang="en-US" sz="2400" dirty="0" err="1" smtClean="0"/>
              <a:t>хотела</a:t>
            </a:r>
            <a:r>
              <a:rPr lang="en-US" sz="2400" dirty="0" smtClean="0"/>
              <a:t>, </a:t>
            </a:r>
            <a:r>
              <a:rPr lang="en-US" sz="2400" dirty="0" err="1" smtClean="0"/>
              <a:t>ресторана</a:t>
            </a:r>
            <a:r>
              <a:rPr lang="en-US" sz="2400" dirty="0" smtClean="0"/>
              <a:t>, </a:t>
            </a:r>
            <a:r>
              <a:rPr lang="en-US" sz="2400" dirty="0" err="1" smtClean="0"/>
              <a:t>кафића</a:t>
            </a:r>
            <a:r>
              <a:rPr lang="en-US" sz="2400" dirty="0" smtClean="0"/>
              <a:t>, </a:t>
            </a:r>
            <a:r>
              <a:rPr lang="en-US" sz="2400" dirty="0" err="1" smtClean="0"/>
              <a:t>као</a:t>
            </a:r>
            <a:r>
              <a:rPr lang="en-US" sz="2400" dirty="0" smtClean="0"/>
              <a:t> </a:t>
            </a:r>
            <a:r>
              <a:rPr lang="en-US" sz="2400" dirty="0" err="1" smtClean="0"/>
              <a:t>конобар</a:t>
            </a:r>
            <a:r>
              <a:rPr lang="en-US" sz="2400" dirty="0" smtClean="0"/>
              <a:t> </a:t>
            </a:r>
            <a:r>
              <a:rPr lang="en-US" sz="2400" dirty="0" err="1" smtClean="0"/>
              <a:t>ћеш</a:t>
            </a:r>
            <a:r>
              <a:rPr lang="en-US" sz="2400" dirty="0" smtClean="0"/>
              <a:t> </a:t>
            </a:r>
            <a:r>
              <a:rPr lang="en-US" sz="2400" dirty="0" err="1" smtClean="0"/>
              <a:t>лако</a:t>
            </a:r>
            <a:r>
              <a:rPr lang="en-US" sz="2400" dirty="0" smtClean="0"/>
              <a:t> </a:t>
            </a:r>
            <a:r>
              <a:rPr lang="en-US" sz="2400" dirty="0" err="1" smtClean="0"/>
              <a:t>доћи</a:t>
            </a:r>
            <a:r>
              <a:rPr lang="en-US" sz="2400" dirty="0" smtClean="0"/>
              <a:t> </a:t>
            </a:r>
            <a:r>
              <a:rPr lang="en-US" sz="2400" dirty="0" err="1" smtClean="0"/>
              <a:t>до</a:t>
            </a:r>
            <a:r>
              <a:rPr lang="en-US" sz="2400" dirty="0" smtClean="0"/>
              <a:t> </a:t>
            </a:r>
            <a:r>
              <a:rPr lang="en-US" sz="2400" dirty="0" err="1" smtClean="0"/>
              <a:t>посла</a:t>
            </a:r>
            <a:r>
              <a:rPr lang="en-US" sz="2400" dirty="0" smtClean="0"/>
              <a:t>: </a:t>
            </a:r>
            <a:endParaRPr lang="sr-Cyrl-RS" sz="2400" dirty="0" smtClean="0"/>
          </a:p>
          <a:p>
            <a:r>
              <a:rPr lang="en-US" sz="2400" dirty="0" smtClean="0"/>
              <a:t>у </a:t>
            </a:r>
            <a:r>
              <a:rPr lang="en-US" sz="2400" dirty="0" err="1" smtClean="0"/>
              <a:t>нашем</a:t>
            </a:r>
            <a:r>
              <a:rPr lang="en-US" sz="2400" dirty="0" smtClean="0"/>
              <a:t> </a:t>
            </a:r>
            <a:r>
              <a:rPr lang="en-US" sz="2400" dirty="0" err="1" smtClean="0"/>
              <a:t>граду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околини</a:t>
            </a:r>
            <a:r>
              <a:rPr lang="en-US" sz="2400" dirty="0" smtClean="0"/>
              <a:t>, </a:t>
            </a:r>
            <a:r>
              <a:rPr lang="en-US" sz="2400" dirty="0" err="1" smtClean="0"/>
              <a:t>али</a:t>
            </a:r>
            <a:r>
              <a:rPr lang="en-US" sz="2400" dirty="0" smtClean="0"/>
              <a:t> и у </a:t>
            </a:r>
            <a:r>
              <a:rPr lang="en-US" sz="2400" dirty="0" err="1" smtClean="0"/>
              <a:t>различитим</a:t>
            </a:r>
            <a:r>
              <a:rPr lang="en-US" sz="2400" dirty="0" smtClean="0"/>
              <a:t> </a:t>
            </a:r>
            <a:r>
              <a:rPr lang="en-US" sz="2400" dirty="0" err="1" smtClean="0"/>
              <a:t>туристичким</a:t>
            </a:r>
            <a:r>
              <a:rPr lang="en-US" sz="2400" dirty="0" smtClean="0"/>
              <a:t> </a:t>
            </a:r>
            <a:r>
              <a:rPr lang="en-US" sz="2400" dirty="0" err="1" smtClean="0"/>
              <a:t>дестинацијама</a:t>
            </a:r>
            <a:r>
              <a:rPr lang="en-US" sz="2400" dirty="0" smtClean="0"/>
              <a:t> </a:t>
            </a:r>
            <a:r>
              <a:rPr lang="en-US" sz="2400" dirty="0" err="1" smtClean="0"/>
              <a:t>као</a:t>
            </a:r>
            <a:r>
              <a:rPr lang="en-US" sz="2400" dirty="0" smtClean="0"/>
              <a:t> </a:t>
            </a:r>
            <a:r>
              <a:rPr lang="en-US" sz="2400" dirty="0" err="1" smtClean="0"/>
              <a:t>што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планине</a:t>
            </a:r>
            <a:r>
              <a:rPr lang="en-US" sz="2400" dirty="0" smtClean="0"/>
              <a:t>, </a:t>
            </a:r>
            <a:r>
              <a:rPr lang="en-US" sz="2400" dirty="0" err="1" smtClean="0"/>
              <a:t>бање</a:t>
            </a:r>
            <a:r>
              <a:rPr lang="en-US" sz="2400" dirty="0" smtClean="0"/>
              <a:t>, </a:t>
            </a:r>
            <a:r>
              <a:rPr lang="en-US" sz="2400" dirty="0" err="1" smtClean="0"/>
              <a:t>морска</a:t>
            </a:r>
            <a:r>
              <a:rPr lang="en-US" sz="2400" dirty="0" smtClean="0"/>
              <a:t> </a:t>
            </a:r>
            <a:r>
              <a:rPr lang="en-US" sz="2400" dirty="0" err="1" smtClean="0"/>
              <a:t>летовалишта</a:t>
            </a:r>
            <a:r>
              <a:rPr lang="en-US" sz="2400" dirty="0" smtClean="0"/>
              <a:t> у </a:t>
            </a:r>
            <a:r>
              <a:rPr lang="en-US" sz="2400" dirty="0" err="1" smtClean="0"/>
              <a:t>земљи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иностранству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4592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КОНОБАР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Након завр</a:t>
            </a:r>
            <a:r>
              <a:rPr lang="sr-Cyrl-CS" sz="2400" dirty="0" smtClean="0"/>
              <a:t>ш</a:t>
            </a:r>
            <a:r>
              <a:rPr lang="ru-RU" sz="2400" dirty="0" smtClean="0"/>
              <a:t>етка </a:t>
            </a:r>
            <a:r>
              <a:rPr lang="sr-Cyrl-CS" sz="2400" dirty="0" smtClean="0"/>
              <a:t>ш</a:t>
            </a:r>
            <a:r>
              <a:rPr lang="ru-RU" sz="2400" dirty="0" smtClean="0"/>
              <a:t>коловања посластичари могу наставити </a:t>
            </a:r>
            <a:r>
              <a:rPr lang="sr-Cyrl-CS" sz="2400" dirty="0" smtClean="0"/>
              <a:t>ш</a:t>
            </a:r>
            <a:r>
              <a:rPr lang="ru-RU" sz="2400" dirty="0" smtClean="0"/>
              <a:t>коловање на Високим струковним </a:t>
            </a:r>
            <a:r>
              <a:rPr lang="sr-Cyrl-CS" sz="2400" dirty="0" smtClean="0"/>
              <a:t>ш</a:t>
            </a:r>
            <a:r>
              <a:rPr lang="ru-RU" sz="2400" dirty="0" smtClean="0"/>
              <a:t>колама</a:t>
            </a:r>
            <a:endParaRPr lang="en-US" sz="2400" dirty="0"/>
          </a:p>
        </p:txBody>
      </p:sp>
      <p:pic>
        <p:nvPicPr>
          <p:cNvPr id="14" name="Picture 2" descr="2009-05-10 UGOSTITELJI, polazu diplomski-foto B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419600" y="3886200"/>
            <a:ext cx="3209594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4592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ПОСЛАСТИЧАР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Када</a:t>
            </a:r>
            <a:r>
              <a:rPr lang="en-US" sz="2400" dirty="0" smtClean="0"/>
              <a:t> </a:t>
            </a:r>
            <a:r>
              <a:rPr lang="en-US" sz="2400" dirty="0" err="1" smtClean="0"/>
              <a:t>заврши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школу</a:t>
            </a:r>
            <a:r>
              <a:rPr lang="en-US" sz="2400" dirty="0" smtClean="0"/>
              <a:t> </a:t>
            </a:r>
            <a:r>
              <a:rPr lang="sr-Cyrl-RS" sz="2400" dirty="0" smtClean="0"/>
              <a:t>ПОСЛАСТИЧАР </a:t>
            </a:r>
            <a:r>
              <a:rPr lang="en-US" sz="2400" dirty="0" err="1" smtClean="0"/>
              <a:t>уме</a:t>
            </a:r>
            <a:r>
              <a:rPr lang="en-US" sz="2400" dirty="0" smtClean="0"/>
              <a:t> </a:t>
            </a:r>
            <a:r>
              <a:rPr lang="en-US" sz="2400" dirty="0" err="1" smtClean="0"/>
              <a:t>да</a:t>
            </a:r>
            <a:r>
              <a:rPr lang="en-US" sz="2400" dirty="0" smtClean="0"/>
              <a:t>: 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06341"/>
            <a:ext cx="541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припрема топле, хладне и суве посластице;  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декорише посластице;  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примени основне калкулације.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4592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ПОСЛАСТИЧАР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На праксу ћеш ићи у:  школски кабинет  посластичарства и у хотеле, ресторане и  кафиће у граду и околини.</a:t>
            </a:r>
            <a:endParaRPr lang="en-US" sz="2400" dirty="0" smtClean="0"/>
          </a:p>
          <a:p>
            <a:r>
              <a:rPr lang="en-US" sz="2400" dirty="0" err="1" smtClean="0"/>
              <a:t>Учествоваћеш</a:t>
            </a:r>
            <a:r>
              <a:rPr lang="en-US" sz="2400" dirty="0" smtClean="0"/>
              <a:t> </a:t>
            </a:r>
            <a:r>
              <a:rPr lang="sr-Cyrl-CS" sz="2400" dirty="0" smtClean="0"/>
              <a:t>у припреми различитих врста пријема и </a:t>
            </a:r>
            <a:r>
              <a:rPr lang="ru-RU" sz="2400" dirty="0" smtClean="0"/>
              <a:t>манифестациј</a:t>
            </a:r>
            <a:r>
              <a:rPr lang="sr-Cyrl-CS" sz="2400" dirty="0" smtClean="0"/>
              <a:t>а у локалној средини.</a:t>
            </a:r>
          </a:p>
        </p:txBody>
      </p:sp>
      <p:pic>
        <p:nvPicPr>
          <p:cNvPr id="15" name="Picture 5" descr="100_029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43600" y="4419600"/>
            <a:ext cx="2446584" cy="183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4592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ПОСЛАСТИЧАР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41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Након завр</a:t>
            </a:r>
            <a:r>
              <a:rPr lang="sr-Cyrl-CS" sz="2400" dirty="0" smtClean="0"/>
              <a:t>ш</a:t>
            </a:r>
            <a:r>
              <a:rPr lang="ru-RU" sz="2400" dirty="0" smtClean="0"/>
              <a:t>етка </a:t>
            </a:r>
            <a:r>
              <a:rPr lang="sr-Cyrl-CS" sz="2400" dirty="0" smtClean="0"/>
              <a:t>ш</a:t>
            </a:r>
            <a:r>
              <a:rPr lang="ru-RU" sz="2400" dirty="0" smtClean="0"/>
              <a:t>коловања посластичари могу наставити </a:t>
            </a:r>
            <a:r>
              <a:rPr lang="sr-Cyrl-CS" sz="2400" dirty="0" smtClean="0"/>
              <a:t>ш</a:t>
            </a:r>
            <a:r>
              <a:rPr lang="ru-RU" sz="2400" dirty="0" smtClean="0"/>
              <a:t>коловање на Високим струковним </a:t>
            </a:r>
            <a:r>
              <a:rPr lang="sr-Cyrl-CS" sz="2400" dirty="0" smtClean="0"/>
              <a:t>ш</a:t>
            </a:r>
            <a:r>
              <a:rPr lang="ru-RU" sz="2400" dirty="0" smtClean="0"/>
              <a:t>колама.</a:t>
            </a:r>
          </a:p>
          <a:p>
            <a:endParaRPr lang="ru-RU" sz="2400" dirty="0" smtClean="0"/>
          </a:p>
          <a:p>
            <a:r>
              <a:rPr lang="en-US" sz="2400" dirty="0" err="1" smtClean="0"/>
              <a:t>Исте</a:t>
            </a:r>
            <a:r>
              <a:rPr lang="en-US" sz="2400" dirty="0" smtClean="0"/>
              <a:t> </a:t>
            </a:r>
            <a:r>
              <a:rPr lang="en-US" sz="2400" dirty="0" err="1" smtClean="0"/>
              <a:t>могућности</a:t>
            </a:r>
            <a:r>
              <a:rPr lang="en-US" sz="2400" dirty="0" smtClean="0"/>
              <a:t> </a:t>
            </a:r>
            <a:r>
              <a:rPr lang="en-US" sz="2400" dirty="0" err="1" smtClean="0"/>
              <a:t>занимања</a:t>
            </a:r>
            <a:r>
              <a:rPr lang="en-US" sz="2400" dirty="0" smtClean="0"/>
              <a:t> </a:t>
            </a:r>
            <a:r>
              <a:rPr lang="en-US" sz="2400" dirty="0" err="1" smtClean="0"/>
              <a:t>важе</a:t>
            </a:r>
            <a:r>
              <a:rPr lang="en-US" sz="2400" dirty="0" smtClean="0"/>
              <a:t> </a:t>
            </a:r>
            <a:r>
              <a:rPr lang="en-US" sz="2400" dirty="0" err="1" smtClean="0"/>
              <a:t>као</a:t>
            </a:r>
            <a:r>
              <a:rPr lang="en-US" sz="2400" dirty="0" smtClean="0"/>
              <a:t> </a:t>
            </a:r>
            <a:r>
              <a:rPr lang="en-US" sz="2400" dirty="0" err="1" smtClean="0"/>
              <a:t>код</a:t>
            </a:r>
            <a:r>
              <a:rPr lang="en-US" sz="2400" dirty="0" smtClean="0"/>
              <a:t> </a:t>
            </a:r>
            <a:r>
              <a:rPr lang="en-US" sz="2400" dirty="0" err="1" smtClean="0"/>
              <a:t>кувара</a:t>
            </a:r>
            <a:r>
              <a:rPr lang="en-US" sz="2400" dirty="0" smtClean="0"/>
              <a:t>: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повећањем</a:t>
            </a:r>
            <a:r>
              <a:rPr lang="en-US" sz="2400" dirty="0" smtClean="0"/>
              <a:t> </a:t>
            </a:r>
            <a:r>
              <a:rPr lang="en-US" sz="2400" dirty="0" err="1" smtClean="0"/>
              <a:t>броја</a:t>
            </a:r>
            <a:r>
              <a:rPr lang="en-US" sz="2400" dirty="0" smtClean="0"/>
              <a:t> </a:t>
            </a:r>
            <a:r>
              <a:rPr lang="en-US" sz="2400" dirty="0" err="1" smtClean="0"/>
              <a:t>хотела</a:t>
            </a:r>
            <a:r>
              <a:rPr lang="en-US" sz="2400" dirty="0" smtClean="0"/>
              <a:t> и </a:t>
            </a:r>
            <a:r>
              <a:rPr lang="en-US" sz="2400" dirty="0" err="1" smtClean="0"/>
              <a:t>ресторана</a:t>
            </a:r>
            <a:r>
              <a:rPr lang="en-US" sz="2400" dirty="0" smtClean="0"/>
              <a:t>, </a:t>
            </a:r>
            <a:r>
              <a:rPr lang="en-US" sz="2400" dirty="0" err="1" smtClean="0"/>
              <a:t>тако</a:t>
            </a:r>
            <a:r>
              <a:rPr lang="en-US" sz="2400" dirty="0" smtClean="0"/>
              <a:t> </a:t>
            </a:r>
            <a:r>
              <a:rPr lang="en-US" sz="2400" dirty="0" err="1" smtClean="0"/>
              <a:t>расте</a:t>
            </a:r>
            <a:r>
              <a:rPr lang="en-US" sz="2400" dirty="0" smtClean="0"/>
              <a:t> и </a:t>
            </a:r>
            <a:r>
              <a:rPr lang="en-US" sz="2400" dirty="0" err="1" smtClean="0"/>
              <a:t>потреба</a:t>
            </a:r>
            <a:r>
              <a:rPr lang="en-US" sz="2400" dirty="0" smtClean="0"/>
              <a:t> </a:t>
            </a:r>
            <a:r>
              <a:rPr lang="en-US" sz="2400" dirty="0" err="1" smtClean="0"/>
              <a:t>за</a:t>
            </a:r>
            <a:r>
              <a:rPr lang="en-US" sz="2400" dirty="0" smtClean="0"/>
              <a:t> </a:t>
            </a:r>
            <a:r>
              <a:rPr lang="en-US" sz="2400" dirty="0" err="1" smtClean="0"/>
              <a:t>овим</a:t>
            </a:r>
            <a:r>
              <a:rPr lang="en-US" sz="2400" dirty="0" smtClean="0"/>
              <a:t> </a:t>
            </a:r>
            <a:r>
              <a:rPr lang="en-US" sz="2400" dirty="0" err="1" smtClean="0"/>
              <a:t>занимањ</a:t>
            </a:r>
            <a:r>
              <a:rPr lang="sr-Cyrl-RS" sz="2400" dirty="0" smtClean="0"/>
              <a:t>ем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endParaRPr lang="ru-RU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4592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тргоВАЦ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Обавезни стручни предмети</a:t>
            </a:r>
            <a:r>
              <a:rPr lang="en-US" sz="2400" dirty="0" smtClean="0"/>
              <a:t>: 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06341"/>
            <a:ext cx="5410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Основи трговине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Техника продаје и услуге купцима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Пословна комуникација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Познавање робе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Маркетинг у трговини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Набавка и физичка дистрибуција робе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Психологија потрошача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4592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тргоВАЦ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ПРАКТИЧНА   НАСТАВА</a:t>
            </a:r>
            <a:endParaRPr lang="en-US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00400" y="2895600"/>
            <a:ext cx="2307367" cy="154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715000" y="2819400"/>
            <a:ext cx="2784475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9" descr="12687809_10208645231305325_1626087108863854160_n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876800" y="4038600"/>
            <a:ext cx="3810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971800" y="441960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1996440"/>
            <a:ext cx="2907792" cy="365760"/>
          </a:xfrm>
          <a:prstGeom prst="rect">
            <a:avLst/>
          </a:prstGeom>
        </p:spPr>
      </p:pic>
      <p:pic>
        <p:nvPicPr>
          <p:cNvPr id="18" name="Picture 1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19" name="Picture 1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20" name="Picture 1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21" name="Picture 2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22" name="Picture 2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23" name="Picture 2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24" name="Picture 2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25" name="Picture 2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4592" y="5425440"/>
            <a:ext cx="2907792" cy="365760"/>
          </a:xfrm>
          <a:prstGeom prst="rect">
            <a:avLst/>
          </a:prstGeom>
        </p:spPr>
      </p:pic>
      <p:pic>
        <p:nvPicPr>
          <p:cNvPr id="26" name="Picture 2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тргоВАЦ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Кад завршиш школу, моћи ћеш: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3106341"/>
            <a:ext cx="5410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да нађеш посао јер у Лозници има велики број трговинских објеката</a:t>
            </a:r>
          </a:p>
          <a:p>
            <a:pPr marL="623888" indent="-514350">
              <a:defRPr/>
            </a:pPr>
            <a:endParaRPr lang="ru-RU" sz="2000" dirty="0" smtClean="0"/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 да у њима примениш знање које си стекао</a:t>
            </a:r>
          </a:p>
          <a:p>
            <a:pPr marL="623888" indent="-514350">
              <a:defRPr/>
            </a:pPr>
            <a:endParaRPr lang="ru-RU" sz="2000" dirty="0" smtClean="0"/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2000" dirty="0" smtClean="0"/>
              <a:t> да будеш задовољан својим занимањем.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детаљне информације посетите сајт школе: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http://esloznica.rs/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endParaRPr lang="sr-Cyrl-RS" b="1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sr-Cyrl-RS" sz="48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Добродошли!</a:t>
            </a:r>
            <a:endParaRPr lang="en-US" sz="4800" b="1" dirty="0" smtClean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>
                <a:ln w="0"/>
              </a:rPr>
              <a:t>ПРЕПОЗНАТЉИВИ СМО ПО: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ПРИМЕНИ НОВИХ НАСТАВНИХ ПЛАНОВА И ПРОГРАМА И САВРЕМЕНИХ НАСТАВНИХ МЕТОДА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НАСТАВИ ОРИЈЕНТИСАНОЈ НА ПРАКСУ 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НАСТАВИ ОРГАНИЗОВАНОЈ У САВРЕМЕНО ОПРЕМЉЕНИМ И СПЕЦИЈАЛИЗОВАНИМ КАБИНЕТИМА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И ДАЉЕ НЕГУЈЕМО ТРАДИЦИОНАЛНЕ ВРЕДНОСТИ У ШКОЛОВАЊУ БУДУЋИХ ЕКОНОМИСТА, ПРАВНИКА, КУЛИНАРА...</a:t>
            </a:r>
          </a:p>
          <a:p>
            <a:pPr>
              <a:buFont typeface="Wingdings" pitchFamily="2" charset="2"/>
              <a:buChar char="ü"/>
            </a:pPr>
            <a:endParaRPr lang="ru-RU" sz="2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0"/>
              </a:rPr>
              <a:t>ОВА ШКОЛА ОМОГУЋАВА</a:t>
            </a:r>
            <a:r>
              <a:rPr lang="en-US" b="1" dirty="0" smtClean="0">
                <a:ln w="0"/>
              </a:rPr>
              <a:t> </a:t>
            </a:r>
            <a:r>
              <a:rPr lang="ru-RU" b="1" dirty="0" smtClean="0">
                <a:ln w="0"/>
              </a:rPr>
              <a:t>ТИ ДА: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КОМПЕТЕНТНО ОБАВЉАШ ПОСАО ЗА КОЈИ СИ СТЕКАО ДИПЛОМУ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НАСТАВИШ ДАЉЕ ШКОЛОВАЊЕ</a:t>
            </a:r>
          </a:p>
          <a:p>
            <a:pPr>
              <a:buFont typeface="Wingdings" pitchFamily="2" charset="2"/>
              <a:buChar char="ü"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ДА ЗА ВРЕМЕ ШКОЛОВАЊА УЧЕСТВУЈЕШ У РАЗНИМ ВАННАСТАВНИМ АКТИВНОСТИМА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skolaP3270028 (1aaaa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419600"/>
            <a:ext cx="26670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592" y="1996440"/>
            <a:ext cx="2907792" cy="365760"/>
          </a:xfrm>
          <a:prstGeom prst="rect">
            <a:avLst/>
          </a:prstGeom>
        </p:spPr>
      </p:pic>
      <p:pic>
        <p:nvPicPr>
          <p:cNvPr id="8" name="Picture 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9" name="Picture 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10" name="Picture 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11" name="Picture 1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12" name="Picture 1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13" name="Picture 1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14" name="Picture 1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15" name="Picture 1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16" name="Picture 1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ЕКОНОМСКИ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2286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Економски техничари по завршетку школе, између осталог, могу да раде: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76600" y="31242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RS" dirty="0" smtClean="0"/>
              <a:t>у </a:t>
            </a:r>
            <a:r>
              <a:rPr lang="en-US" dirty="0" err="1" smtClean="0"/>
              <a:t>институцијама</a:t>
            </a:r>
            <a:r>
              <a:rPr lang="en-US" dirty="0" smtClean="0"/>
              <a:t> </a:t>
            </a:r>
            <a:r>
              <a:rPr lang="en-US" dirty="0" err="1" smtClean="0"/>
              <a:t>као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банке</a:t>
            </a:r>
            <a:r>
              <a:rPr lang="en-US" dirty="0" smtClean="0"/>
              <a:t>, </a:t>
            </a:r>
            <a:r>
              <a:rPr lang="en-US" dirty="0" err="1" smtClean="0"/>
              <a:t>туристичке</a:t>
            </a:r>
            <a:r>
              <a:rPr lang="en-US" dirty="0" smtClean="0"/>
              <a:t> </a:t>
            </a:r>
            <a:r>
              <a:rPr lang="en-US" dirty="0" err="1" smtClean="0"/>
              <a:t>агенције</a:t>
            </a:r>
            <a:r>
              <a:rPr lang="sr-Cyrl-R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осигуравајућа</a:t>
            </a:r>
            <a:r>
              <a:rPr lang="en-US" dirty="0" smtClean="0"/>
              <a:t> </a:t>
            </a:r>
            <a:r>
              <a:rPr lang="en-US" dirty="0" err="1" smtClean="0"/>
              <a:t>друштва</a:t>
            </a:r>
            <a:r>
              <a:rPr lang="en-US" dirty="0" smtClean="0"/>
              <a:t>, </a:t>
            </a:r>
            <a:r>
              <a:rPr lang="en-US" dirty="0" err="1" smtClean="0"/>
              <a:t>трговачка</a:t>
            </a:r>
            <a:r>
              <a:rPr lang="en-US" dirty="0" smtClean="0"/>
              <a:t>  и </a:t>
            </a:r>
            <a:r>
              <a:rPr lang="en-US" dirty="0" err="1" smtClean="0"/>
              <a:t>угоститељска</a:t>
            </a:r>
            <a:r>
              <a:rPr lang="en-US" dirty="0" smtClean="0"/>
              <a:t> </a:t>
            </a:r>
            <a:r>
              <a:rPr lang="en-US" dirty="0" err="1" smtClean="0"/>
              <a:t>пр</a:t>
            </a:r>
            <a:r>
              <a:rPr lang="sr-Cyrl-RS" dirty="0" smtClean="0"/>
              <a:t>ивредна друштва</a:t>
            </a:r>
            <a:r>
              <a:rPr lang="en-US" dirty="0" smtClean="0"/>
              <a:t> </a:t>
            </a:r>
            <a:r>
              <a:rPr lang="en-US" dirty="0" err="1" smtClean="0"/>
              <a:t>итд</a:t>
            </a:r>
            <a:r>
              <a:rPr lang="en-US" dirty="0" smtClean="0"/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воде</a:t>
            </a:r>
            <a:r>
              <a:rPr lang="en-US" dirty="0" smtClean="0"/>
              <a:t> </a:t>
            </a:r>
            <a:r>
              <a:rPr lang="en-US" dirty="0" err="1" smtClean="0"/>
              <a:t>пословне</a:t>
            </a:r>
            <a:r>
              <a:rPr lang="en-US" dirty="0" smtClean="0"/>
              <a:t> </a:t>
            </a:r>
            <a:r>
              <a:rPr lang="en-US" dirty="0" err="1" smtClean="0"/>
              <a:t>књиге</a:t>
            </a:r>
            <a:r>
              <a:rPr lang="en-US" dirty="0" smtClean="0"/>
              <a:t>, </a:t>
            </a:r>
            <a:r>
              <a:rPr lang="en-US" dirty="0" err="1" smtClean="0"/>
              <a:t>раде</a:t>
            </a:r>
            <a:r>
              <a:rPr lang="en-US" dirty="0" smtClean="0"/>
              <a:t> </a:t>
            </a:r>
            <a:r>
              <a:rPr lang="en-US" dirty="0" err="1" smtClean="0"/>
              <a:t>обрачуне</a:t>
            </a:r>
            <a:r>
              <a:rPr lang="en-US" dirty="0" smtClean="0"/>
              <a:t> </a:t>
            </a:r>
            <a:r>
              <a:rPr lang="en-US" dirty="0" err="1" smtClean="0"/>
              <a:t>плата</a:t>
            </a:r>
            <a:r>
              <a:rPr lang="en-US" dirty="0" smtClean="0"/>
              <a:t>, </a:t>
            </a:r>
            <a:r>
              <a:rPr lang="en-US" dirty="0" err="1" smtClean="0"/>
              <a:t>путних</a:t>
            </a:r>
            <a:r>
              <a:rPr lang="en-US" dirty="0" smtClean="0"/>
              <a:t> </a:t>
            </a:r>
            <a:r>
              <a:rPr lang="en-US" dirty="0" err="1" smtClean="0"/>
              <a:t>налога</a:t>
            </a:r>
            <a:endParaRPr lang="en-US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err="1" smtClean="0"/>
              <a:t>воде</a:t>
            </a:r>
            <a:r>
              <a:rPr lang="en-US" dirty="0" smtClean="0"/>
              <a:t> </a:t>
            </a:r>
            <a:r>
              <a:rPr lang="en-US" dirty="0" err="1" smtClean="0"/>
              <a:t>евиденцију</a:t>
            </a:r>
            <a:r>
              <a:rPr lang="en-US" dirty="0" smtClean="0"/>
              <a:t> о </a:t>
            </a:r>
            <a:r>
              <a:rPr lang="en-US" dirty="0" err="1" smtClean="0"/>
              <a:t>основним</a:t>
            </a:r>
            <a:r>
              <a:rPr lang="en-US" dirty="0" smtClean="0"/>
              <a:t> и </a:t>
            </a:r>
            <a:r>
              <a:rPr lang="en-US" dirty="0" err="1" smtClean="0"/>
              <a:t>обртним</a:t>
            </a:r>
            <a:r>
              <a:rPr lang="en-US" dirty="0" smtClean="0"/>
              <a:t> </a:t>
            </a:r>
            <a:r>
              <a:rPr lang="en-US" dirty="0" err="1" smtClean="0"/>
              <a:t>средствима</a:t>
            </a:r>
            <a:r>
              <a:rPr lang="en-US" dirty="0" smtClean="0"/>
              <a:t> </a:t>
            </a:r>
            <a:r>
              <a:rPr lang="en-US" dirty="0" err="1" smtClean="0"/>
              <a:t>пр</a:t>
            </a:r>
            <a:r>
              <a:rPr lang="sr-Cyrl-RS" dirty="0" smtClean="0"/>
              <a:t>ивредног друштва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установе</a:t>
            </a:r>
            <a:r>
              <a:rPr lang="sr-Cyrl-RS" dirty="0" smtClean="0"/>
              <a:t>...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592" y="1996440"/>
            <a:ext cx="2907792" cy="365760"/>
          </a:xfrm>
          <a:prstGeom prst="rect">
            <a:avLst/>
          </a:prstGeom>
        </p:spPr>
      </p:pic>
      <p:pic>
        <p:nvPicPr>
          <p:cNvPr id="8" name="Picture 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9" name="Picture 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10" name="Picture 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11" name="Picture 1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12" name="Picture 1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13" name="Picture 1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14" name="Picture 1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15" name="Picture 1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16" name="Picture 1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ЕКОНОМСКИ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2286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Општеобразовни  и стручни предмети: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2667000"/>
            <a:ext cx="5410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1600" dirty="0"/>
              <a:t>Српски језик и књижевност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1600" dirty="0"/>
              <a:t>Страни језик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1600" dirty="0"/>
              <a:t>Физичко и здравствено васпитање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1600" dirty="0"/>
              <a:t>Математика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1600" dirty="0"/>
              <a:t>Историја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1600" dirty="0"/>
              <a:t>Хемија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1600" dirty="0"/>
              <a:t>Биологија </a:t>
            </a:r>
          </a:p>
          <a:p>
            <a:pPr marL="623888" indent="-514350">
              <a:buFont typeface="Wingdings" pitchFamily="2" charset="2"/>
              <a:buChar char="ü"/>
              <a:defRPr/>
            </a:pPr>
            <a:r>
              <a:rPr lang="ru-RU" sz="1600" dirty="0"/>
              <a:t>Социологија са правима грађана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1600" dirty="0" smtClean="0"/>
              <a:t>Принципи економије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1600" dirty="0" smtClean="0"/>
              <a:t>Пословна економија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1600" dirty="0" smtClean="0"/>
              <a:t>Рачуноводство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1600" dirty="0" smtClean="0"/>
              <a:t>Пословна кореспонденција и комуникација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1600" dirty="0" smtClean="0"/>
              <a:t>Економска географија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1600" dirty="0" smtClean="0"/>
              <a:t>Пословни енглески језик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1600" dirty="0" smtClean="0"/>
              <a:t>Банкарство </a:t>
            </a:r>
          </a:p>
          <a:p>
            <a:pPr marL="623888" indent="-514350">
              <a:buFont typeface="Wingdings" pitchFamily="2" charset="2"/>
              <a:buChar char="ü"/>
            </a:pPr>
            <a:r>
              <a:rPr lang="sr-Cyrl-RS" sz="1600" dirty="0" smtClean="0"/>
              <a:t>Маркетинг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592" y="1996440"/>
            <a:ext cx="2907792" cy="365760"/>
          </a:xfrm>
          <a:prstGeom prst="rect">
            <a:avLst/>
          </a:prstGeom>
        </p:spPr>
      </p:pic>
      <p:pic>
        <p:nvPicPr>
          <p:cNvPr id="8" name="Picture 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9" name="Picture 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10" name="Picture 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11" name="Picture 1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12" name="Picture 1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13" name="Picture 1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14" name="Picture 1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15" name="Picture 1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16" name="Picture 1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ЕКОНОМСКИ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2286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овом смеру научићеш много о раду привредних друштава, банака, осигуравајућих друштава ...</a:t>
            </a:r>
            <a:endParaRPr lang="en-US" dirty="0"/>
          </a:p>
        </p:txBody>
      </p:sp>
      <p:pic>
        <p:nvPicPr>
          <p:cNvPr id="20" name="Picture 16" descr="https://encrypted-tbn0.gstatic.com/images?q=tbn:ANd9GcRbc-qW0FCJ487thNHUsvdN5O4AUhU2LciHScBctzIsjaXtv_J-uA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971800" y="4343400"/>
            <a:ext cx="206692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8" descr="https://encrypted-tbn1.gstatic.com/images?q=tbn:ANd9GcTFtC4jUdFYW9WMROQRhgDWXepYrpZsVXxvodxoOYXDXcSY0dxc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400800" y="4415118"/>
            <a:ext cx="2362200" cy="1528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12" descr="https://encrypted-tbn0.gstatic.com/images?q=tbn:ANd9GcSCJYbaDpbzWpdqMQ-K1VKZ7yEr0GFnCkoWxomJxt_yxaRLFl_GHQ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572000" y="3124200"/>
            <a:ext cx="2225278" cy="139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onomsk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592" y="1996440"/>
            <a:ext cx="2907792" cy="365760"/>
          </a:xfrm>
          <a:prstGeom prst="rect">
            <a:avLst/>
          </a:prstGeom>
        </p:spPr>
      </p:pic>
      <p:pic>
        <p:nvPicPr>
          <p:cNvPr id="8" name="Picture 7" descr="finansijsk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377440"/>
            <a:ext cx="2907792" cy="365760"/>
          </a:xfrm>
          <a:prstGeom prst="rect">
            <a:avLst/>
          </a:prstGeom>
        </p:spPr>
      </p:pic>
      <p:pic>
        <p:nvPicPr>
          <p:cNvPr id="9" name="Picture 8" descr="komercijalist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57200" y="3139440"/>
            <a:ext cx="2907792" cy="365760"/>
          </a:xfrm>
          <a:prstGeom prst="rect">
            <a:avLst/>
          </a:prstGeom>
        </p:spPr>
      </p:pic>
      <p:pic>
        <p:nvPicPr>
          <p:cNvPr id="10" name="Picture 9" descr="konobar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57200" y="4663440"/>
            <a:ext cx="2907792" cy="365760"/>
          </a:xfrm>
          <a:prstGeom prst="rect">
            <a:avLst/>
          </a:prstGeom>
        </p:spPr>
      </p:pic>
      <p:pic>
        <p:nvPicPr>
          <p:cNvPr id="11" name="Picture 10" descr="kulinarski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00" y="3901440"/>
            <a:ext cx="2907792" cy="365760"/>
          </a:xfrm>
          <a:prstGeom prst="rect">
            <a:avLst/>
          </a:prstGeom>
        </p:spPr>
      </p:pic>
      <p:pic>
        <p:nvPicPr>
          <p:cNvPr id="12" name="Picture 11" descr="kuvar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57200" y="4282440"/>
            <a:ext cx="2907792" cy="365760"/>
          </a:xfrm>
          <a:prstGeom prst="rect">
            <a:avLst/>
          </a:prstGeom>
        </p:spPr>
      </p:pic>
      <p:pic>
        <p:nvPicPr>
          <p:cNvPr id="13" name="Picture 12" descr="poslastcar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457200" y="5044440"/>
            <a:ext cx="2907792" cy="365760"/>
          </a:xfrm>
          <a:prstGeom prst="rect">
            <a:avLst/>
          </a:prstGeom>
        </p:spPr>
      </p:pic>
      <p:pic>
        <p:nvPicPr>
          <p:cNvPr id="14" name="Picture 13" descr="pravni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457200" y="2758440"/>
            <a:ext cx="2907792" cy="365760"/>
          </a:xfrm>
          <a:prstGeom prst="rect">
            <a:avLst/>
          </a:prstGeom>
        </p:spPr>
      </p:pic>
      <p:pic>
        <p:nvPicPr>
          <p:cNvPr id="15" name="Picture 14" descr="trgovac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57200" y="5425440"/>
            <a:ext cx="2907792" cy="365760"/>
          </a:xfrm>
          <a:prstGeom prst="rect">
            <a:avLst/>
          </a:prstGeom>
        </p:spPr>
      </p:pic>
      <p:pic>
        <p:nvPicPr>
          <p:cNvPr id="16" name="Picture 15" descr="turisti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457200" y="3520440"/>
            <a:ext cx="2944599" cy="365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ЕКОНОМСКИ ТЕХНИЧАР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2286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7030A0"/>
                </a:solidFill>
              </a:rPr>
              <a:t>УЧИМО ЗАЈЕДНО-НАСТАВНИЦИ СУ ТУ ДА ТИ ПОМОГНУ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9" name="Picture 6" descr="20170324_13002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81400" y="2895600"/>
            <a:ext cx="4724400" cy="2786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1421</Words>
  <Application>Microsoft Office PowerPoint</Application>
  <PresentationFormat>On-screen Show (4:3)</PresentationFormat>
  <Paragraphs>225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УПИС У ПРВИ РАЗРЕД 2021/2022</vt:lpstr>
      <vt:lpstr>ШКОЛУЈЕМО УЧЕНИКЕ У ОКВИРУ ДВА ПОДРУЧЈА РАДА:</vt:lpstr>
      <vt:lpstr>У школску 2020/21.годину уписујемо:</vt:lpstr>
      <vt:lpstr>ПРЕПОЗНАТЉИВИ СМО ПО:</vt:lpstr>
      <vt:lpstr>ОВА ШКОЛА ОМОГУЋАВА ТИ ДА: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За детаљне информације посетите сајт школе:   http://esloznica.rs/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Dragana</cp:lastModifiedBy>
  <cp:revision>40</cp:revision>
  <dcterms:created xsi:type="dcterms:W3CDTF">2021-05-12T14:42:07Z</dcterms:created>
  <dcterms:modified xsi:type="dcterms:W3CDTF">2021-05-13T20:42:03Z</dcterms:modified>
</cp:coreProperties>
</file>