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4" r:id="rId9"/>
    <p:sldId id="257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http://sajamvp.files.wordpress.com/2013/03/cropped-sajam-vp-2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6000" b="1" dirty="0" smtClean="0"/>
              <a:t>КОМЕРЦИЈАЛИСТА</a:t>
            </a:r>
            <a:endParaRPr lang="en-US" sz="6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sr-Cyrl-RS" dirty="0" smtClean="0"/>
          </a:p>
          <a:p>
            <a:pPr algn="ctr"/>
            <a:endParaRPr lang="sr-Cyrl-RS" dirty="0" smtClean="0"/>
          </a:p>
          <a:p>
            <a:pPr algn="ctr"/>
            <a:endParaRPr lang="sr-Cyrl-RS" dirty="0" smtClean="0"/>
          </a:p>
          <a:p>
            <a:pPr algn="ctr"/>
            <a:r>
              <a:rPr lang="sr-Cyrl-RS" b="1" dirty="0" smtClean="0">
                <a:solidFill>
                  <a:srgbClr val="FFFF00"/>
                </a:solidFill>
              </a:rPr>
              <a:t>ПОДРУЧЈЕ РАДА: ЕКОНОМИЈА, ПРАВО И АДМИНИСТРАЦИЈА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FF6600"/>
                </a:solidFill>
              </a:rPr>
              <a:t>У оквиру нашег програма: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6600"/>
              </a:buClr>
              <a:buFontTx/>
              <a:buChar char="•"/>
            </a:pPr>
            <a:r>
              <a:rPr lang="sr-Cyrl-CS" dirty="0" smtClean="0"/>
              <a:t>Посетићете разне сајмове</a:t>
            </a:r>
          </a:p>
          <a:p>
            <a:pPr>
              <a:buClr>
                <a:srgbClr val="FF6600"/>
              </a:buClr>
              <a:buFontTx/>
              <a:buChar char="•"/>
            </a:pPr>
            <a:r>
              <a:rPr lang="sr-Cyrl-CS" dirty="0" smtClean="0"/>
              <a:t>Учествоваћете на сајмовима виртуелних предузећа;</a:t>
            </a:r>
          </a:p>
          <a:p>
            <a:pPr>
              <a:buClr>
                <a:srgbClr val="FF6600"/>
              </a:buClr>
              <a:buFontTx/>
              <a:buChar char="•"/>
            </a:pPr>
            <a:r>
              <a:rPr lang="sr-Cyrl-CS" dirty="0" smtClean="0"/>
              <a:t>Бићете у прилици да се упознате са радом и функционисањем привредних друштава(практичан рад) ;</a:t>
            </a:r>
          </a:p>
          <a:p>
            <a:pPr>
              <a:buClr>
                <a:srgbClr val="FF6600"/>
              </a:buClr>
              <a:buFontTx/>
              <a:buChar char="•"/>
            </a:pPr>
            <a:r>
              <a:rPr lang="sr-Cyrl-CS" dirty="0" smtClean="0"/>
              <a:t>Већину школског програма савладаћете на практичан начин;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ajam-vp-2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51847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http://sajamvp.files.wordpress.com/2013/03/cropped-sajam-vp-2.jpg"/>
          <p:cNvPicPr>
            <a:picLocks noChangeAspect="1" noChangeArrowheads="1"/>
          </p:cNvPicPr>
          <p:nvPr/>
        </p:nvPicPr>
        <p:blipFill>
          <a:blip r:embed="rId3" r:link="rId4"/>
          <a:srcRect l="70860" t="53522"/>
          <a:stretch>
            <a:fillRect/>
          </a:stretch>
        </p:blipFill>
        <p:spPr>
          <a:xfrm>
            <a:off x="4953000" y="304800"/>
            <a:ext cx="3962400" cy="2879725"/>
          </a:xfrm>
          <a:prstGeom prst="rect">
            <a:avLst/>
          </a:prstGeom>
          <a:noFill/>
        </p:spPr>
      </p:pic>
      <p:pic>
        <p:nvPicPr>
          <p:cNvPr id="4" name="Picture 7" descr="cropped-sajam-vp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068638"/>
            <a:ext cx="8280400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6600"/>
                </a:solidFill>
              </a:rPr>
              <a:t>По</a:t>
            </a:r>
            <a:r>
              <a:rPr lang="en-US" sz="3600" dirty="0" smtClean="0">
                <a:solidFill>
                  <a:srgbClr val="FF6600"/>
                </a:solidFill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</a:rPr>
              <a:t>завршетку</a:t>
            </a:r>
            <a:r>
              <a:rPr lang="en-US" sz="3600" dirty="0" smtClean="0">
                <a:solidFill>
                  <a:srgbClr val="FF6600"/>
                </a:solidFill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</a:rPr>
              <a:t>школовања</a:t>
            </a:r>
            <a:r>
              <a:rPr lang="en-US" sz="3600" dirty="0" smtClean="0">
                <a:solidFill>
                  <a:srgbClr val="FF6600"/>
                </a:solidFill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</a:rPr>
              <a:t>комерцијалиста</a:t>
            </a:r>
            <a:r>
              <a:rPr lang="en-US" sz="3600" dirty="0" smtClean="0">
                <a:solidFill>
                  <a:srgbClr val="FF6600"/>
                </a:solidFill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</a:rPr>
              <a:t>ће</a:t>
            </a:r>
            <a:r>
              <a:rPr lang="en-US" sz="3600" dirty="0" smtClean="0">
                <a:solidFill>
                  <a:srgbClr val="FF6600"/>
                </a:solidFill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</a:rPr>
              <a:t>знати</a:t>
            </a:r>
            <a:r>
              <a:rPr lang="en-US" sz="3600" dirty="0" smtClean="0">
                <a:solidFill>
                  <a:srgbClr val="FF6600"/>
                </a:solidFill>
              </a:rPr>
              <a:t> и </a:t>
            </a:r>
            <a:r>
              <a:rPr lang="en-US" sz="3600" dirty="0" err="1" smtClean="0">
                <a:solidFill>
                  <a:srgbClr val="FF6600"/>
                </a:solidFill>
              </a:rPr>
              <a:t>умети</a:t>
            </a:r>
            <a:r>
              <a:rPr lang="en-US" sz="3600" dirty="0" smtClean="0">
                <a:solidFill>
                  <a:srgbClr val="FF6600"/>
                </a:solidFill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</a:rPr>
              <a:t>да</a:t>
            </a:r>
            <a:r>
              <a:rPr lang="en-US" sz="3600" dirty="0" smtClean="0">
                <a:solidFill>
                  <a:srgbClr val="FF6600"/>
                </a:solidFill>
              </a:rPr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sr-Cyrl-RS" altLang="ja-JP" sz="2400" dirty="0" smtClean="0">
                <a:solidFill>
                  <a:srgbClr val="FF6600"/>
                </a:solidFill>
                <a:ea typeface="ＭＳ Ｐゴシック" charset="-128"/>
              </a:rPr>
              <a:t>        </a:t>
            </a:r>
            <a:r>
              <a:rPr lang="en-US" altLang="ja-JP" sz="2400" dirty="0" smtClean="0">
                <a:solidFill>
                  <a:srgbClr val="FF6600"/>
                </a:solidFill>
                <a:ea typeface="ＭＳ Ｐゴシック" charset="-128"/>
              </a:rPr>
              <a:t>•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успешно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комуницира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са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партнерима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на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матерњем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и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страном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sr-Cyrl-R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језику</a:t>
            </a: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r-Cyrl-CS" altLang="ja-JP" sz="3200" b="1" dirty="0" smtClean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•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израђује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пословна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писма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на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матерњем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и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страном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језику</a:t>
            </a: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r-Cyrl-CS" altLang="ja-JP" sz="3200" b="1" dirty="0" smtClean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•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набавља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робу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и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складишти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sr-Cyrl-CS" altLang="ja-JP" sz="3200" b="1" dirty="0" smtClean="0">
                <a:solidFill>
                  <a:schemeClr val="tx2">
                    <a:lumMod val="10000"/>
                  </a:schemeClr>
                </a:solidFill>
              </a:rPr>
              <a:t>је</a:t>
            </a:r>
          </a:p>
          <a:p>
            <a:pPr>
              <a:lnSpc>
                <a:spcPct val="80000"/>
              </a:lnSpc>
              <a:buNone/>
            </a:pP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r-Cyrl-CS" altLang="ja-JP" sz="3200" b="1" dirty="0" smtClean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•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продаје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робу</a:t>
            </a: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r-Cyrl-CS" altLang="ja-JP" sz="3200" b="1" dirty="0" smtClean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•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попуњава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документа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на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матерњем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и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страном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језику</a:t>
            </a: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r-Cyrl-CS" altLang="ja-JP" sz="3200" b="1" dirty="0" smtClean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•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прати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и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анализира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послове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набавке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и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продаје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на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основу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sr-Cyrl-CS" altLang="ja-JP" sz="3200" b="1" dirty="0" smtClean="0">
                <a:solidFill>
                  <a:schemeClr val="tx2">
                    <a:lumMod val="10000"/>
                  </a:schemeClr>
                </a:solidFill>
              </a:rPr>
              <a:t>финансијских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података</a:t>
            </a: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r-Cyrl-CS" altLang="ja-JP" sz="3200" b="1" dirty="0" smtClean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•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користи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савремена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средства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 </a:t>
            </a:r>
            <a:r>
              <a:rPr lang="en-US" altLang="ja-JP" sz="3200" b="1" dirty="0" err="1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комуникације</a:t>
            </a: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sr-Cyrl-CS" altLang="ja-JP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r-Cyrl-CS" sz="3200" b="1" dirty="0" smtClean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en-US" altLang="ja-JP" sz="3200" b="1" dirty="0" smtClean="0">
                <a:solidFill>
                  <a:schemeClr val="tx2">
                    <a:lumMod val="10000"/>
                  </a:schemeClr>
                </a:solidFill>
                <a:ea typeface="ＭＳ Ｐゴシック" charset="-128"/>
              </a:rPr>
              <a:t>•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испољава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комуникативност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љубазност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предузимљивост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 и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флексибилност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односу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према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пословним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партнерима</a:t>
            </a:r>
            <a:r>
              <a:rPr lang="sr-Cyrl-CS" sz="3200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4" descr="smileycitaknjigujpg.jpg"/>
          <p:cNvPicPr>
            <a:picLocks noChangeAspect="1"/>
          </p:cNvPicPr>
          <p:nvPr/>
        </p:nvPicPr>
        <p:blipFill>
          <a:blip r:embed="rId2" cstate="print"/>
          <a:srcRect l="18344" r="18344"/>
          <a:stretch>
            <a:fillRect/>
          </a:stretch>
        </p:blipFill>
        <p:spPr>
          <a:xfrm>
            <a:off x="798620" y="1742677"/>
            <a:ext cx="4206239" cy="4206240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400" dirty="0" smtClean="0">
                <a:solidFill>
                  <a:srgbClr val="FF6600"/>
                </a:solidFill>
              </a:rPr>
              <a:t>О занимању и смеру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dirty="0" smtClean="0"/>
              <a:t>    Комерцијалиста </a:t>
            </a:r>
            <a:r>
              <a:rPr lang="sr-Cyrl-CS" dirty="0" smtClean="0"/>
              <a:t>набавља робу од произвођача и продаје је трговинским, занатским и индустријским предузећима.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	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желите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научите</a:t>
            </a:r>
            <a:r>
              <a:rPr lang="en-US" dirty="0" smtClean="0"/>
              <a:t>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обаваљају</a:t>
            </a:r>
            <a:r>
              <a:rPr lang="sr-Cyrl-CS" dirty="0" smtClean="0"/>
              <a:t> </a:t>
            </a:r>
            <a:r>
              <a:rPr lang="en-US" dirty="0" err="1" smtClean="0"/>
              <a:t>послови</a:t>
            </a:r>
            <a:r>
              <a:rPr lang="en-US" dirty="0" smtClean="0"/>
              <a:t> </a:t>
            </a:r>
            <a:r>
              <a:rPr lang="en-US" dirty="0" smtClean="0"/>
              <a:t>у </a:t>
            </a:r>
            <a:r>
              <a:rPr lang="en-US" dirty="0" err="1" smtClean="0"/>
              <a:t>свим</a:t>
            </a:r>
            <a:r>
              <a:rPr lang="en-US" dirty="0" smtClean="0"/>
              <a:t> </a:t>
            </a:r>
            <a:r>
              <a:rPr lang="en-US" dirty="0" err="1" smtClean="0"/>
              <a:t>секторима</a:t>
            </a:r>
            <a:r>
              <a:rPr lang="en-US" dirty="0" smtClean="0"/>
              <a:t> </a:t>
            </a:r>
            <a:r>
              <a:rPr lang="en-US" dirty="0" err="1" smtClean="0"/>
              <a:t>велетрговинских</a:t>
            </a:r>
            <a:endParaRPr lang="sr-Cyrl-CS" dirty="0" smtClean="0"/>
          </a:p>
          <a:p>
            <a:pPr>
              <a:buNone/>
            </a:pPr>
            <a:r>
              <a:rPr lang="sr-Cyrl-CS" dirty="0" smtClean="0"/>
              <a:t>	</a:t>
            </a:r>
            <a:r>
              <a:rPr lang="en-US" dirty="0" smtClean="0"/>
              <a:t>и </a:t>
            </a:r>
            <a:r>
              <a:rPr lang="en-US" dirty="0" err="1" smtClean="0"/>
              <a:t>спољнотрговинских</a:t>
            </a:r>
            <a:r>
              <a:rPr lang="en-US" dirty="0" smtClean="0"/>
              <a:t> </a:t>
            </a:r>
            <a:r>
              <a:rPr lang="en-US" dirty="0" err="1" smtClean="0"/>
              <a:t>предузећа</a:t>
            </a:r>
            <a:r>
              <a:rPr lang="en-US" dirty="0" smtClean="0"/>
              <a:t>, </a:t>
            </a:r>
            <a:r>
              <a:rPr lang="en-US" dirty="0" err="1" smtClean="0"/>
              <a:t>ово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endParaRPr lang="sr-Cyrl-CS" dirty="0" smtClean="0"/>
          </a:p>
          <a:p>
            <a:pPr>
              <a:buNone/>
            </a:pPr>
            <a:r>
              <a:rPr lang="sr-Cyrl-CS" dirty="0" smtClean="0"/>
              <a:t>	</a:t>
            </a:r>
            <a:r>
              <a:rPr lang="en-US" dirty="0" err="1" smtClean="0"/>
              <a:t>занимање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вас</a:t>
            </a:r>
            <a:r>
              <a:rPr lang="sr-Cyrl-C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4400" dirty="0" smtClean="0">
                <a:solidFill>
                  <a:srgbClr val="FF6600"/>
                </a:solidFill>
              </a:rPr>
              <a:t>Општеобразовни предмети: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sr-Cyrl-CS" dirty="0" smtClean="0">
                <a:solidFill>
                  <a:srgbClr val="FF6600"/>
                </a:solidFill>
              </a:rPr>
              <a:t>1.</a:t>
            </a:r>
            <a:r>
              <a:rPr lang="sr-Cyrl-CS" b="1" dirty="0" smtClean="0"/>
              <a:t> </a:t>
            </a:r>
            <a:r>
              <a:rPr lang="sr-Latn-CS" dirty="0" smtClean="0"/>
              <a:t>Српски језик и књижевност</a:t>
            </a:r>
            <a:r>
              <a:rPr lang="en-US" dirty="0" smtClean="0"/>
              <a:t> </a:t>
            </a:r>
            <a:endParaRPr lang="sr-Cyrl-CS" dirty="0" smtClean="0"/>
          </a:p>
          <a:p>
            <a:pPr marL="609600" indent="-609600">
              <a:buNone/>
            </a:pPr>
            <a:r>
              <a:rPr lang="sr-Cyrl-CS" dirty="0" smtClean="0">
                <a:solidFill>
                  <a:srgbClr val="FF6600"/>
                </a:solidFill>
              </a:rPr>
              <a:t>2.</a:t>
            </a:r>
            <a:r>
              <a:rPr lang="sr-Cyrl-CS" dirty="0" smtClean="0"/>
              <a:t> </a:t>
            </a:r>
            <a:r>
              <a:rPr lang="sr-Latn-CS" dirty="0" smtClean="0"/>
              <a:t>Страни језик</a:t>
            </a:r>
            <a:r>
              <a:rPr lang="en-US" dirty="0" smtClean="0"/>
              <a:t> </a:t>
            </a:r>
            <a:endParaRPr lang="sr-Cyrl-CS" dirty="0" smtClean="0"/>
          </a:p>
          <a:p>
            <a:pPr marL="609600" indent="-609600">
              <a:buNone/>
            </a:pPr>
            <a:r>
              <a:rPr lang="sr-Cyrl-CS" dirty="0" smtClean="0">
                <a:solidFill>
                  <a:srgbClr val="FF6600"/>
                </a:solidFill>
              </a:rPr>
              <a:t>4.</a:t>
            </a:r>
            <a:r>
              <a:rPr lang="sr-Cyrl-CS" dirty="0" smtClean="0"/>
              <a:t> </a:t>
            </a:r>
            <a:r>
              <a:rPr lang="sr-Latn-CS" dirty="0" smtClean="0"/>
              <a:t>Физичко васпитање</a:t>
            </a:r>
            <a:r>
              <a:rPr lang="en-US" dirty="0" smtClean="0"/>
              <a:t> </a:t>
            </a:r>
            <a:endParaRPr lang="sr-Cyrl-CS" dirty="0" smtClean="0"/>
          </a:p>
          <a:p>
            <a:pPr marL="609600" indent="-609600">
              <a:buNone/>
            </a:pPr>
            <a:r>
              <a:rPr lang="sr-Cyrl-CS" dirty="0" smtClean="0">
                <a:solidFill>
                  <a:srgbClr val="FF6600"/>
                </a:solidFill>
              </a:rPr>
              <a:t>5.</a:t>
            </a:r>
            <a:r>
              <a:rPr lang="sr-Cyrl-CS" dirty="0" smtClean="0"/>
              <a:t> </a:t>
            </a:r>
            <a:r>
              <a:rPr lang="sr-Latn-CS" dirty="0" smtClean="0"/>
              <a:t>Математика</a:t>
            </a:r>
            <a:r>
              <a:rPr lang="en-US" dirty="0" smtClean="0"/>
              <a:t> </a:t>
            </a:r>
          </a:p>
          <a:p>
            <a:pPr marL="609600" indent="-60960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једну</a:t>
            </a:r>
            <a:r>
              <a:rPr lang="en-US" dirty="0" smtClean="0"/>
              <a:t> </a:t>
            </a:r>
            <a:r>
              <a:rPr lang="en-US" dirty="0" err="1" smtClean="0"/>
              <a:t>годину</a:t>
            </a:r>
            <a:r>
              <a:rPr lang="en-US" dirty="0" smtClean="0"/>
              <a:t> </a:t>
            </a:r>
            <a:r>
              <a:rPr lang="en-US" dirty="0" err="1" smtClean="0"/>
              <a:t>изучавају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историја</a:t>
            </a:r>
            <a:r>
              <a:rPr lang="en-US" dirty="0" smtClean="0"/>
              <a:t>, </a:t>
            </a:r>
            <a:r>
              <a:rPr lang="en-US" dirty="0" err="1" smtClean="0"/>
              <a:t>биологија</a:t>
            </a:r>
            <a:r>
              <a:rPr lang="en-US" dirty="0" smtClean="0"/>
              <a:t>, </a:t>
            </a:r>
            <a:r>
              <a:rPr lang="en-US" dirty="0" err="1" smtClean="0"/>
              <a:t>физика,географија</a:t>
            </a:r>
            <a:r>
              <a:rPr lang="en-US" dirty="0" smtClean="0"/>
              <a:t>, </a:t>
            </a:r>
            <a:r>
              <a:rPr lang="en-US" dirty="0" err="1" smtClean="0"/>
              <a:t>ликовна</a:t>
            </a:r>
            <a:r>
              <a:rPr lang="en-US" dirty="0" smtClean="0"/>
              <a:t> </a:t>
            </a:r>
            <a:r>
              <a:rPr lang="en-US" dirty="0" err="1" smtClean="0"/>
              <a:t>култура</a:t>
            </a:r>
            <a:r>
              <a:rPr lang="en-US" dirty="0" smtClean="0"/>
              <a:t>, р</a:t>
            </a:r>
            <a:r>
              <a:rPr lang="sr-Latn-CS" dirty="0" smtClean="0"/>
              <a:t>ачунарство и информатика</a:t>
            </a:r>
            <a:r>
              <a:rPr lang="en-US" dirty="0" smtClean="0"/>
              <a:t>,</a:t>
            </a:r>
            <a:r>
              <a:rPr lang="en-US" dirty="0" err="1" smtClean="0"/>
              <a:t>социологија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правима</a:t>
            </a:r>
            <a:r>
              <a:rPr lang="en-US" dirty="0" smtClean="0"/>
              <a:t> </a:t>
            </a:r>
            <a:r>
              <a:rPr lang="en-US" dirty="0" err="1" smtClean="0"/>
              <a:t>грађана</a:t>
            </a:r>
            <a:r>
              <a:rPr lang="en-US" dirty="0" smtClean="0"/>
              <a:t>.</a:t>
            </a:r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6600"/>
                </a:solidFill>
              </a:rPr>
              <a:t>Обавезни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sr-Cyrl-CS" dirty="0" smtClean="0">
                <a:solidFill>
                  <a:srgbClr val="FF6600"/>
                </a:solidFill>
              </a:rPr>
              <a:t>стручни предмети за комерцијалисте: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sr-Cyrl-CS" dirty="0" smtClean="0">
                <a:solidFill>
                  <a:srgbClr val="FF6600"/>
                </a:solidFill>
              </a:rPr>
              <a:t>1.</a:t>
            </a:r>
            <a:r>
              <a:rPr lang="en-US" dirty="0" err="1" smtClean="0"/>
              <a:t>Принципи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sr-Latn-CS" dirty="0" smtClean="0"/>
              <a:t>економије</a:t>
            </a:r>
            <a:r>
              <a:rPr lang="en-US" dirty="0" smtClean="0"/>
              <a:t> </a:t>
            </a:r>
            <a:endParaRPr lang="sr-Cyrl-CS" dirty="0" smtClean="0"/>
          </a:p>
          <a:p>
            <a:pPr marL="609600" indent="-609600">
              <a:buNone/>
            </a:pPr>
            <a:r>
              <a:rPr lang="sr-Cyrl-CS" dirty="0" smtClean="0">
                <a:solidFill>
                  <a:srgbClr val="FF6600"/>
                </a:solidFill>
              </a:rPr>
              <a:t>2.</a:t>
            </a:r>
            <a:r>
              <a:rPr lang="sr-Latn-CS" dirty="0" smtClean="0"/>
              <a:t>Право у трговини</a:t>
            </a:r>
            <a:r>
              <a:rPr lang="en-US" dirty="0" smtClean="0"/>
              <a:t> </a:t>
            </a:r>
            <a:endParaRPr lang="sr-Cyrl-CS" dirty="0" smtClean="0"/>
          </a:p>
          <a:p>
            <a:pPr marL="609600" indent="-609600">
              <a:buNone/>
            </a:pPr>
            <a:r>
              <a:rPr lang="sr-Cyrl-CS" dirty="0" smtClean="0">
                <a:solidFill>
                  <a:srgbClr val="FF6600"/>
                </a:solidFill>
              </a:rPr>
              <a:t>3.</a:t>
            </a:r>
            <a:r>
              <a:rPr lang="sr-Latn-CS" dirty="0" smtClean="0"/>
              <a:t>Канцеларијско пословање</a:t>
            </a:r>
            <a:endParaRPr lang="sr-Cyrl-CS" dirty="0" smtClean="0"/>
          </a:p>
          <a:p>
            <a:pPr marL="609600" indent="-609600">
              <a:buNone/>
            </a:pPr>
            <a:r>
              <a:rPr lang="sr-Cyrl-CS" dirty="0" smtClean="0">
                <a:solidFill>
                  <a:srgbClr val="FF6600"/>
                </a:solidFill>
              </a:rPr>
              <a:t>4.</a:t>
            </a:r>
            <a:r>
              <a:rPr lang="sr-Latn-CS" dirty="0" smtClean="0"/>
              <a:t>Рачуноводство у трговини</a:t>
            </a:r>
            <a:endParaRPr lang="sr-Cyrl-CS" dirty="0" smtClean="0"/>
          </a:p>
          <a:p>
            <a:pPr marL="609600" indent="-609600">
              <a:buNone/>
            </a:pPr>
            <a:r>
              <a:rPr lang="sr-Cyrl-CS" dirty="0" smtClean="0">
                <a:solidFill>
                  <a:srgbClr val="FF6600"/>
                </a:solidFill>
              </a:rPr>
              <a:t>5.</a:t>
            </a:r>
            <a:r>
              <a:rPr lang="sr-Latn-CS" dirty="0" smtClean="0"/>
              <a:t>Статистика</a:t>
            </a:r>
            <a:endParaRPr lang="sr-Cyrl-CS" dirty="0" smtClean="0"/>
          </a:p>
          <a:p>
            <a:pPr marL="609600" indent="-609600">
              <a:buNone/>
            </a:pPr>
            <a:r>
              <a:rPr lang="sr-Cyrl-CS" dirty="0" smtClean="0">
                <a:solidFill>
                  <a:srgbClr val="FF6600"/>
                </a:solidFill>
              </a:rPr>
              <a:t>6.</a:t>
            </a:r>
            <a:r>
              <a:rPr lang="sr-Latn-CS" dirty="0" smtClean="0"/>
              <a:t>Финансије</a:t>
            </a:r>
            <a:endParaRPr lang="sr-Cyrl-CS" dirty="0" smtClean="0"/>
          </a:p>
          <a:p>
            <a:pPr marL="609600" indent="-609600">
              <a:buNone/>
            </a:pPr>
            <a:r>
              <a:rPr lang="sr-Cyrl-CS" dirty="0" smtClean="0">
                <a:solidFill>
                  <a:srgbClr val="FF6600"/>
                </a:solidFill>
              </a:rPr>
              <a:t>7</a:t>
            </a:r>
            <a:r>
              <a:rPr lang="en-US" dirty="0" smtClean="0">
                <a:solidFill>
                  <a:srgbClr val="FF6600"/>
                </a:solidFill>
              </a:rPr>
              <a:t>. </a:t>
            </a:r>
            <a:r>
              <a:rPr lang="sr-Latn-CS" dirty="0" smtClean="0"/>
              <a:t>Предузетништво</a:t>
            </a:r>
          </a:p>
          <a:p>
            <a:pPr marL="609600" indent="-609600">
              <a:buNone/>
            </a:pPr>
            <a:r>
              <a:rPr lang="sr-Latn-CS" dirty="0" smtClean="0"/>
              <a:t>8. </a:t>
            </a:r>
            <a:r>
              <a:rPr lang="sr-Cyrl-CS" dirty="0" smtClean="0"/>
              <a:t>Други страни језик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400" dirty="0" smtClean="0">
                <a:solidFill>
                  <a:srgbClr val="FF6600"/>
                </a:solidFill>
              </a:rPr>
              <a:t>Практичан рад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sr-Cyrl-CS" dirty="0" smtClean="0"/>
              <a:t>    У смеру </a:t>
            </a:r>
            <a:r>
              <a:rPr lang="sr-Cyrl-CS" dirty="0" smtClean="0"/>
              <a:t>комерцијалиста почетком </a:t>
            </a:r>
            <a:r>
              <a:rPr lang="sr-Cyrl-CS" dirty="0" smtClean="0"/>
              <a:t>другог разреда, </a:t>
            </a:r>
            <a:r>
              <a:rPr lang="sr-Cyrl-CS" dirty="0" smtClean="0">
                <a:solidFill>
                  <a:srgbClr val="FF6600"/>
                </a:solidFill>
              </a:rPr>
              <a:t>виртуелно </a:t>
            </a:r>
            <a:r>
              <a:rPr lang="sr-Cyrl-CS" dirty="0" smtClean="0">
                <a:solidFill>
                  <a:srgbClr val="FF6600"/>
                </a:solidFill>
              </a:rPr>
              <a:t>привредно друштво</a:t>
            </a:r>
            <a:r>
              <a:rPr lang="sr-Cyrl-CS" dirty="0" smtClean="0"/>
              <a:t> које послује у четири службе:</a:t>
            </a:r>
          </a:p>
          <a:p>
            <a:pPr>
              <a:lnSpc>
                <a:spcPct val="90000"/>
              </a:lnSpc>
              <a:buNone/>
            </a:pPr>
            <a:endParaRPr lang="sr-Cyrl-CS" dirty="0" smtClean="0"/>
          </a:p>
          <a:p>
            <a:pPr>
              <a:lnSpc>
                <a:spcPct val="90000"/>
              </a:lnSpc>
              <a:buNone/>
            </a:pPr>
            <a:r>
              <a:rPr lang="sr-Cyrl-CS" dirty="0" smtClean="0"/>
              <a:t>	-Набавна служба</a:t>
            </a:r>
          </a:p>
          <a:p>
            <a:pPr>
              <a:lnSpc>
                <a:spcPct val="90000"/>
              </a:lnSpc>
              <a:buNone/>
            </a:pPr>
            <a:r>
              <a:rPr lang="sr-Cyrl-CS" dirty="0" smtClean="0"/>
              <a:t>	-Продајна служба</a:t>
            </a:r>
          </a:p>
          <a:p>
            <a:pPr>
              <a:lnSpc>
                <a:spcPct val="90000"/>
              </a:lnSpc>
              <a:buNone/>
            </a:pPr>
            <a:r>
              <a:rPr lang="sr-Cyrl-CS" dirty="0" smtClean="0"/>
              <a:t>	-Рачуноводствено-финансијска служба</a:t>
            </a:r>
          </a:p>
          <a:p>
            <a:pPr>
              <a:lnSpc>
                <a:spcPct val="90000"/>
              </a:lnSpc>
              <a:buNone/>
            </a:pPr>
            <a:r>
              <a:rPr lang="sr-Cyrl-CS" dirty="0" smtClean="0"/>
              <a:t>	-Складишна служба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4400" b="1" dirty="0" smtClean="0">
                <a:solidFill>
                  <a:srgbClr val="FF6600"/>
                </a:solidFill>
              </a:rPr>
              <a:t>ПРАКТИЧАН РАД</a:t>
            </a:r>
            <a:r>
              <a:rPr lang="en-US" sz="4400" b="1" dirty="0" smtClean="0">
                <a:solidFill>
                  <a:srgbClr val="FF6600"/>
                </a:solidFill>
              </a:rPr>
              <a:t/>
            </a:r>
            <a:br>
              <a:rPr lang="en-US" sz="4400" b="1" dirty="0" smtClean="0">
                <a:solidFill>
                  <a:srgbClr val="FF66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3050" indent="-273050"/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Пословање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виртуелног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предузећа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реализује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се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у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то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посебно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опремљеним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учионицама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marL="273050" indent="-273050"/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Учионице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су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опремљене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канцеларијским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намештајем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канцеларијском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опремом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и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потрошним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материјалом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савременим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рачунарима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и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другом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опремом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која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је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неопходна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обављање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послова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marL="273050" indent="-273050"/>
            <a:r>
              <a:rPr lang="ru-RU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У другом, трећем и четвртом разреду, путем блок наставе, ученици имају прилику да раде у предузећима и тако у пракси провере стечена знања и вештине.</a:t>
            </a:r>
            <a:endParaRPr lang="en-US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Наш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рад</a:t>
            </a:r>
            <a:r>
              <a:rPr lang="en-US" dirty="0" smtClean="0">
                <a:solidFill>
                  <a:srgbClr val="FF6600"/>
                </a:solidFill>
              </a:rPr>
              <a:t>...</a:t>
            </a:r>
            <a:endParaRPr lang="en-US" dirty="0"/>
          </a:p>
        </p:txBody>
      </p:sp>
      <p:pic>
        <p:nvPicPr>
          <p:cNvPr id="3" name="Чувар места за садржај 3" descr="1012913_658001047594826_4217307246391178027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357298"/>
            <a:ext cx="4286280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Слика 4" descr="10151359_658001260928138_8051271671351578965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571744"/>
            <a:ext cx="3143272" cy="3929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Чувар места за садржај 3" descr="10154327_658001287594802_4891571172448765586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571480"/>
            <a:ext cx="3398044" cy="4530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Слика 4" descr="10246376_658001077594823_3296931938889758136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1857364"/>
            <a:ext cx="3429006" cy="4572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4400" dirty="0" smtClean="0">
                <a:solidFill>
                  <a:srgbClr val="FF6600"/>
                </a:solidFill>
              </a:rPr>
              <a:t>Досадашња привредна друштва наших ученика</a:t>
            </a:r>
            <a:endParaRPr lang="en-US" dirty="0"/>
          </a:p>
        </p:txBody>
      </p:sp>
      <p:pic>
        <p:nvPicPr>
          <p:cNvPr id="3" name="Picture 8" descr="chocoooo n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700213"/>
            <a:ext cx="1727200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1283454392_in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1773238"/>
            <a:ext cx="52562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baby worl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4652963"/>
            <a:ext cx="2592387" cy="2017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11188" y="3284538"/>
            <a:ext cx="4465637" cy="1295400"/>
          </a:xfrm>
          <a:prstGeom prst="rect">
            <a:avLst/>
          </a:prstGeom>
          <a:solidFill>
            <a:schemeClr val="bg2">
              <a:alpha val="98038"/>
            </a:schemeClr>
          </a:solidFill>
        </p:spPr>
      </p:pic>
      <p:pic>
        <p:nvPicPr>
          <p:cNvPr id="7" name="Picture 9" descr="anj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92725" y="3068638"/>
            <a:ext cx="3240088" cy="1647825"/>
          </a:xfrm>
          <a:prstGeom prst="rect">
            <a:avLst/>
          </a:prstGeom>
          <a:noFill/>
        </p:spPr>
      </p:pic>
      <p:pic>
        <p:nvPicPr>
          <p:cNvPr id="8" name="Picture 6" descr="cooltext11951560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6463" y="4797425"/>
            <a:ext cx="33115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257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КОМЕРЦИЈАЛИСТА</vt:lpstr>
      <vt:lpstr>О занимању и смеру</vt:lpstr>
      <vt:lpstr>Општеобразовни предмети:</vt:lpstr>
      <vt:lpstr>Обавезни стручни предмети за комерцијалисте:</vt:lpstr>
      <vt:lpstr>Практичан рад</vt:lpstr>
      <vt:lpstr>ПРАКТИЧАН РАД </vt:lpstr>
      <vt:lpstr>Наш рад...</vt:lpstr>
      <vt:lpstr>Slide 8</vt:lpstr>
      <vt:lpstr>Досадашња привредна друштва наших ученика</vt:lpstr>
      <vt:lpstr>У оквиру нашег програма:</vt:lpstr>
      <vt:lpstr>Slide 11</vt:lpstr>
      <vt:lpstr>Slide 12</vt:lpstr>
      <vt:lpstr>По завршетку школовања комерцијалиста ће знати и умети да: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КОМЕРЦИЈАЛИСТА</dc:title>
  <dc:creator/>
  <cp:lastModifiedBy>Lenovo</cp:lastModifiedBy>
  <cp:revision>3</cp:revision>
  <dcterms:created xsi:type="dcterms:W3CDTF">2006-08-16T00:00:00Z</dcterms:created>
  <dcterms:modified xsi:type="dcterms:W3CDTF">2020-05-08T11:32:19Z</dcterms:modified>
</cp:coreProperties>
</file>