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71" r:id="rId3"/>
    <p:sldId id="293" r:id="rId4"/>
    <p:sldId id="294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D5FC84-170B-4BFC-B261-9EBE318AEDB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CE1FDB-7BC8-48F6-9702-885BE8C1FCE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tra.milica@esloznica.rs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40140"/>
            <a:ext cx="4572000" cy="21623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sr-Latn-R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Nastavni predmet: Finansije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Broj časa: </a:t>
            </a:r>
            <a:r>
              <a:rPr lang="sr-Latn-R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53. </a:t>
            </a:r>
            <a:r>
              <a:rPr lang="sr-Latn-R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sr-Latn-R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Latn-RS" dirty="0">
                <a:latin typeface="Times New Roman" panose="02020603050405020304" pitchFamily="18" charset="0"/>
                <a:ea typeface="Calibri" panose="020F0502020204030204" pitchFamily="34" charset="0"/>
              </a:rPr>
              <a:t>Nastavna jedinica: </a:t>
            </a:r>
            <a:r>
              <a:rPr lang="sr-Latn-R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Aktivni </a:t>
            </a:r>
            <a:r>
              <a:rPr lang="sr-Latn-RS" dirty="0">
                <a:latin typeface="Times New Roman" panose="02020603050405020304" pitchFamily="18" charset="0"/>
                <a:ea typeface="Calibri" panose="020F0502020204030204" pitchFamily="34" charset="0"/>
              </a:rPr>
              <a:t>bankarski poslovi </a:t>
            </a:r>
            <a:r>
              <a:rPr lang="sr-Latn-R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(obrada) i Pasivni i aktivni bankarski poslovi ( utvrđivanje)</a:t>
            </a:r>
            <a:endParaRPr lang="sr-Latn-R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sr-Latn-RS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sotra.milica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@</a:t>
            </a:r>
            <a:r>
              <a:rPr lang="sr-Latn-RS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esloznica.rs</a:t>
            </a:r>
            <a:endParaRPr lang="sr-Latn-R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viber </a:t>
            </a:r>
            <a:r>
              <a:rPr lang="sr-Latn-R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grupa</a:t>
            </a:r>
          </a:p>
          <a:p>
            <a:r>
              <a:rPr lang="sr-Latn-R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učionica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07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358346" cy="653210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429288"/>
          </a:xfrm>
        </p:spPr>
        <p:txBody>
          <a:bodyPr/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valni kredit 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odobrava u vidu posebne garancije na licu menice.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redstavlja menično jemstvo banke koja garantuje da će neko od potpisnika menice ispuniti svoju meničnu obavezu.</a:t>
            </a:r>
          </a:p>
          <a:p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Prema tome ako menični dužnik ne isplati obavezu meničnom poveriocu, banka davanjem avala prihvata obavezu da je u potpunosti izmiri.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775542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15040"/>
          </a:xfrm>
        </p:spPr>
        <p:txBody>
          <a:bodyPr/>
          <a:lstStyle/>
          <a:p>
            <a:r>
              <a:rPr lang="sr-Latn-C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Vinkulacioni kredit </a:t>
            </a:r>
            <a:r>
              <a:rPr lang="sr-Latn-C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koristi u veletrgovini i odobrava ga banka na osnovu obaveze dužnika da prethodno doznači tovarni list.</a:t>
            </a:r>
          </a:p>
          <a:p>
            <a:r>
              <a:rPr lang="sr-Latn-C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Trgovina na veliko ne mora čekati naplatu robe od krajnjeg kupca, već dobija sredstva kojima raspolaže. </a:t>
            </a:r>
          </a:p>
          <a:p>
            <a:r>
              <a:rPr lang="sr-Latn-C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Krajnji kupac isplaćuje vrednost robe banci, a banka mu vraća tovarni list radi preuzimanja robe.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9501222" cy="704104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715040"/>
          </a:xfrm>
        </p:spPr>
        <p:txBody>
          <a:bodyPr>
            <a:normAutofit/>
          </a:bodyPr>
          <a:lstStyle/>
          <a:p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Faktoring poslovi su poslovi gde banka ili specijalizovana faktoring-kompanija otkupljuje kratkoročna potraživanja koje neka firma ima prema nekom trećem licu.</a:t>
            </a:r>
          </a:p>
          <a:p>
            <a:r>
              <a:rPr lang="sr-Latn-C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Tako banka ili faktoring kompanija preuzima rizik naplate potraživanja, pri čemu se klijent kratkoročno kreditira i do 90% vrednosti posla , a preostali iznos se stavlja na raspolaganje kada kupac primi robu, uz odbitak kamate i provizije.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Dugoročni aktivni bankarski poslovi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715016"/>
          </a:xfrm>
        </p:spPr>
        <p:txBody>
          <a:bodyPr>
            <a:normAutofit fontScale="92500"/>
          </a:bodyPr>
          <a:lstStyle/>
          <a:p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Hipotekarni kredit</a:t>
            </a:r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oblik dugoročnog kredita koji je pokriven hipotekom tj. nepokretnim dobrima.</a:t>
            </a:r>
            <a:endParaRPr lang="vi-V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Građevinski kredit</a:t>
            </a:r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odobrava komitentima za objekte u izgradnji, na rok od 3 do 5 godina.</a:t>
            </a:r>
            <a:endParaRPr lang="vi-V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Stambeni kredi</a:t>
            </a:r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je poseban oblik građevinskog kredita i služi kao pomoć stanovništvu u rešavanju stambenih problema, ujedno stimuliše i razvoj građevinarstva.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53210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Dugoročni aktivni bankarski poslovi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429288"/>
          </a:xfrm>
        </p:spPr>
        <p:txBody>
          <a:bodyPr/>
          <a:lstStyle/>
          <a:p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Potrošački kredit 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odobrava stanovništvu radi zadovoljenja potreba za većom potrošnjom nego što im omogućava njihov tekući dohodak.</a:t>
            </a:r>
            <a:endParaRPr lang="vi-VN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Investicioni kredit</a:t>
            </a: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u funkciji finansiranja razvoja ali i za nabavku trajnih obrtnih sredstava.</a:t>
            </a:r>
            <a:endParaRPr lang="vi-VN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Konzorcijalni kredit</a:t>
            </a: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odobrava preko privremenih ili stalnih konzorcijuma (grupacija zainteresovanih banaka), najčešće povodom velikih javnih zajmova.</a:t>
            </a:r>
            <a:endParaRPr lang="vi-VN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6980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Dugoročni aktivni bankarski poslovi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357850"/>
          </a:xfrm>
        </p:spPr>
        <p:txBody>
          <a:bodyPr/>
          <a:lstStyle/>
          <a:p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Forfeting poslovi</a:t>
            </a:r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 oblik dugoročnog finansiranja izvoza , realizovan kao otkup dugoročnog potraživanja izvoznika od strane banke ili forfeting kompanije.</a:t>
            </a:r>
            <a:endParaRPr lang="vi-V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Portfolio investicije</a:t>
            </a:r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 investicije u hartije od vrednosti različitih kamatnih stopa i rokova dospeća , čiji je cilj optimizacija profitabilnosti  i stabilnosti poslovanja.</a:t>
            </a:r>
            <a:endParaRPr lang="vi-V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04655"/>
            <a:ext cx="4572000" cy="36486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sr-Latn-R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Zadatak: odgovoriti na pitanja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Pasivni bankarski poslovi su?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Koje funkcije vrši banka obavljajući pasivne poslove?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Najznačajniji kratkoročni pasivni poslovi su?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Najznačajniji dugoročni poslovi su?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Obveznice su?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 Aktivni poslovi banke su?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7. Eskontni krediti?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8. Lombardni kredit?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9. Hipotekarni kredit?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r-Latn-R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10. Potrošački kredit?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0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01122" cy="1000132"/>
          </a:xfrm>
        </p:spPr>
        <p:txBody>
          <a:bodyPr/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Aktivni bankarski poslovi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214974"/>
          </a:xfrm>
        </p:spPr>
        <p:txBody>
          <a:bodyPr/>
          <a:lstStyle/>
          <a:p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Aktivnim poslovima 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banke plasiraju prethodno mobilisana finansijaska sredstva (finansijske viškove) u vidu različitih vrsta kredita i nekreditnih ulaganja.</a:t>
            </a:r>
          </a:p>
          <a:p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Dele se na:</a:t>
            </a:r>
          </a:p>
          <a:p>
            <a:pPr lvl="1">
              <a:buFont typeface="Wingdings" pitchFamily="2" charset="2"/>
              <a:buChar char="q"/>
            </a:pP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ratkoročne</a:t>
            </a:r>
          </a:p>
          <a:p>
            <a:pPr lvl="1">
              <a:buFont typeface="Wingdings" pitchFamily="2" charset="2"/>
              <a:buChar char="q"/>
            </a:pP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ugoročne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85810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Aktivni bankarski poslovi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643578"/>
          </a:xfrm>
        </p:spPr>
        <p:txBody>
          <a:bodyPr>
            <a:normAutofit fontScale="92500" lnSpcReduction="10000"/>
          </a:bodyPr>
          <a:lstStyle/>
          <a:p>
            <a:r>
              <a:rPr lang="sr-Latn-RS" sz="3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Najznačajniji kratkoročni aktivni bankarski poslovi su:</a:t>
            </a:r>
          </a:p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Eskontni kredit</a:t>
            </a:r>
          </a:p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Lombardni kredit</a:t>
            </a:r>
          </a:p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Akceptni kredit</a:t>
            </a:r>
            <a:endParaRPr lang="sr-Latn-R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Rambusni kredit</a:t>
            </a:r>
          </a:p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Kontokorentni kredit</a:t>
            </a:r>
          </a:p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Avalni kredit</a:t>
            </a:r>
            <a:endParaRPr lang="sr-Latn-R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Vinkulacioni kredit</a:t>
            </a:r>
            <a:endParaRPr lang="sv-SE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sv-S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Faktoring</a:t>
            </a:r>
            <a:endParaRPr lang="sr-Latn-R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ratkoročne HOV.</a:t>
            </a:r>
            <a:endParaRPr lang="sv-SE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46980"/>
          </a:xfrm>
        </p:spPr>
        <p:txBody>
          <a:bodyPr/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Aktivni bankarski poslovi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858280" cy="5572164"/>
          </a:xfrm>
        </p:spPr>
        <p:txBody>
          <a:bodyPr>
            <a:normAutofit lnSpcReduction="10000"/>
          </a:bodyPr>
          <a:lstStyle/>
          <a:p>
            <a:r>
              <a:rPr lang="sr-Latn-R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Najznačajniji dugoročni aktivni bankarski poslovi su: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Hipotekarni kredit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Građevinski kredit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Stambeni kredi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Potrošački kredit</a:t>
            </a:r>
            <a:endParaRPr lang="vi-VN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Investicioni kredit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Konzorcijalni kredit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Forfeting poslovi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Portfolio investicije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sr-Latn-RS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429784" cy="704104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8929718" cy="5857892"/>
          </a:xfrm>
        </p:spPr>
        <p:txBody>
          <a:bodyPr>
            <a:normAutofit fontScale="92500" lnSpcReduction="10000"/>
          </a:bodyPr>
          <a:lstStyle/>
          <a:p>
            <a:r>
              <a:rPr lang="vi-V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Eskontni kredit</a:t>
            </a:r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se svrstava među najstarije vrste bankarskih poslova plasmana sredstava.</a:t>
            </a:r>
          </a:p>
          <a:p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adi se o </a:t>
            </a: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otkupu menica pre roka dospeća. </a:t>
            </a:r>
          </a:p>
          <a:p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Menica je osnov za odobravanje kredita.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Dužnost je banke, u ovom poslu, da u periodu od trenutka kupovine do roka dospelosti menice odbije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kamatu i troškove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provizije</a:t>
            </a:r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od nominalne vrednosti eskontnog kredita.</a:t>
            </a:r>
          </a:p>
          <a:p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Eskontovane menične sume predstavljaju osnovu za eskontni kredit.</a:t>
            </a:r>
            <a:endParaRPr lang="sr-Latn-R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Ovo je veoma siguran posao za banku, jer poslovna banka može da traži od centralne banke reeskont.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429288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Lombardni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je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gotovinski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odobrava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zaloge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vredne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stvari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novčani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depozit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je, u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naplatiti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ukupnu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vrednost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zadržava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vlasništva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založenim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dobrom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odobrava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visini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60-70%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32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potiče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italijanske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pokrajine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Lombardije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tip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put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pojavio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846980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vi-V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Akceptni kredit </a:t>
            </a:r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kratkoročni (i srednjoročni) kredit kod koga banka dopušta komitentu nesumnjivog boniteta da, do određenog iznosa (kreditnog limita), vuče menice na nju.</a:t>
            </a:r>
            <a:endParaRPr lang="sr-Latn-R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Banka te menice akceptira (prihvata) kao glavni dužnik (trasat), čime se obavezuje da će ih </a:t>
            </a:r>
            <a:r>
              <a:rPr lang="sr-Latn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</a:t>
            </a:r>
            <a:r>
              <a:rPr lang="vi-V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kupiti ako sam trasant to ne učini iz bilo kog razloga, u skladu sa ugovorom.</a:t>
            </a:r>
            <a:endParaRPr lang="sr-Latn-R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Banka ne isplaćuje novac korisniku kredita, nego se obvezuje da će isplatiti menicu ako izdavaoc to ne učini po dospeću.</a:t>
            </a:r>
          </a:p>
          <a:p>
            <a:pPr>
              <a:lnSpc>
                <a:spcPct val="90000"/>
              </a:lnSpc>
            </a:pPr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Banka postaje glavni menični dužnik.</a:t>
            </a:r>
            <a:endParaRPr lang="hr-H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358346" cy="704104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5643578"/>
          </a:xfrm>
        </p:spPr>
        <p:txBody>
          <a:bodyPr>
            <a:normAutofit fontScale="85000" lnSpcReduction="10000"/>
          </a:bodyPr>
          <a:lstStyle/>
          <a:p>
            <a:r>
              <a:rPr lang="sr-Latn-RS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Rambusni kredit 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redstavlja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posebnu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vrstu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naj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šć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javlja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spoljnotrgovinskoj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azmeni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3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konfirmiraju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visokim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ugledom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rejtingom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posredstvom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filijalske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mre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e, a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nalogu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inostrane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korespodentske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ispla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uje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robna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dokumenta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zadr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svojini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korespodentska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ijem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nalogu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ispla</a:t>
            </a:r>
            <a:r>
              <a:rPr lang="sr-Latn-R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dokumenta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otkupi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rambusira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vi-VN" sz="2800" dirty="0" smtClean="0"/>
              <a:t/>
            </a:r>
            <a:br>
              <a:rPr lang="vi-VN" sz="2800" dirty="0" smtClean="0"/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358346" cy="724648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572164"/>
          </a:xfrm>
        </p:spPr>
        <p:txBody>
          <a:bodyPr/>
          <a:lstStyle/>
          <a:p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Kontokorentni kredit </a:t>
            </a:r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kredit po tekućem računu, jer ga banka odobrava svom komitentu na tekući račun.</a:t>
            </a:r>
          </a:p>
          <a:p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Tako komitent može njima da raspolaže izdajući banci nalog za isplatu sa tekućeg računa.</a:t>
            </a:r>
          </a:p>
          <a:p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Kredit je u funkciji kreditiranja obrtnih sredstava preduzeća komitenta.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9358346" cy="632666"/>
          </a:xfrm>
        </p:spPr>
        <p:txBody>
          <a:bodyPr>
            <a:noAutofit/>
          </a:bodyPr>
          <a:lstStyle/>
          <a:p>
            <a:r>
              <a:rPr lang="sr-Latn-R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Kratkoročni aktivni bankarski poslovi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735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Aktivni bankarski poslovi</vt:lpstr>
      <vt:lpstr>Aktivni bankarski poslovi</vt:lpstr>
      <vt:lpstr>Aktivni bankarski poslovi</vt:lpstr>
      <vt:lpstr>Kratkoročni aktivni bankarski poslovi</vt:lpstr>
      <vt:lpstr>Kratkoročni aktivni bankarski poslovi</vt:lpstr>
      <vt:lpstr>Kratkoročni aktivni bankarski poslovi</vt:lpstr>
      <vt:lpstr>Kratkoročni aktivni bankarski poslovi</vt:lpstr>
      <vt:lpstr>Kratkoročni aktivni bankarski poslovi</vt:lpstr>
      <vt:lpstr>Kratkoročni aktivni bankarski poslovi</vt:lpstr>
      <vt:lpstr>Kratkoročni aktivni bankarski poslovi</vt:lpstr>
      <vt:lpstr>Kratkoročni aktivni bankarski poslovi</vt:lpstr>
      <vt:lpstr>Dugoročni aktivni bankarski poslovi</vt:lpstr>
      <vt:lpstr>Dugoročni aktivni bankarski poslovi</vt:lpstr>
      <vt:lpstr>Dugoročni aktivni bankarski poslovi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Milos</dc:creator>
  <cp:lastModifiedBy>PC-PC</cp:lastModifiedBy>
  <cp:revision>12</cp:revision>
  <dcterms:created xsi:type="dcterms:W3CDTF">2015-03-15T17:33:27Z</dcterms:created>
  <dcterms:modified xsi:type="dcterms:W3CDTF">2020-03-29T10:33:12Z</dcterms:modified>
</cp:coreProperties>
</file>