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66" r:id="rId2"/>
    <p:sldId id="261" r:id="rId3"/>
    <p:sldId id="264" r:id="rId4"/>
    <p:sldId id="265" r:id="rId5"/>
    <p:sldId id="259" r:id="rId6"/>
    <p:sldId id="257" r:id="rId7"/>
    <p:sldId id="258"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153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pPr algn="l" eaLnBrk="1" latinLnBrk="0" hangingPunct="1"/>
            <a:fld id="{48D92626-37D2-4832-BF7A-BC283494A20D}" type="datetimeFigureOut">
              <a:rPr lang="en-US" smtClean="0"/>
              <a:pPr algn="l" eaLnBrk="1" latinLnBrk="0" hangingPunct="1"/>
              <a:t>4/28/2020</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pPr algn="r" eaLnBrk="1" latinLnBrk="0" hangingPunct="1"/>
            <a:fld id="{8C592886-E571-45D5-8B56-343DC94F8FA6}" type="slidenum">
              <a:rPr kumimoji="0" lang="en-US" smtClean="0"/>
              <a:pPr algn="r" eaLnBrk="1" latinLnBrk="0" hangingPunct="1"/>
              <a:t>‹#›</a:t>
            </a:fld>
            <a:endParaRPr kumimoji="0" lang="en-US" dirty="0">
              <a:solidFill>
                <a:schemeClr val="tx2">
                  <a:shade val="90000"/>
                </a:schemeClr>
              </a:solidFill>
            </a:endParaRPr>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8D92626-37D2-4832-BF7A-BC283494A20D}" type="datetimeFigureOut">
              <a:rPr lang="en-US" smtClean="0"/>
              <a:pPr/>
              <a:t>4/28/2020</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8C592886-E571-45D5-8B56-343DC94F8FA6}"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8D92626-37D2-4832-BF7A-BC283494A20D}" type="datetimeFigureOut">
              <a:rPr lang="en-US" smtClean="0"/>
              <a:pPr/>
              <a:t>4/28/2020</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kumimoji="0" lang="en-US"/>
          </a:p>
        </p:txBody>
      </p:sp>
      <p:sp>
        <p:nvSpPr>
          <p:cNvPr id="6" name="Slide Number Placeholder 5"/>
          <p:cNvSpPr>
            <a:spLocks noGrp="1"/>
          </p:cNvSpPr>
          <p:nvPr>
            <p:ph type="sldNum" sz="quarter" idx="12"/>
          </p:nvPr>
        </p:nvSpPr>
        <p:spPr/>
        <p:txBody>
          <a:bodyPr/>
          <a:lstStyle/>
          <a:p>
            <a:fld id="{8C592886-E571-45D5-8B56-343DC94F8FA6}"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8D92626-37D2-4832-BF7A-BC283494A20D}" type="datetimeFigureOut">
              <a:rPr lang="en-US" smtClean="0"/>
              <a:pPr/>
              <a:t>4/28/2020</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8C592886-E571-45D5-8B56-343DC94F8FA6}" type="slidenum">
              <a:rPr kumimoji="0" lang="en-US" smtClean="0"/>
              <a:pPr/>
              <a:t>‹#›</a:t>
            </a:fld>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lgn="l" eaLnBrk="1" latinLnBrk="0" hangingPunct="1"/>
            <a:fld id="{48D92626-37D2-4832-BF7A-BC283494A20D}" type="datetimeFigureOut">
              <a:rPr lang="en-US" smtClean="0"/>
              <a:pPr algn="l" eaLnBrk="1" latinLnBrk="0" hangingPunct="1"/>
              <a:t>4/28/2020</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pPr algn="r" eaLnBrk="1" latinLnBrk="0" hangingPunct="1"/>
            <a:fld id="{8C592886-E571-45D5-8B56-343DC94F8FA6}" type="slidenum">
              <a:rPr kumimoji="0" lang="en-US" smtClean="0"/>
              <a:pPr algn="r" eaLnBrk="1" latinLnBrk="0" hangingPunct="1"/>
              <a:t>‹#›</a:t>
            </a:fld>
            <a:endParaRPr kumimoji="0" lang="en-US">
              <a:solidFill>
                <a:schemeClr val="tx2">
                  <a:shade val="90000"/>
                </a:schemeClr>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8D92626-37D2-4832-BF7A-BC283494A20D}" type="datetimeFigureOut">
              <a:rPr lang="en-US" smtClean="0"/>
              <a:pPr/>
              <a:t>4/28/2020</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8C592886-E571-45D5-8B56-343DC94F8FA6}" type="slidenum">
              <a:rPr kumimoji="0" lang="en-US" smtClean="0"/>
              <a:pPr/>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8D92626-37D2-4832-BF7A-BC283494A20D}" type="datetimeFigureOut">
              <a:rPr lang="en-US" smtClean="0"/>
              <a:pPr/>
              <a:t>4/28/2020</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8C592886-E571-45D5-8B56-343DC94F8FA6}" type="slidenum">
              <a:rPr kumimoji="0" lang="en-US" smtClean="0"/>
              <a:pPr/>
              <a:t>‹#›</a:t>
            </a:fld>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8D92626-37D2-4832-BF7A-BC283494A20D}" type="datetimeFigureOut">
              <a:rPr lang="en-US" smtClean="0"/>
              <a:pPr/>
              <a:t>4/28/2020</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8C592886-E571-45D5-8B56-343DC94F8FA6}" type="slidenum">
              <a:rPr kumimoji="0" lang="en-US" smtClean="0"/>
              <a:pPr/>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D92626-37D2-4832-BF7A-BC283494A20D}" type="datetimeFigureOut">
              <a:rPr lang="en-US" smtClean="0"/>
              <a:pPr/>
              <a:t>4/28/2020</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8C592886-E571-45D5-8B56-343DC94F8FA6}"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lgn="l" eaLnBrk="1" latinLnBrk="0" hangingPunct="1"/>
            <a:fld id="{48D92626-37D2-4832-BF7A-BC283494A20D}" type="datetimeFigureOut">
              <a:rPr lang="en-US" smtClean="0"/>
              <a:pPr algn="l" eaLnBrk="1" latinLnBrk="0" hangingPunct="1"/>
              <a:t>4/28/2020</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pPr algn="r" eaLnBrk="1" latinLnBrk="0" hangingPunct="1"/>
            <a:fld id="{8C592886-E571-45D5-8B56-343DC94F8FA6}" type="slidenum">
              <a:rPr kumimoji="0" lang="en-US" smtClean="0"/>
              <a:pPr algn="r" eaLnBrk="1" latinLnBrk="0" hangingPunct="1"/>
              <a:t>‹#›</a:t>
            </a:fld>
            <a:endParaRPr kumimoji="0" lang="en-US">
              <a:solidFill>
                <a:schemeClr val="tx2">
                  <a:shade val="90000"/>
                </a:schemeClr>
              </a:solidFill>
            </a:endParaRPr>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pPr algn="l" eaLnBrk="1" latinLnBrk="0" hangingPunct="1"/>
            <a:fld id="{48D92626-37D2-4832-BF7A-BC283494A20D}" type="datetimeFigureOut">
              <a:rPr lang="en-US" smtClean="0"/>
              <a:pPr algn="l" eaLnBrk="1" latinLnBrk="0" hangingPunct="1"/>
              <a:t>4/28/2020</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kumimoji="0" lang="en-US"/>
          </a:p>
        </p:txBody>
      </p:sp>
      <p:sp>
        <p:nvSpPr>
          <p:cNvPr id="7" name="Slide Number Placeholder 6"/>
          <p:cNvSpPr>
            <a:spLocks noGrp="1"/>
          </p:cNvSpPr>
          <p:nvPr>
            <p:ph type="sldNum" sz="quarter" idx="12"/>
          </p:nvPr>
        </p:nvSpPr>
        <p:spPr>
          <a:xfrm>
            <a:off x="8339328" y="1170432"/>
            <a:ext cx="733864" cy="201168"/>
          </a:xfrm>
        </p:spPr>
        <p:txBody>
          <a:bodyPr/>
          <a:lstStyle/>
          <a:p>
            <a:pPr algn="r" eaLnBrk="1" latinLnBrk="0" hangingPunct="1"/>
            <a:fld id="{8C592886-E571-45D5-8B56-343DC94F8FA6}" type="slidenum">
              <a:rPr kumimoji="0" lang="en-US" smtClean="0"/>
              <a:pPr algn="r" eaLnBrk="1" latinLnBrk="0" hangingPunct="1"/>
              <a:t>‹#›</a:t>
            </a:fld>
            <a:endParaRPr kumimoji="0" lang="en-US">
              <a:solidFill>
                <a:schemeClr val="tx2">
                  <a:shade val="90000"/>
                </a:schemeClr>
              </a:solidFill>
            </a:endParaRPr>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pPr algn="l" eaLnBrk="1" latinLnBrk="0" hangingPunct="1"/>
            <a:fld id="{48D92626-37D2-4832-BF7A-BC283494A20D}" type="datetimeFigureOut">
              <a:rPr lang="en-US" smtClean="0"/>
              <a:pPr algn="l" eaLnBrk="1" latinLnBrk="0" hangingPunct="1"/>
              <a:t>4/28/2020</a:t>
            </a:fld>
            <a:endParaRPr lang="en-US" sz="1300" dirty="0">
              <a:solidFill>
                <a:schemeClr val="bg2">
                  <a:tint val="60000"/>
                  <a:satMod val="155000"/>
                </a:schemeClr>
              </a:solidFill>
            </a:endParaRPr>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pPr algn="r" eaLnBrk="1" latinLnBrk="0" hangingPunct="1"/>
            <a:endParaRPr kumimoji="0" lang="en-US" sz="1300" dirty="0">
              <a:solidFill>
                <a:schemeClr val="bg2">
                  <a:tint val="60000"/>
                  <a:satMod val="155000"/>
                </a:schemeClr>
              </a:solidFill>
            </a:endParaRPr>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pPr algn="r" eaLnBrk="1" latinLnBrk="0" hangingPunct="1"/>
            <a:fld id="{8C592886-E571-45D5-8B56-343DC94F8FA6}" type="slidenum">
              <a:rPr kumimoji="0" lang="en-US" smtClean="0"/>
              <a:pPr algn="r" eaLnBrk="1" latinLnBrk="0" hangingPunct="1"/>
              <a:t>‹#›</a:t>
            </a:fld>
            <a:endParaRPr kumimoji="0" lang="en-US" sz="1600" b="1" dirty="0">
              <a:solidFill>
                <a:schemeClr val="tx2">
                  <a:shade val="90000"/>
                </a:schemeClr>
              </a:solidFill>
              <a:effectLst/>
            </a:endParaRP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sr.wikipedia.org/wiki/%D0%A8%D1%83%D0%BC%D0%B0%D1%80%D1%81%D1%82%D0%B2%D0%BE" TargetMode="External"/><Relationship Id="rId13" Type="http://schemas.openxmlformats.org/officeDocument/2006/relationships/hyperlink" Target="https://sr.wikipedia.org/wiki/%D0%A1%D0%B0%D0%BE%D0%B1%D1%80%D0%B0%D1%9B%D0%B0%D1%98" TargetMode="External"/><Relationship Id="rId18" Type="http://schemas.openxmlformats.org/officeDocument/2006/relationships/hyperlink" Target="https://sr.wikipedia.org/wiki/%D0%9A%D0%BE%D0%BC%D1%83%D0%BD%D0%B0%D0%BB%D0%BD%D0%B0_%D0%BF%D1%80%D0%B8%D0%B2%D1%80%D0%B5%D0%B4%D0%B0" TargetMode="External"/><Relationship Id="rId3" Type="http://schemas.openxmlformats.org/officeDocument/2006/relationships/hyperlink" Target="https://sr.wikipedia.org/wiki/%D0%9F%D0%BE%D1%99%D0%BE%D0%BF%D1%80%D0%B8%D0%B2%D1%80%D0%B5%D0%B4%D0%B0" TargetMode="External"/><Relationship Id="rId21" Type="http://schemas.openxmlformats.org/officeDocument/2006/relationships/hyperlink" Target="https://sr.wikipedia.org/wiki/%D0%9A%D1%83%D0%BB%D1%82%D1%83%D1%80%D0%B0" TargetMode="External"/><Relationship Id="rId7" Type="http://schemas.openxmlformats.org/officeDocument/2006/relationships/hyperlink" Target="https://sr.wikipedia.org/wiki/%D0%A0%D0%B8%D0%B1%D0%BE%D0%BB%D0%BE%D0%B2" TargetMode="External"/><Relationship Id="rId12" Type="http://schemas.openxmlformats.org/officeDocument/2006/relationships/hyperlink" Target="https://sr.wikipedia.org/wiki/%D0%97%D0%B0%D0%BD%D0%B0%D1%82%D1%81%D1%82%D0%B2%D0%BE" TargetMode="External"/><Relationship Id="rId17" Type="http://schemas.openxmlformats.org/officeDocument/2006/relationships/hyperlink" Target="https://sr.wikipedia.org/wiki/%D0%91%D0%B0%D0%BD%D0%BA%D0%B0%D1%80%D1%81%D1%82%D0%B2%D0%BE" TargetMode="External"/><Relationship Id="rId25" Type="http://schemas.openxmlformats.org/officeDocument/2006/relationships/image" Target="../media/image3.jpeg"/><Relationship Id="rId2" Type="http://schemas.openxmlformats.org/officeDocument/2006/relationships/hyperlink" Target="https://sr.wikipedia.org/wiki/%D0%9F%D1%80%D0%B8%D0%B2%D1%80%D0%B5%D0%B4%D0%B0" TargetMode="External"/><Relationship Id="rId16" Type="http://schemas.openxmlformats.org/officeDocument/2006/relationships/hyperlink" Target="https://sr.wikipedia.org/wiki/%D0%A3%D0%B3%D0%BE%D1%81%D1%82%D0%B8%D1%82%D0%B5%D1%99%D1%81%D1%82%D0%B2%D0%BE" TargetMode="External"/><Relationship Id="rId20" Type="http://schemas.openxmlformats.org/officeDocument/2006/relationships/hyperlink" Target="https://sr.wikipedia.org/wiki/%D0%9D%D0%B0%D1%83%D0%BA%D0%B0" TargetMode="External"/><Relationship Id="rId1" Type="http://schemas.openxmlformats.org/officeDocument/2006/relationships/slideLayout" Target="../slideLayouts/slideLayout7.xml"/><Relationship Id="rId6" Type="http://schemas.openxmlformats.org/officeDocument/2006/relationships/hyperlink" Target="https://sr.wikipedia.org/wiki/%D0%9B%D0%BE%D0%B2" TargetMode="External"/><Relationship Id="rId11" Type="http://schemas.openxmlformats.org/officeDocument/2006/relationships/hyperlink" Target="https://sr.wikipedia.org/wiki/Gra%C4%91evinarstvo" TargetMode="External"/><Relationship Id="rId24" Type="http://schemas.openxmlformats.org/officeDocument/2006/relationships/hyperlink" Target="https://sr.wikipedia.org/wiki/%D0%A1%D0%BE%D1%86%D0%B8%D1%98%D0%B0%D0%BB%D0%BD%D0%B0_%D0%B7%D0%B0%D1%88%D1%82%D0%B8%D1%82%D0%B0" TargetMode="External"/><Relationship Id="rId5" Type="http://schemas.openxmlformats.org/officeDocument/2006/relationships/hyperlink" Target="https://sr.wikipedia.org/wiki/%D0%A1%D1%82%D0%BE%D1%87%D0%B0%D1%80%D1%81%D1%82%D0%B2%D0%BE" TargetMode="External"/><Relationship Id="rId15" Type="http://schemas.openxmlformats.org/officeDocument/2006/relationships/hyperlink" Target="https://sr.wikipedia.org/wiki/%D0%A2%D1%83%D1%80%D0%B8%D0%B7%D0%B0%D0%BC" TargetMode="External"/><Relationship Id="rId23" Type="http://schemas.openxmlformats.org/officeDocument/2006/relationships/hyperlink" Target="https://sr.wikipedia.org/wiki/%D0%97%D0%B4%D1%80%D0%B0%D0%B2%D1%81%D1%82%D0%B2%D0%BE" TargetMode="External"/><Relationship Id="rId10" Type="http://schemas.openxmlformats.org/officeDocument/2006/relationships/hyperlink" Target="https://sr.wikipedia.org/wiki/%D0%98%D0%BD%D0%B4%D1%83%D1%81%D1%82%D1%80%D0%B8%D1%98%D0%B0" TargetMode="External"/><Relationship Id="rId19" Type="http://schemas.openxmlformats.org/officeDocument/2006/relationships/hyperlink" Target="https://sr.wikipedia.org/wiki/%D0%9E%D0%B1%D1%80%D0%B0%D0%B7%D0%BE%D0%B2%D0%B0%D1%9A%D0%B5" TargetMode="External"/><Relationship Id="rId4" Type="http://schemas.openxmlformats.org/officeDocument/2006/relationships/hyperlink" Target="https://sr.wikipedia.org/wiki/%D0%97%D0%B5%D0%BC%D1%99%D0%BE%D1%80%D0%B0%D0%B4%D1%9A%D0%B0" TargetMode="External"/><Relationship Id="rId9" Type="http://schemas.openxmlformats.org/officeDocument/2006/relationships/hyperlink" Target="https://sr.wikipedia.org/w/index.php?title=%D0%92%D0%BE%D0%B4%D0%BE%D0%BF%D1%80%D0%B8%D0%B2%D1%80%D0%B5%D0%B4%D0%B0&amp;action=edit&amp;redlink=1" TargetMode="External"/><Relationship Id="rId14" Type="http://schemas.openxmlformats.org/officeDocument/2006/relationships/hyperlink" Target="https://sr.wikipedia.org/wiki/%D0%A2%D1%80%D0%B3%D0%BE%D0%B2%D0%B8%D0%BD%D0%B0" TargetMode="External"/><Relationship Id="rId22" Type="http://schemas.openxmlformats.org/officeDocument/2006/relationships/hyperlink" Target="https://sr.wikipedia.org/wiki/%D0%98%D0%BD%D1%84%D0%BE%D1%80%D0%BC%D0%B0%D1%86%D0%B8%D1%98%D0%B0"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s://sr.wikipedia.org/wiki/Rambusni_kredit" TargetMode="External"/><Relationship Id="rId13" Type="http://schemas.openxmlformats.org/officeDocument/2006/relationships/hyperlink" Target="https://sr.wikipedia.org/w/index.php?title=Konzorcijalni_kredit&amp;action=edit&amp;redlink=1" TargetMode="External"/><Relationship Id="rId3" Type="http://schemas.openxmlformats.org/officeDocument/2006/relationships/hyperlink" Target="https://sr.wikipedia.org/wiki/%D0%9B%D0%BE%D0%BC%D0%B1%D0%B0%D1%80%D0%B4%D0%BD%D0%B8_%D0%BA%D1%80%D0%B5%D0%B4%D0%B8%D1%82" TargetMode="External"/><Relationship Id="rId7" Type="http://schemas.openxmlformats.org/officeDocument/2006/relationships/hyperlink" Target="https://sr.wikipedia.org/wiki/%D0%A4%D0%B0%D0%BA%D1%82%D0%BE%D1%80%D0%B8%D0%BD%D0%B3" TargetMode="External"/><Relationship Id="rId12" Type="http://schemas.openxmlformats.org/officeDocument/2006/relationships/hyperlink" Target="https://sr.wikipedia.org/w/index.php?title=Investicioni_kredit&amp;action=edit&amp;redlink=1" TargetMode="External"/><Relationship Id="rId2" Type="http://schemas.openxmlformats.org/officeDocument/2006/relationships/hyperlink" Target="https://sr.wikipedia.org/wiki/%D0%95%D1%81%D0%BA%D0%BE%D0%BD%D1%82%D0%BD%D0%B8_%D0%BA%D1%80%D0%B5%D0%B4%D0%B8%D1%82" TargetMode="External"/><Relationship Id="rId16" Type="http://schemas.openxmlformats.org/officeDocument/2006/relationships/image" Target="../media/image4.jpeg"/><Relationship Id="rId1" Type="http://schemas.openxmlformats.org/officeDocument/2006/relationships/slideLayout" Target="../slideLayouts/slideLayout4.xml"/><Relationship Id="rId6" Type="http://schemas.openxmlformats.org/officeDocument/2006/relationships/hyperlink" Target="https://sr.wikipedia.org/w/index.php?title=Avalni_kredit&amp;action=edit&amp;redlink=1" TargetMode="External"/><Relationship Id="rId11" Type="http://schemas.openxmlformats.org/officeDocument/2006/relationships/hyperlink" Target="https://sr.wikipedia.org/w/index.php?title=Stambeni_kredit&amp;action=edit&amp;redlink=1" TargetMode="External"/><Relationship Id="rId5" Type="http://schemas.openxmlformats.org/officeDocument/2006/relationships/hyperlink" Target="https://sr.wikipedia.org/w/index.php?title=Kontokorentni_kredit&amp;action=edit&amp;redlink=1" TargetMode="External"/><Relationship Id="rId15" Type="http://schemas.openxmlformats.org/officeDocument/2006/relationships/hyperlink" Target="https://sr.wikipedia.org/w/index.php?title=Portfolio_investicije&amp;action=edit&amp;redlink=1" TargetMode="External"/><Relationship Id="rId10" Type="http://schemas.openxmlformats.org/officeDocument/2006/relationships/hyperlink" Target="https://sr.wikipedia.org/w/index.php?title=Gra%C4%91evinski_kredit&amp;action=edit&amp;redlink=1" TargetMode="External"/><Relationship Id="rId4" Type="http://schemas.openxmlformats.org/officeDocument/2006/relationships/hyperlink" Target="https://sr.wikipedia.org/w/index.php?title=Akceptni_kredit&amp;action=edit&amp;redlink=1" TargetMode="External"/><Relationship Id="rId9" Type="http://schemas.openxmlformats.org/officeDocument/2006/relationships/hyperlink" Target="https://sr.wikipedia.org/w/index.php?title=Hipotekarni_kredit&amp;action=edit&amp;redlink=1" TargetMode="External"/><Relationship Id="rId14" Type="http://schemas.openxmlformats.org/officeDocument/2006/relationships/hyperlink" Target="https://sr.wikipedia.org/w/index.php?title=Forfeting_poslovi&amp;action=edit&amp;redlink=1"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s://sr.wikipedia.org/wiki/Rambusni_kredit" TargetMode="External"/><Relationship Id="rId13" Type="http://schemas.openxmlformats.org/officeDocument/2006/relationships/hyperlink" Target="https://sr.wikipedia.org/w/index.php?title=Konzorcijalni_kredit&amp;action=edit&amp;redlink=1" TargetMode="External"/><Relationship Id="rId3" Type="http://schemas.openxmlformats.org/officeDocument/2006/relationships/hyperlink" Target="https://sr.wikipedia.org/wiki/%D0%9B%D0%BE%D0%BC%D0%B1%D0%B0%D1%80%D0%B4%D0%BD%D0%B8_%D0%BA%D1%80%D0%B5%D0%B4%D0%B8%D1%82" TargetMode="External"/><Relationship Id="rId7" Type="http://schemas.openxmlformats.org/officeDocument/2006/relationships/hyperlink" Target="https://sr.wikipedia.org/wiki/%D0%A4%D0%B0%D0%BA%D1%82%D0%BE%D1%80%D0%B8%D0%BD%D0%B3" TargetMode="External"/><Relationship Id="rId12" Type="http://schemas.openxmlformats.org/officeDocument/2006/relationships/hyperlink" Target="https://sr.wikipedia.org/w/index.php?title=Investicioni_kredit&amp;action=edit&amp;redlink=1" TargetMode="External"/><Relationship Id="rId2" Type="http://schemas.openxmlformats.org/officeDocument/2006/relationships/hyperlink" Target="https://sr.wikipedia.org/wiki/%D0%95%D1%81%D0%BA%D0%BE%D0%BD%D1%82%D0%BD%D0%B8_%D0%BA%D1%80%D0%B5%D0%B4%D0%B8%D1%82" TargetMode="External"/><Relationship Id="rId16" Type="http://schemas.openxmlformats.org/officeDocument/2006/relationships/image" Target="../media/image4.jpeg"/><Relationship Id="rId1" Type="http://schemas.openxmlformats.org/officeDocument/2006/relationships/slideLayout" Target="../slideLayouts/slideLayout4.xml"/><Relationship Id="rId6" Type="http://schemas.openxmlformats.org/officeDocument/2006/relationships/hyperlink" Target="https://sr.wikipedia.org/w/index.php?title=Avalni_kredit&amp;action=edit&amp;redlink=1" TargetMode="External"/><Relationship Id="rId11" Type="http://schemas.openxmlformats.org/officeDocument/2006/relationships/hyperlink" Target="https://sr.wikipedia.org/w/index.php?title=Stambeni_kredit&amp;action=edit&amp;redlink=1" TargetMode="External"/><Relationship Id="rId5" Type="http://schemas.openxmlformats.org/officeDocument/2006/relationships/hyperlink" Target="https://sr.wikipedia.org/w/index.php?title=Kontokorentni_kredit&amp;action=edit&amp;redlink=1" TargetMode="External"/><Relationship Id="rId15" Type="http://schemas.openxmlformats.org/officeDocument/2006/relationships/hyperlink" Target="https://sr.wikipedia.org/w/index.php?title=Portfolio_investicije&amp;action=edit&amp;redlink=1" TargetMode="External"/><Relationship Id="rId10" Type="http://schemas.openxmlformats.org/officeDocument/2006/relationships/hyperlink" Target="https://sr.wikipedia.org/w/index.php?title=Gra%C4%91evinski_kredit&amp;action=edit&amp;redlink=1" TargetMode="External"/><Relationship Id="rId4" Type="http://schemas.openxmlformats.org/officeDocument/2006/relationships/hyperlink" Target="https://sr.wikipedia.org/w/index.php?title=Akceptni_kredit&amp;action=edit&amp;redlink=1" TargetMode="External"/><Relationship Id="rId9" Type="http://schemas.openxmlformats.org/officeDocument/2006/relationships/hyperlink" Target="https://sr.wikipedia.org/w/index.php?title=Hipotekarni_kredit&amp;action=edit&amp;redlink=1" TargetMode="External"/><Relationship Id="rId14" Type="http://schemas.openxmlformats.org/officeDocument/2006/relationships/hyperlink" Target="https://sr.wikipedia.org/w/index.php?title=Forfeting_poslovi&amp;action=edit&amp;redlink=1"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sr-Cyrl-RS" dirty="0" smtClean="0"/>
              <a:t>Активни банкарски </a:t>
            </a:r>
            <a:r>
              <a:rPr lang="sr-Cyrl-RS" dirty="0" smtClean="0"/>
              <a:t>послови</a:t>
            </a:r>
            <a:r>
              <a:rPr lang="sr-Latn-RS" dirty="0" smtClean="0"/>
              <a:t/>
            </a:r>
            <a:br>
              <a:rPr lang="sr-Latn-RS" dirty="0" smtClean="0"/>
            </a:br>
            <a:r>
              <a:rPr lang="sr-Cyrl-RS" sz="2400" smtClean="0"/>
              <a:t>Ученици се упућују на уџбеник стране 65,70, 71.</a:t>
            </a:r>
            <a:endParaRPr lang="en-US" dirty="0"/>
          </a:p>
        </p:txBody>
      </p:sp>
      <p:sp>
        <p:nvSpPr>
          <p:cNvPr id="3" name="Subtitle 2"/>
          <p:cNvSpPr>
            <a:spLocks noGrp="1"/>
          </p:cNvSpPr>
          <p:nvPr>
            <p:ph type="subTitle" idx="1"/>
          </p:nvPr>
        </p:nvSpPr>
        <p:spPr/>
        <p:txBody>
          <a:bodyPr>
            <a:normAutofit/>
          </a:bodyPr>
          <a:lstStyle/>
          <a:p>
            <a:r>
              <a:rPr lang="sr-Cyrl-RS" sz="2800" b="1" dirty="0" smtClean="0"/>
              <a:t>Акцептни и ломбардни </a:t>
            </a:r>
            <a:r>
              <a:rPr lang="sr-Cyrl-RS" sz="2800" b="1" dirty="0" smtClean="0"/>
              <a:t>кредити</a:t>
            </a:r>
            <a:endParaRPr lang="sr-Latn-RS" sz="2800" b="1" dirty="0" smtClean="0"/>
          </a:p>
          <a:p>
            <a:endParaRPr lang="en-US" sz="2800" dirty="0"/>
          </a:p>
        </p:txBody>
      </p:sp>
      <p:sp>
        <p:nvSpPr>
          <p:cNvPr id="4" name="Up Arrow 3"/>
          <p:cNvSpPr/>
          <p:nvPr/>
        </p:nvSpPr>
        <p:spPr>
          <a:xfrm>
            <a:off x="8358214" y="3000372"/>
            <a:ext cx="571504" cy="126416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unnamed.jpg"/>
          <p:cNvPicPr>
            <a:picLocks noChangeAspect="1"/>
          </p:cNvPicPr>
          <p:nvPr/>
        </p:nvPicPr>
        <p:blipFill>
          <a:blip r:embed="rId2"/>
          <a:stretch>
            <a:fillRect/>
          </a:stretch>
        </p:blipFill>
        <p:spPr>
          <a:xfrm>
            <a:off x="1714480" y="214290"/>
            <a:ext cx="5643602" cy="2071702"/>
          </a:xfrm>
          <a:prstGeom prst="rect">
            <a:avLst/>
          </a:prstGeom>
        </p:spPr>
      </p:pic>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85720" y="285726"/>
          <a:ext cx="8643999" cy="6215107"/>
        </p:xfrm>
        <a:graphic>
          <a:graphicData uri="http://schemas.openxmlformats.org/drawingml/2006/table">
            <a:tbl>
              <a:tblPr/>
              <a:tblGrid>
                <a:gridCol w="1134857"/>
                <a:gridCol w="7372368"/>
                <a:gridCol w="136774"/>
              </a:tblGrid>
              <a:tr h="322864">
                <a:tc gridSpan="3">
                  <a:txBody>
                    <a:bodyPr/>
                    <a:lstStyle/>
                    <a:p>
                      <a:pPr algn="ctr"/>
                      <a:r>
                        <a:rPr lang="sr-Cyrl-RS" sz="1600" u="none" strike="noStrike">
                          <a:solidFill>
                            <a:srgbClr val="0B0080"/>
                          </a:solidFill>
                          <a:hlinkClick r:id="rId2" tooltip="Привреда"/>
                        </a:rPr>
                        <a:t>Привреда</a:t>
                      </a:r>
                      <a:endParaRPr lang="sr-Cyrl-RS" sz="1600"/>
                    </a:p>
                  </a:txBody>
                  <a:tcPr marL="52439" marR="52439" marT="26219" marB="26219" anchor="ctr">
                    <a:lnL>
                      <a:noFill/>
                    </a:lnL>
                    <a:lnR>
                      <a:noFill/>
                    </a:lnR>
                    <a:lnT>
                      <a:noFill/>
                    </a:lnT>
                    <a:lnB w="19050" cap="flat" cmpd="sng" algn="ctr">
                      <a:solidFill>
                        <a:srgbClr val="FDFDFD"/>
                      </a:solidFill>
                      <a:prstDash val="solid"/>
                      <a:round/>
                      <a:headEnd type="none" w="med" len="med"/>
                      <a:tailEnd type="none" w="med" len="med"/>
                    </a:lnB>
                    <a:solidFill>
                      <a:srgbClr val="CCCCFF"/>
                    </a:solidFill>
                  </a:tcPr>
                </a:tc>
                <a:tc hMerge="1">
                  <a:txBody>
                    <a:bodyPr/>
                    <a:lstStyle/>
                    <a:p>
                      <a:endParaRPr lang="en-US"/>
                    </a:p>
                  </a:txBody>
                  <a:tcPr/>
                </a:tc>
                <a:tc hMerge="1">
                  <a:txBody>
                    <a:bodyPr/>
                    <a:lstStyle/>
                    <a:p>
                      <a:endParaRPr lang="en-US"/>
                    </a:p>
                  </a:txBody>
                  <a:tcPr/>
                </a:tc>
              </a:tr>
              <a:tr h="1775744">
                <a:tc>
                  <a:txBody>
                    <a:bodyPr/>
                    <a:lstStyle/>
                    <a:p>
                      <a:pPr algn="r"/>
                      <a:r>
                        <a:rPr lang="sr-Cyrl-RS" sz="1600" b="1"/>
                        <a:t>Примарни сектор</a:t>
                      </a:r>
                      <a:endParaRPr lang="sr-Cyrl-RS" sz="1600"/>
                    </a:p>
                  </a:txBody>
                  <a:tcPr marL="52439" marR="52439" marT="26219" marB="26219" anchor="ctr">
                    <a:lnL>
                      <a:noFill/>
                    </a:lnL>
                    <a:lnR w="19050" cap="flat" cmpd="sng" algn="ctr">
                      <a:solidFill>
                        <a:srgbClr val="FDFDFD"/>
                      </a:solidFill>
                      <a:prstDash val="solid"/>
                      <a:round/>
                      <a:headEnd type="none" w="med" len="med"/>
                      <a:tailEnd type="none" w="med" len="med"/>
                    </a:lnR>
                    <a:lnT w="19050" cap="flat" cmpd="sng" algn="ctr">
                      <a:solidFill>
                        <a:srgbClr val="FDFDFD"/>
                      </a:solidFill>
                      <a:prstDash val="solid"/>
                      <a:round/>
                      <a:headEnd type="none" w="med" len="med"/>
                      <a:tailEnd type="none" w="med" len="med"/>
                    </a:lnT>
                    <a:lnB w="19050" cap="flat" cmpd="sng" algn="ctr">
                      <a:solidFill>
                        <a:srgbClr val="FDFDFD"/>
                      </a:solidFill>
                      <a:prstDash val="solid"/>
                      <a:round/>
                      <a:headEnd type="none" w="med" len="med"/>
                      <a:tailEnd type="none" w="med" len="med"/>
                    </a:lnB>
                    <a:solidFill>
                      <a:srgbClr val="DDDDFF"/>
                    </a:solidFill>
                  </a:tcPr>
                </a:tc>
                <a:tc>
                  <a:txBody>
                    <a:bodyPr/>
                    <a:lstStyle/>
                    <a:p>
                      <a:pPr algn="l">
                        <a:buFont typeface="Arial"/>
                        <a:buChar char="•"/>
                      </a:pPr>
                      <a:r>
                        <a:rPr lang="ru-RU" sz="1600" u="none" strike="noStrike" dirty="0">
                          <a:solidFill>
                            <a:srgbClr val="0B0080"/>
                          </a:solidFill>
                          <a:hlinkClick r:id="rId3" tooltip="Пољопривреда"/>
                        </a:rPr>
                        <a:t>Пољопривреда</a:t>
                      </a:r>
                      <a:r>
                        <a:rPr lang="ru-RU" sz="1600" dirty="0"/>
                        <a:t> </a:t>
                      </a:r>
                    </a:p>
                    <a:p>
                      <a:pPr marL="742950" lvl="1" indent="-285750" algn="l">
                        <a:buFont typeface="Arial"/>
                        <a:buChar char="•"/>
                      </a:pPr>
                      <a:r>
                        <a:rPr lang="ru-RU" sz="1600" u="none" strike="noStrike" dirty="0">
                          <a:solidFill>
                            <a:srgbClr val="0B0080"/>
                          </a:solidFill>
                          <a:hlinkClick r:id="rId4" tooltip="Земљорадња"/>
                        </a:rPr>
                        <a:t>Земљорадња</a:t>
                      </a:r>
                      <a:endParaRPr lang="ru-RU" sz="1600" dirty="0"/>
                    </a:p>
                    <a:p>
                      <a:pPr marL="742950" lvl="1" indent="-285750" algn="l">
                        <a:buFont typeface="Arial"/>
                        <a:buChar char="•"/>
                      </a:pPr>
                      <a:r>
                        <a:rPr lang="ru-RU" sz="1600" u="none" strike="noStrike" dirty="0">
                          <a:solidFill>
                            <a:srgbClr val="0B0080"/>
                          </a:solidFill>
                          <a:hlinkClick r:id="rId5" tooltip="Сточарство"/>
                        </a:rPr>
                        <a:t>Сточарство</a:t>
                      </a:r>
                      <a:endParaRPr lang="ru-RU" sz="1600" dirty="0"/>
                    </a:p>
                    <a:p>
                      <a:pPr marL="742950" lvl="1" indent="-285750" algn="l">
                        <a:buFont typeface="Arial"/>
                        <a:buChar char="•"/>
                      </a:pPr>
                      <a:r>
                        <a:rPr lang="ru-RU" sz="1600" u="none" strike="noStrike" dirty="0">
                          <a:solidFill>
                            <a:srgbClr val="0B0080"/>
                          </a:solidFill>
                          <a:hlinkClick r:id="rId6" tooltip="Лов"/>
                        </a:rPr>
                        <a:t>Лов</a:t>
                      </a:r>
                      <a:endParaRPr lang="ru-RU" sz="1600" dirty="0"/>
                    </a:p>
                    <a:p>
                      <a:pPr marL="742950" lvl="1" indent="-285750" algn="l">
                        <a:buFont typeface="Arial"/>
                        <a:buChar char="•"/>
                      </a:pPr>
                      <a:r>
                        <a:rPr lang="ru-RU" sz="1600" u="none" strike="noStrike" dirty="0">
                          <a:solidFill>
                            <a:srgbClr val="0B0080"/>
                          </a:solidFill>
                          <a:hlinkClick r:id="rId7" tooltip="Риболов"/>
                        </a:rPr>
                        <a:t>Риболов</a:t>
                      </a:r>
                      <a:endParaRPr lang="ru-RU" sz="1600" dirty="0"/>
                    </a:p>
                    <a:p>
                      <a:pPr algn="l">
                        <a:buFont typeface="Arial"/>
                        <a:buChar char="•"/>
                      </a:pPr>
                      <a:r>
                        <a:rPr lang="ru-RU" sz="1600" u="none" strike="noStrike" dirty="0">
                          <a:solidFill>
                            <a:srgbClr val="0B0080"/>
                          </a:solidFill>
                          <a:hlinkClick r:id="rId8" tooltip="Шумарство"/>
                        </a:rPr>
                        <a:t>Шумарство</a:t>
                      </a:r>
                      <a:endParaRPr lang="ru-RU" sz="1600" dirty="0"/>
                    </a:p>
                    <a:p>
                      <a:pPr algn="l">
                        <a:buFont typeface="Arial"/>
                        <a:buChar char="•"/>
                      </a:pPr>
                      <a:r>
                        <a:rPr lang="ru-RU" sz="1600" u="none" strike="noStrike" dirty="0">
                          <a:solidFill>
                            <a:srgbClr val="A55858"/>
                          </a:solidFill>
                          <a:hlinkClick r:id="rId9" tooltip="Водопривреда (страница не постоји)"/>
                        </a:rPr>
                        <a:t>Водопривреда</a:t>
                      </a:r>
                      <a:endParaRPr lang="ru-RU" sz="1600" dirty="0"/>
                    </a:p>
                  </a:txBody>
                  <a:tcPr marL="52439" marR="52439" marT="26219" marB="26219" anchor="ctr">
                    <a:lnL w="19050" cap="flat" cmpd="sng" algn="ctr">
                      <a:solidFill>
                        <a:srgbClr val="FDFDFD"/>
                      </a:solidFill>
                      <a:prstDash val="solid"/>
                      <a:round/>
                      <a:headEnd type="none" w="med" len="med"/>
                      <a:tailEnd type="none" w="med" len="med"/>
                    </a:lnL>
                    <a:lnR>
                      <a:noFill/>
                    </a:lnR>
                    <a:lnT w="19050" cap="flat" cmpd="sng" algn="ctr">
                      <a:solidFill>
                        <a:srgbClr val="FDFDFD"/>
                      </a:solidFill>
                      <a:prstDash val="solid"/>
                      <a:round/>
                      <a:headEnd type="none" w="med" len="med"/>
                      <a:tailEnd type="none" w="med" len="med"/>
                    </a:lnT>
                    <a:lnB w="19050" cap="flat" cmpd="sng" algn="ctr">
                      <a:solidFill>
                        <a:srgbClr val="FDFDFD"/>
                      </a:solidFill>
                      <a:prstDash val="solid"/>
                      <a:round/>
                      <a:headEnd type="none" w="med" len="med"/>
                      <a:tailEnd type="none" w="med" len="med"/>
                    </a:lnB>
                  </a:tcPr>
                </a:tc>
                <a:tc rowSpan="4">
                  <a:txBody>
                    <a:bodyPr/>
                    <a:lstStyle/>
                    <a:p>
                      <a:endParaRPr lang="en-US" sz="1600"/>
                    </a:p>
                  </a:txBody>
                  <a:tcPr marL="10925" marR="52439" marT="26219" marB="26219" anchor="ctr">
                    <a:lnL>
                      <a:noFill/>
                    </a:lnL>
                    <a:lnR>
                      <a:noFill/>
                    </a:lnR>
                    <a:lnT w="19050" cap="flat" cmpd="sng" algn="ctr">
                      <a:solidFill>
                        <a:srgbClr val="FDFDFD"/>
                      </a:solidFill>
                      <a:prstDash val="solid"/>
                      <a:round/>
                      <a:headEnd type="none" w="med" len="med"/>
                      <a:tailEnd type="none" w="med" len="med"/>
                    </a:lnT>
                    <a:lnB>
                      <a:noFill/>
                    </a:lnB>
                  </a:tcPr>
                </a:tc>
              </a:tr>
              <a:tr h="807157">
                <a:tc>
                  <a:txBody>
                    <a:bodyPr/>
                    <a:lstStyle/>
                    <a:p>
                      <a:pPr algn="r"/>
                      <a:r>
                        <a:rPr lang="sr-Cyrl-RS" sz="1600"/>
                        <a:t>Секундарни сектор</a:t>
                      </a:r>
                    </a:p>
                  </a:txBody>
                  <a:tcPr marL="52439" marR="52439" marT="26219" marB="26219" anchor="ctr">
                    <a:lnL>
                      <a:noFill/>
                    </a:lnL>
                    <a:lnR w="19050" cap="flat" cmpd="sng" algn="ctr">
                      <a:solidFill>
                        <a:srgbClr val="FDFDFD"/>
                      </a:solidFill>
                      <a:prstDash val="solid"/>
                      <a:round/>
                      <a:headEnd type="none" w="med" len="med"/>
                      <a:tailEnd type="none" w="med" len="med"/>
                    </a:lnR>
                    <a:lnT w="19050" cap="flat" cmpd="sng" algn="ctr">
                      <a:solidFill>
                        <a:srgbClr val="FDFDFD"/>
                      </a:solidFill>
                      <a:prstDash val="solid"/>
                      <a:round/>
                      <a:headEnd type="none" w="med" len="med"/>
                      <a:tailEnd type="none" w="med" len="med"/>
                    </a:lnT>
                    <a:lnB w="19050" cap="flat" cmpd="sng" algn="ctr">
                      <a:solidFill>
                        <a:srgbClr val="FDFDFD"/>
                      </a:solidFill>
                      <a:prstDash val="solid"/>
                      <a:round/>
                      <a:headEnd type="none" w="med" len="med"/>
                      <a:tailEnd type="none" w="med" len="med"/>
                    </a:lnB>
                    <a:solidFill>
                      <a:srgbClr val="DDDDFF"/>
                    </a:solidFill>
                  </a:tcPr>
                </a:tc>
                <a:tc>
                  <a:txBody>
                    <a:bodyPr/>
                    <a:lstStyle/>
                    <a:p>
                      <a:pPr algn="l">
                        <a:buFont typeface="Arial"/>
                        <a:buChar char="•"/>
                      </a:pPr>
                      <a:r>
                        <a:rPr lang="sr-Cyrl-RS" sz="1600" u="none" strike="noStrike">
                          <a:solidFill>
                            <a:srgbClr val="0B0080"/>
                          </a:solidFill>
                          <a:hlinkClick r:id="rId10" tooltip="Индустрија"/>
                        </a:rPr>
                        <a:t>Индустрија</a:t>
                      </a:r>
                      <a:endParaRPr lang="sr-Cyrl-RS" sz="1600"/>
                    </a:p>
                    <a:p>
                      <a:pPr algn="l">
                        <a:buFont typeface="Arial"/>
                        <a:buChar char="•"/>
                      </a:pPr>
                      <a:r>
                        <a:rPr lang="sr-Cyrl-RS" sz="1600" u="none" strike="noStrike">
                          <a:solidFill>
                            <a:srgbClr val="0B0080"/>
                          </a:solidFill>
                          <a:hlinkClick r:id="rId11" tooltip="Građevinarstvo"/>
                        </a:rPr>
                        <a:t>Грађевинарство</a:t>
                      </a:r>
                      <a:endParaRPr lang="sr-Cyrl-RS" sz="1600"/>
                    </a:p>
                    <a:p>
                      <a:pPr algn="l">
                        <a:buFont typeface="Arial"/>
                        <a:buChar char="•"/>
                      </a:pPr>
                      <a:r>
                        <a:rPr lang="sr-Cyrl-RS" sz="1600" u="none" strike="noStrike">
                          <a:solidFill>
                            <a:srgbClr val="0B0080"/>
                          </a:solidFill>
                          <a:hlinkClick r:id="rId12" tooltip="Занатство"/>
                        </a:rPr>
                        <a:t>Производно занатство</a:t>
                      </a:r>
                      <a:endParaRPr lang="sr-Cyrl-RS" sz="1600"/>
                    </a:p>
                  </a:txBody>
                  <a:tcPr marL="52439" marR="52439" marT="26219" marB="26219" anchor="ctr">
                    <a:lnL w="19050" cap="flat" cmpd="sng" algn="ctr">
                      <a:solidFill>
                        <a:srgbClr val="FDFDFD"/>
                      </a:solidFill>
                      <a:prstDash val="solid"/>
                      <a:round/>
                      <a:headEnd type="none" w="med" len="med"/>
                      <a:tailEnd type="none" w="med" len="med"/>
                    </a:lnL>
                    <a:lnR>
                      <a:noFill/>
                    </a:lnR>
                    <a:lnT w="19050" cap="flat" cmpd="sng" algn="ctr">
                      <a:solidFill>
                        <a:srgbClr val="FDFDFD"/>
                      </a:solidFill>
                      <a:prstDash val="solid"/>
                      <a:round/>
                      <a:headEnd type="none" w="med" len="med"/>
                      <a:tailEnd type="none" w="med" len="med"/>
                    </a:lnT>
                    <a:lnB w="19050" cap="flat" cmpd="sng" algn="ctr">
                      <a:solidFill>
                        <a:srgbClr val="FDFDFD"/>
                      </a:solidFill>
                      <a:prstDash val="solid"/>
                      <a:round/>
                      <a:headEnd type="none" w="med" len="med"/>
                      <a:tailEnd type="none" w="med" len="med"/>
                    </a:lnB>
                    <a:solidFill>
                      <a:srgbClr val="F7F7F7"/>
                    </a:solidFill>
                  </a:tcPr>
                </a:tc>
                <a:tc vMerge="1">
                  <a:txBody>
                    <a:bodyPr/>
                    <a:lstStyle/>
                    <a:p>
                      <a:endParaRPr lang="en-US"/>
                    </a:p>
                  </a:txBody>
                  <a:tcPr/>
                </a:tc>
              </a:tr>
              <a:tr h="1775744">
                <a:tc>
                  <a:txBody>
                    <a:bodyPr/>
                    <a:lstStyle/>
                    <a:p>
                      <a:pPr algn="r"/>
                      <a:r>
                        <a:rPr lang="sr-Cyrl-RS" sz="1600" dirty="0"/>
                        <a:t>Терцијарни сектор</a:t>
                      </a:r>
                    </a:p>
                  </a:txBody>
                  <a:tcPr marL="52439" marR="52439" marT="26219" marB="26219" anchor="ctr">
                    <a:lnL>
                      <a:noFill/>
                    </a:lnL>
                    <a:lnR w="19050" cap="flat" cmpd="sng" algn="ctr">
                      <a:solidFill>
                        <a:srgbClr val="FDFDFD"/>
                      </a:solidFill>
                      <a:prstDash val="solid"/>
                      <a:round/>
                      <a:headEnd type="none" w="med" len="med"/>
                      <a:tailEnd type="none" w="med" len="med"/>
                    </a:lnR>
                    <a:lnT w="19050" cap="flat" cmpd="sng" algn="ctr">
                      <a:solidFill>
                        <a:srgbClr val="FDFDFD"/>
                      </a:solidFill>
                      <a:prstDash val="solid"/>
                      <a:round/>
                      <a:headEnd type="none" w="med" len="med"/>
                      <a:tailEnd type="none" w="med" len="med"/>
                    </a:lnT>
                    <a:lnB w="19050" cap="flat" cmpd="sng" algn="ctr">
                      <a:solidFill>
                        <a:srgbClr val="FDFDFD"/>
                      </a:solidFill>
                      <a:prstDash val="solid"/>
                      <a:round/>
                      <a:headEnd type="none" w="med" len="med"/>
                      <a:tailEnd type="none" w="med" len="med"/>
                    </a:lnB>
                    <a:solidFill>
                      <a:srgbClr val="DDDDFF"/>
                    </a:solidFill>
                  </a:tcPr>
                </a:tc>
                <a:tc>
                  <a:txBody>
                    <a:bodyPr/>
                    <a:lstStyle/>
                    <a:p>
                      <a:pPr algn="l">
                        <a:buFont typeface="Arial"/>
                        <a:buChar char="•"/>
                      </a:pPr>
                      <a:r>
                        <a:rPr lang="ru-RU" sz="1600" u="none" strike="noStrike" dirty="0">
                          <a:solidFill>
                            <a:srgbClr val="0B0080"/>
                          </a:solidFill>
                          <a:hlinkClick r:id="rId13" tooltip="Саобраћај"/>
                        </a:rPr>
                        <a:t>Саобраћај</a:t>
                      </a:r>
                      <a:endParaRPr lang="ru-RU" sz="1600" dirty="0"/>
                    </a:p>
                    <a:p>
                      <a:pPr algn="l">
                        <a:buFont typeface="Arial"/>
                        <a:buChar char="•"/>
                      </a:pPr>
                      <a:r>
                        <a:rPr lang="ru-RU" sz="1600" u="none" strike="noStrike" dirty="0">
                          <a:solidFill>
                            <a:srgbClr val="0B0080"/>
                          </a:solidFill>
                          <a:hlinkClick r:id="rId14" tooltip="Трговина"/>
                        </a:rPr>
                        <a:t>Трговина</a:t>
                      </a:r>
                      <a:endParaRPr lang="ru-RU" sz="1600" dirty="0"/>
                    </a:p>
                    <a:p>
                      <a:pPr algn="l">
                        <a:buFont typeface="Arial"/>
                        <a:buChar char="•"/>
                      </a:pPr>
                      <a:r>
                        <a:rPr lang="ru-RU" sz="1600" u="none" strike="noStrike" dirty="0">
                          <a:solidFill>
                            <a:srgbClr val="0B0080"/>
                          </a:solidFill>
                          <a:hlinkClick r:id="rId15" tooltip="Туризам"/>
                        </a:rPr>
                        <a:t>Туризам</a:t>
                      </a:r>
                      <a:endParaRPr lang="ru-RU" sz="1600" dirty="0"/>
                    </a:p>
                    <a:p>
                      <a:pPr algn="l">
                        <a:buFont typeface="Arial"/>
                        <a:buChar char="•"/>
                      </a:pPr>
                      <a:r>
                        <a:rPr lang="ru-RU" sz="1600" u="none" strike="noStrike" dirty="0">
                          <a:solidFill>
                            <a:srgbClr val="0B0080"/>
                          </a:solidFill>
                          <a:hlinkClick r:id="rId16" tooltip="Угоститељство"/>
                        </a:rPr>
                        <a:t>Угоститељство</a:t>
                      </a:r>
                      <a:endParaRPr lang="ru-RU" sz="1600" dirty="0"/>
                    </a:p>
                    <a:p>
                      <a:pPr algn="l">
                        <a:buFont typeface="Arial"/>
                        <a:buChar char="•"/>
                      </a:pPr>
                      <a:r>
                        <a:rPr lang="ru-RU" sz="1600" u="none" strike="noStrike" dirty="0">
                          <a:solidFill>
                            <a:srgbClr val="0B0080"/>
                          </a:solidFill>
                          <a:hlinkClick r:id="rId12" tooltip="Занатство"/>
                        </a:rPr>
                        <a:t>Услужно занатство</a:t>
                      </a:r>
                      <a:endParaRPr lang="ru-RU" sz="1600" dirty="0"/>
                    </a:p>
                    <a:p>
                      <a:pPr algn="l">
                        <a:buFont typeface="Arial"/>
                        <a:buChar char="•"/>
                      </a:pPr>
                      <a:r>
                        <a:rPr lang="ru-RU" sz="1600" u="none" strike="noStrike" dirty="0">
                          <a:solidFill>
                            <a:srgbClr val="0B0080"/>
                          </a:solidFill>
                          <a:hlinkClick r:id="rId17" tooltip="Банкарство"/>
                        </a:rPr>
                        <a:t>Банкарство</a:t>
                      </a:r>
                      <a:endParaRPr lang="ru-RU" sz="1600" dirty="0"/>
                    </a:p>
                    <a:p>
                      <a:pPr algn="l">
                        <a:buFont typeface="Arial"/>
                        <a:buChar char="•"/>
                      </a:pPr>
                      <a:r>
                        <a:rPr lang="ru-RU" sz="1600" u="none" strike="noStrike" dirty="0">
                          <a:solidFill>
                            <a:srgbClr val="0B0080"/>
                          </a:solidFill>
                          <a:hlinkClick r:id="rId18" tooltip="Комунална привреда"/>
                        </a:rPr>
                        <a:t>Комунална привреда</a:t>
                      </a:r>
                      <a:endParaRPr lang="ru-RU" sz="1600" dirty="0"/>
                    </a:p>
                  </a:txBody>
                  <a:tcPr marL="52439" marR="52439" marT="26219" marB="26219" anchor="ctr">
                    <a:lnL w="19050" cap="flat" cmpd="sng" algn="ctr">
                      <a:solidFill>
                        <a:srgbClr val="FDFDFD"/>
                      </a:solidFill>
                      <a:prstDash val="solid"/>
                      <a:round/>
                      <a:headEnd type="none" w="med" len="med"/>
                      <a:tailEnd type="none" w="med" len="med"/>
                    </a:lnL>
                    <a:lnR>
                      <a:noFill/>
                    </a:lnR>
                    <a:lnT w="19050" cap="flat" cmpd="sng" algn="ctr">
                      <a:solidFill>
                        <a:srgbClr val="FDFDFD"/>
                      </a:solidFill>
                      <a:prstDash val="solid"/>
                      <a:round/>
                      <a:headEnd type="none" w="med" len="med"/>
                      <a:tailEnd type="none" w="med" len="med"/>
                    </a:lnT>
                    <a:lnB w="19050" cap="flat" cmpd="sng" algn="ctr">
                      <a:solidFill>
                        <a:srgbClr val="FDFDFD"/>
                      </a:solidFill>
                      <a:prstDash val="solid"/>
                      <a:round/>
                      <a:headEnd type="none" w="med" len="med"/>
                      <a:tailEnd type="none" w="med" len="med"/>
                    </a:lnB>
                  </a:tcPr>
                </a:tc>
                <a:tc vMerge="1">
                  <a:txBody>
                    <a:bodyPr/>
                    <a:lstStyle/>
                    <a:p>
                      <a:endParaRPr lang="en-US"/>
                    </a:p>
                  </a:txBody>
                  <a:tcPr/>
                </a:tc>
              </a:tr>
              <a:tr h="1533598">
                <a:tc>
                  <a:txBody>
                    <a:bodyPr/>
                    <a:lstStyle/>
                    <a:p>
                      <a:pPr algn="r"/>
                      <a:r>
                        <a:rPr lang="sr-Cyrl-RS" sz="1600"/>
                        <a:t>Квартарни сектор</a:t>
                      </a:r>
                    </a:p>
                  </a:txBody>
                  <a:tcPr marL="52439" marR="52439" marT="26219" marB="26219" anchor="ctr">
                    <a:lnL>
                      <a:noFill/>
                    </a:lnL>
                    <a:lnR w="19050" cap="flat" cmpd="sng" algn="ctr">
                      <a:solidFill>
                        <a:srgbClr val="FDFDFD"/>
                      </a:solidFill>
                      <a:prstDash val="solid"/>
                      <a:round/>
                      <a:headEnd type="none" w="med" len="med"/>
                      <a:tailEnd type="none" w="med" len="med"/>
                    </a:lnR>
                    <a:lnT w="19050" cap="flat" cmpd="sng" algn="ctr">
                      <a:solidFill>
                        <a:srgbClr val="FDFDFD"/>
                      </a:solidFill>
                      <a:prstDash val="solid"/>
                      <a:round/>
                      <a:headEnd type="none" w="med" len="med"/>
                      <a:tailEnd type="none" w="med" len="med"/>
                    </a:lnT>
                    <a:lnB>
                      <a:noFill/>
                    </a:lnB>
                    <a:solidFill>
                      <a:srgbClr val="DDDDFF"/>
                    </a:solidFill>
                  </a:tcPr>
                </a:tc>
                <a:tc>
                  <a:txBody>
                    <a:bodyPr/>
                    <a:lstStyle/>
                    <a:p>
                      <a:pPr algn="l">
                        <a:buFont typeface="Arial"/>
                        <a:buChar char="•"/>
                      </a:pPr>
                      <a:r>
                        <a:rPr lang="ru-RU" sz="1600" u="none" strike="noStrike" dirty="0">
                          <a:solidFill>
                            <a:srgbClr val="0B0080"/>
                          </a:solidFill>
                          <a:hlinkClick r:id="rId19" tooltip="Образовање"/>
                        </a:rPr>
                        <a:t>Образовање</a:t>
                      </a:r>
                      <a:endParaRPr lang="ru-RU" sz="1600" dirty="0"/>
                    </a:p>
                    <a:p>
                      <a:pPr algn="l">
                        <a:buFont typeface="Arial"/>
                        <a:buChar char="•"/>
                      </a:pPr>
                      <a:r>
                        <a:rPr lang="ru-RU" sz="1600" u="none" strike="noStrike" dirty="0">
                          <a:solidFill>
                            <a:srgbClr val="0B0080"/>
                          </a:solidFill>
                          <a:hlinkClick r:id="rId20" tooltip="Наука"/>
                        </a:rPr>
                        <a:t>Наука</a:t>
                      </a:r>
                      <a:endParaRPr lang="ru-RU" sz="1600" dirty="0"/>
                    </a:p>
                    <a:p>
                      <a:pPr algn="l">
                        <a:buFont typeface="Arial"/>
                        <a:buChar char="•"/>
                      </a:pPr>
                      <a:r>
                        <a:rPr lang="ru-RU" sz="1600" u="none" strike="noStrike" dirty="0">
                          <a:solidFill>
                            <a:srgbClr val="0B0080"/>
                          </a:solidFill>
                          <a:hlinkClick r:id="rId21" tooltip="Култура"/>
                        </a:rPr>
                        <a:t>Култура</a:t>
                      </a:r>
                      <a:endParaRPr lang="ru-RU" sz="1600" dirty="0"/>
                    </a:p>
                    <a:p>
                      <a:pPr algn="l">
                        <a:buFont typeface="Arial"/>
                        <a:buChar char="•"/>
                      </a:pPr>
                      <a:r>
                        <a:rPr lang="ru-RU" sz="1600" u="none" strike="noStrike" dirty="0">
                          <a:solidFill>
                            <a:srgbClr val="0B0080"/>
                          </a:solidFill>
                          <a:hlinkClick r:id="rId22" tooltip="Информација"/>
                        </a:rPr>
                        <a:t>Информације</a:t>
                      </a:r>
                      <a:endParaRPr lang="ru-RU" sz="1600" dirty="0"/>
                    </a:p>
                    <a:p>
                      <a:pPr algn="l">
                        <a:buFont typeface="Arial"/>
                        <a:buChar char="•"/>
                      </a:pPr>
                      <a:r>
                        <a:rPr lang="ru-RU" sz="1600" u="none" strike="noStrike" dirty="0">
                          <a:solidFill>
                            <a:srgbClr val="0B0080"/>
                          </a:solidFill>
                          <a:hlinkClick r:id="rId23" tooltip="Здравство"/>
                        </a:rPr>
                        <a:t>Здравство</a:t>
                      </a:r>
                      <a:endParaRPr lang="ru-RU" sz="1600" dirty="0"/>
                    </a:p>
                    <a:p>
                      <a:pPr algn="l">
                        <a:buFont typeface="Arial"/>
                        <a:buChar char="•"/>
                      </a:pPr>
                      <a:r>
                        <a:rPr lang="ru-RU" sz="1600" u="none" strike="noStrike" dirty="0">
                          <a:solidFill>
                            <a:srgbClr val="0B0080"/>
                          </a:solidFill>
                          <a:hlinkClick r:id="rId24" tooltip="Социјална заштита"/>
                        </a:rPr>
                        <a:t>Социјална заштита</a:t>
                      </a:r>
                      <a:endParaRPr lang="ru-RU" sz="1600" dirty="0"/>
                    </a:p>
                  </a:txBody>
                  <a:tcPr marL="52439" marR="52439" marT="26219" marB="26219" anchor="ctr">
                    <a:lnL w="19050" cap="flat" cmpd="sng" algn="ctr">
                      <a:solidFill>
                        <a:srgbClr val="FDFDFD"/>
                      </a:solidFill>
                      <a:prstDash val="solid"/>
                      <a:round/>
                      <a:headEnd type="none" w="med" len="med"/>
                      <a:tailEnd type="none" w="med" len="med"/>
                    </a:lnL>
                    <a:lnR>
                      <a:noFill/>
                    </a:lnR>
                    <a:lnT w="19050" cap="flat" cmpd="sng" algn="ctr">
                      <a:solidFill>
                        <a:srgbClr val="FDFDFD"/>
                      </a:solidFill>
                      <a:prstDash val="solid"/>
                      <a:round/>
                      <a:headEnd type="none" w="med" len="med"/>
                      <a:tailEnd type="none" w="med" len="med"/>
                    </a:lnT>
                    <a:lnB>
                      <a:noFill/>
                    </a:lnB>
                    <a:solidFill>
                      <a:srgbClr val="F7F7F7"/>
                    </a:solidFill>
                  </a:tcPr>
                </a:tc>
                <a:tc vMerge="1">
                  <a:txBody>
                    <a:bodyPr/>
                    <a:lstStyle/>
                    <a:p>
                      <a:endParaRPr lang="en-US"/>
                    </a:p>
                  </a:txBody>
                  <a:tcPr/>
                </a:tc>
              </a:tr>
            </a:tbl>
          </a:graphicData>
        </a:graphic>
      </p:graphicFrame>
      <p:sp>
        <p:nvSpPr>
          <p:cNvPr id="1026" name="AutoShape 2" descr="GDP PPP Per Capita IMF 2008.svg"/>
          <p:cNvSpPr>
            <a:spLocks noChangeAspect="1" noChangeArrowheads="1"/>
          </p:cNvSpPr>
          <p:nvPr/>
        </p:nvSpPr>
        <p:spPr bwMode="auto">
          <a:xfrm>
            <a:off x="0" y="0"/>
            <a:ext cx="1905000" cy="866775"/>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4" name="Picture 3" descr="images (43).jpg"/>
          <p:cNvPicPr>
            <a:picLocks noChangeAspect="1"/>
          </p:cNvPicPr>
          <p:nvPr/>
        </p:nvPicPr>
        <p:blipFill>
          <a:blip r:embed="rId25"/>
          <a:stretch>
            <a:fillRect/>
          </a:stretch>
        </p:blipFill>
        <p:spPr>
          <a:xfrm>
            <a:off x="4714876" y="2143116"/>
            <a:ext cx="3643338" cy="2571768"/>
          </a:xfrm>
          <a:prstGeom prst="rect">
            <a:avLst/>
          </a:prstGeom>
        </p:spPr>
      </p:pic>
    </p:spTree>
  </p:cSld>
  <p:clrMapOvr>
    <a:masterClrMapping/>
  </p:clrMapOvr>
  <p:transition>
    <p:circl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2000240"/>
          </a:xfrm>
        </p:spPr>
        <p:txBody>
          <a:bodyPr>
            <a:noAutofit/>
          </a:bodyPr>
          <a:lstStyle/>
          <a:p>
            <a:r>
              <a:rPr lang="sr-Cyrl-RS" sz="2800" dirty="0" smtClean="0"/>
              <a:t> </a:t>
            </a:r>
            <a:r>
              <a:rPr lang="ru-RU" sz="2800" b="1" dirty="0" smtClean="0"/>
              <a:t>Активним пословима</a:t>
            </a:r>
            <a:r>
              <a:rPr lang="ru-RU" sz="2800" dirty="0" smtClean="0"/>
              <a:t> банке пласирају претходно мобилисане финансијске вишкове у виду:</a:t>
            </a:r>
            <a:br>
              <a:rPr lang="ru-RU" sz="2800" dirty="0" smtClean="0"/>
            </a:br>
            <a:r>
              <a:rPr lang="ru-RU" sz="2800" dirty="0" smtClean="0"/>
              <a:t/>
            </a:r>
            <a:br>
              <a:rPr lang="ru-RU" sz="2800" dirty="0" smtClean="0"/>
            </a:br>
            <a:endParaRPr lang="en-US" sz="2800" dirty="0"/>
          </a:p>
        </p:txBody>
      </p:sp>
      <p:sp>
        <p:nvSpPr>
          <p:cNvPr id="3" name="Content Placeholder 2"/>
          <p:cNvSpPr>
            <a:spLocks noGrp="1"/>
          </p:cNvSpPr>
          <p:nvPr>
            <p:ph sz="half" idx="1"/>
          </p:nvPr>
        </p:nvSpPr>
        <p:spPr/>
        <p:txBody>
          <a:bodyPr>
            <a:normAutofit/>
          </a:bodyPr>
          <a:lstStyle/>
          <a:p>
            <a:r>
              <a:rPr lang="ru-RU" sz="2400" dirty="0" smtClean="0"/>
              <a:t>Краткорочних кредита, у које спадају:</a:t>
            </a:r>
          </a:p>
          <a:p>
            <a:r>
              <a:rPr lang="ru-RU" sz="2400" dirty="0" smtClean="0">
                <a:hlinkClick r:id="rId2" tooltip="Есконтни кредит"/>
              </a:rPr>
              <a:t>Есконтни кредит</a:t>
            </a:r>
            <a:endParaRPr lang="ru-RU" sz="2400" dirty="0" smtClean="0"/>
          </a:p>
          <a:p>
            <a:r>
              <a:rPr lang="ru-RU" sz="2400" dirty="0" smtClean="0">
                <a:hlinkClick r:id="rId3" tooltip="Ломбардни кредит"/>
              </a:rPr>
              <a:t>Ломбардни кредит</a:t>
            </a:r>
            <a:endParaRPr lang="ru-RU" sz="2400" dirty="0" smtClean="0"/>
          </a:p>
          <a:p>
            <a:r>
              <a:rPr lang="ru-RU" sz="2400" dirty="0" smtClean="0">
                <a:hlinkClick r:id="rId4" tooltip="Акцептни кредит (страница не постоји)"/>
              </a:rPr>
              <a:t>Акцептни кредит</a:t>
            </a:r>
            <a:endParaRPr lang="ru-RU" sz="2400" dirty="0" smtClean="0"/>
          </a:p>
          <a:p>
            <a:r>
              <a:rPr lang="ru-RU" sz="2400" dirty="0" smtClean="0">
                <a:hlinkClick r:id="rId5" tooltip="Контокорентни кредит (страница не постоји)"/>
              </a:rPr>
              <a:t>Кон</a:t>
            </a:r>
            <a:r>
              <a:rPr lang="sr-Latn-RS" sz="2400" dirty="0" smtClean="0">
                <a:hlinkClick r:id="rId5" tooltip="Контокорентни кредит (страница не постоји)"/>
              </a:rPr>
              <a:t>a</a:t>
            </a:r>
            <a:r>
              <a:rPr lang="ru-RU" sz="2400" dirty="0" smtClean="0">
                <a:hlinkClick r:id="rId5" tooltip="Контокорентни кредит (страница не постоји)"/>
              </a:rPr>
              <a:t>токорентни кредит</a:t>
            </a:r>
            <a:endParaRPr lang="ru-RU" sz="2400" dirty="0" smtClean="0"/>
          </a:p>
          <a:p>
            <a:r>
              <a:rPr lang="ru-RU" sz="2400" dirty="0" smtClean="0">
                <a:hlinkClick r:id="rId6" tooltip="Авални кредит (страница не постоји)"/>
              </a:rPr>
              <a:t>Авални кредит</a:t>
            </a:r>
            <a:endParaRPr lang="ru-RU" sz="2400" dirty="0" smtClean="0"/>
          </a:p>
          <a:p>
            <a:r>
              <a:rPr lang="ru-RU" sz="2400" u="sng" dirty="0" smtClean="0">
                <a:hlinkClick r:id="rId7"/>
              </a:rPr>
              <a:t>Факторинг</a:t>
            </a:r>
            <a:endParaRPr lang="ru-RU" sz="2400" dirty="0" smtClean="0"/>
          </a:p>
          <a:p>
            <a:r>
              <a:rPr lang="ru-RU" sz="2400" dirty="0" smtClean="0">
                <a:hlinkClick r:id="rId8" tooltip="Рамбусни кредит"/>
              </a:rPr>
              <a:t>Рамбусни кредит</a:t>
            </a:r>
            <a:endParaRPr lang="ru-RU" sz="2400" dirty="0" smtClean="0"/>
          </a:p>
          <a:p>
            <a:endParaRPr lang="en-US" sz="2400" dirty="0"/>
          </a:p>
        </p:txBody>
      </p:sp>
      <p:sp>
        <p:nvSpPr>
          <p:cNvPr id="4" name="Content Placeholder 3"/>
          <p:cNvSpPr>
            <a:spLocks noGrp="1"/>
          </p:cNvSpPr>
          <p:nvPr>
            <p:ph sz="half" idx="2"/>
          </p:nvPr>
        </p:nvSpPr>
        <p:spPr/>
        <p:txBody>
          <a:bodyPr>
            <a:normAutofit/>
          </a:bodyPr>
          <a:lstStyle/>
          <a:p>
            <a:r>
              <a:rPr lang="ru-RU" sz="2400" dirty="0" smtClean="0"/>
              <a:t>Дугорочних кредита у које спадају:</a:t>
            </a:r>
          </a:p>
          <a:p>
            <a:r>
              <a:rPr lang="ru-RU" sz="2400" dirty="0" smtClean="0">
                <a:hlinkClick r:id="rId9" tooltip="Хипотекарни кредит (страница не постоји)"/>
              </a:rPr>
              <a:t>Хипотекарни кредит</a:t>
            </a:r>
            <a:endParaRPr lang="ru-RU" sz="2400" dirty="0" smtClean="0"/>
          </a:p>
          <a:p>
            <a:r>
              <a:rPr lang="ru-RU" sz="2400" dirty="0" smtClean="0">
                <a:hlinkClick r:id="rId10" tooltip="Грађевински кредит (страница не постоји)"/>
              </a:rPr>
              <a:t>Грађевински кредит</a:t>
            </a:r>
            <a:endParaRPr lang="ru-RU" sz="2400" dirty="0" smtClean="0"/>
          </a:p>
          <a:p>
            <a:r>
              <a:rPr lang="ru-RU" sz="2400" dirty="0" smtClean="0">
                <a:hlinkClick r:id="rId11" tooltip="Стамбени кредит (страница не постоји)"/>
              </a:rPr>
              <a:t>Стамбени кредит</a:t>
            </a:r>
            <a:endParaRPr lang="ru-RU" sz="2400" dirty="0" smtClean="0"/>
          </a:p>
          <a:p>
            <a:r>
              <a:rPr lang="ru-RU" sz="2400" dirty="0" smtClean="0">
                <a:hlinkClick r:id="rId12" tooltip="Инвестициони кредит (страница не постоји)"/>
              </a:rPr>
              <a:t>Инвестициони кредит</a:t>
            </a:r>
            <a:endParaRPr lang="ru-RU" sz="2400" dirty="0" smtClean="0"/>
          </a:p>
          <a:p>
            <a:r>
              <a:rPr lang="ru-RU" sz="2400" dirty="0" smtClean="0">
                <a:hlinkClick r:id="rId13" tooltip="Конзорцијални кредит (страница не постоји)"/>
              </a:rPr>
              <a:t>Конзорцијални кредит</a:t>
            </a:r>
            <a:endParaRPr lang="ru-RU" sz="2400" dirty="0" smtClean="0"/>
          </a:p>
          <a:p>
            <a:r>
              <a:rPr lang="ru-RU" sz="2400" dirty="0" smtClean="0">
                <a:hlinkClick r:id="rId14" tooltip="Форфетинг послови (страница не постоји)"/>
              </a:rPr>
              <a:t>Форфетинг послови</a:t>
            </a:r>
            <a:endParaRPr lang="ru-RU" sz="2400" dirty="0" smtClean="0"/>
          </a:p>
          <a:p>
            <a:r>
              <a:rPr lang="ru-RU" sz="2400" dirty="0" smtClean="0">
                <a:hlinkClick r:id="rId15" tooltip="Портфолио инвестиције (страница не постоји)"/>
              </a:rPr>
              <a:t>Портфолио инвестиције</a:t>
            </a:r>
            <a:endParaRPr lang="ru-RU" sz="2400" dirty="0" smtClean="0"/>
          </a:p>
          <a:p>
            <a:endParaRPr lang="en-US" sz="2400" dirty="0"/>
          </a:p>
        </p:txBody>
      </p:sp>
      <p:pic>
        <p:nvPicPr>
          <p:cNvPr id="5" name="Picture 4" descr="images (32).jpg"/>
          <p:cNvPicPr>
            <a:picLocks noChangeAspect="1"/>
          </p:cNvPicPr>
          <p:nvPr/>
        </p:nvPicPr>
        <p:blipFill>
          <a:blip r:embed="rId16"/>
          <a:stretch>
            <a:fillRect/>
          </a:stretch>
        </p:blipFill>
        <p:spPr>
          <a:xfrm>
            <a:off x="2714612" y="5172075"/>
            <a:ext cx="2705100" cy="1685925"/>
          </a:xfrm>
          <a:prstGeom prst="rect">
            <a:avLst/>
          </a:prstGeom>
        </p:spPr>
      </p:pic>
    </p:spTree>
  </p:cSld>
  <p:clrMapOvr>
    <a:masterClrMapping/>
  </p:clrMapOvr>
  <p:transition>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2000240"/>
          </a:xfrm>
        </p:spPr>
        <p:txBody>
          <a:bodyPr>
            <a:noAutofit/>
          </a:bodyPr>
          <a:lstStyle/>
          <a:p>
            <a:r>
              <a:rPr lang="sr-Cyrl-RS" sz="2800" dirty="0" smtClean="0"/>
              <a:t> </a:t>
            </a:r>
            <a:r>
              <a:rPr lang="ru-RU" sz="2800" b="1" dirty="0" smtClean="0"/>
              <a:t>Активним пословима</a:t>
            </a:r>
            <a:r>
              <a:rPr lang="ru-RU" sz="2800" dirty="0" smtClean="0"/>
              <a:t> банке пласирају претходно мобилисане финансијске вишкове у виду:</a:t>
            </a:r>
            <a:br>
              <a:rPr lang="ru-RU" sz="2800" dirty="0" smtClean="0"/>
            </a:br>
            <a:r>
              <a:rPr lang="ru-RU" sz="2800" dirty="0" smtClean="0"/>
              <a:t/>
            </a:r>
            <a:br>
              <a:rPr lang="ru-RU" sz="2800" dirty="0" smtClean="0"/>
            </a:br>
            <a:endParaRPr lang="en-US" sz="2800" dirty="0"/>
          </a:p>
        </p:txBody>
      </p:sp>
      <p:sp>
        <p:nvSpPr>
          <p:cNvPr id="3" name="Content Placeholder 2"/>
          <p:cNvSpPr>
            <a:spLocks noGrp="1"/>
          </p:cNvSpPr>
          <p:nvPr>
            <p:ph sz="half" idx="1"/>
          </p:nvPr>
        </p:nvSpPr>
        <p:spPr/>
        <p:txBody>
          <a:bodyPr>
            <a:normAutofit/>
          </a:bodyPr>
          <a:lstStyle/>
          <a:p>
            <a:r>
              <a:rPr lang="ru-RU" sz="2400" dirty="0" smtClean="0"/>
              <a:t>Краткорочних кредита, у које спадају:</a:t>
            </a:r>
          </a:p>
          <a:p>
            <a:r>
              <a:rPr lang="ru-RU" sz="2400" dirty="0" smtClean="0">
                <a:hlinkClick r:id="rId2" tooltip="Есконтни кредит"/>
              </a:rPr>
              <a:t>Есконтни кредит</a:t>
            </a:r>
            <a:endParaRPr lang="ru-RU" sz="2400" dirty="0" smtClean="0"/>
          </a:p>
          <a:p>
            <a:r>
              <a:rPr lang="ru-RU" sz="2400" dirty="0" smtClean="0">
                <a:hlinkClick r:id="rId3" tooltip="Ломбардни кредит"/>
              </a:rPr>
              <a:t>Ломбардни кредит</a:t>
            </a:r>
            <a:endParaRPr lang="ru-RU" sz="2400" dirty="0" smtClean="0"/>
          </a:p>
          <a:p>
            <a:r>
              <a:rPr lang="ru-RU" sz="2400" dirty="0" smtClean="0">
                <a:hlinkClick r:id="rId4" tooltip="Акцептни кредит (страница не постоји)"/>
              </a:rPr>
              <a:t>Акцептни кредит</a:t>
            </a:r>
            <a:endParaRPr lang="ru-RU" sz="2400" dirty="0" smtClean="0"/>
          </a:p>
          <a:p>
            <a:r>
              <a:rPr lang="ru-RU" sz="2400" dirty="0" smtClean="0">
                <a:hlinkClick r:id="rId5" tooltip="Контокорентни кредит (страница не постоји)"/>
              </a:rPr>
              <a:t>Кон</a:t>
            </a:r>
            <a:r>
              <a:rPr lang="sr-Latn-RS" sz="2400" dirty="0" smtClean="0">
                <a:hlinkClick r:id="rId5" tooltip="Контокорентни кредит (страница не постоји)"/>
              </a:rPr>
              <a:t>a</a:t>
            </a:r>
            <a:r>
              <a:rPr lang="ru-RU" sz="2400" dirty="0" smtClean="0">
                <a:hlinkClick r:id="rId5" tooltip="Контокорентни кредит (страница не постоји)"/>
              </a:rPr>
              <a:t>токорентни кредит</a:t>
            </a:r>
            <a:endParaRPr lang="ru-RU" sz="2400" dirty="0" smtClean="0"/>
          </a:p>
          <a:p>
            <a:r>
              <a:rPr lang="ru-RU" sz="2400" dirty="0" smtClean="0">
                <a:hlinkClick r:id="rId6" tooltip="Авални кредит (страница не постоји)"/>
              </a:rPr>
              <a:t>Авални кредит</a:t>
            </a:r>
            <a:endParaRPr lang="ru-RU" sz="2400" dirty="0" smtClean="0"/>
          </a:p>
          <a:p>
            <a:r>
              <a:rPr lang="ru-RU" sz="2400" u="sng" dirty="0" smtClean="0">
                <a:hlinkClick r:id="rId7"/>
              </a:rPr>
              <a:t>Факторинг</a:t>
            </a:r>
            <a:endParaRPr lang="ru-RU" sz="2400" dirty="0" smtClean="0"/>
          </a:p>
          <a:p>
            <a:r>
              <a:rPr lang="ru-RU" sz="2400" dirty="0" smtClean="0">
                <a:hlinkClick r:id="rId8" tooltip="Рамбусни кредит"/>
              </a:rPr>
              <a:t>Рамбусни кредит</a:t>
            </a:r>
            <a:endParaRPr lang="ru-RU" sz="2400" dirty="0" smtClean="0"/>
          </a:p>
          <a:p>
            <a:endParaRPr lang="en-US" sz="2400" dirty="0"/>
          </a:p>
        </p:txBody>
      </p:sp>
      <p:sp>
        <p:nvSpPr>
          <p:cNvPr id="4" name="Content Placeholder 3"/>
          <p:cNvSpPr>
            <a:spLocks noGrp="1"/>
          </p:cNvSpPr>
          <p:nvPr>
            <p:ph sz="half" idx="2"/>
          </p:nvPr>
        </p:nvSpPr>
        <p:spPr/>
        <p:txBody>
          <a:bodyPr>
            <a:normAutofit/>
          </a:bodyPr>
          <a:lstStyle/>
          <a:p>
            <a:r>
              <a:rPr lang="ru-RU" sz="2400" dirty="0" smtClean="0"/>
              <a:t>Дугорочних кредита у које спадају:</a:t>
            </a:r>
          </a:p>
          <a:p>
            <a:r>
              <a:rPr lang="ru-RU" sz="2400" dirty="0" smtClean="0">
                <a:hlinkClick r:id="rId9" tooltip="Хипотекарни кредит (страница не постоји)"/>
              </a:rPr>
              <a:t>Хипотекарни кредит</a:t>
            </a:r>
            <a:endParaRPr lang="ru-RU" sz="2400" dirty="0" smtClean="0"/>
          </a:p>
          <a:p>
            <a:r>
              <a:rPr lang="ru-RU" sz="2400" dirty="0" smtClean="0">
                <a:hlinkClick r:id="rId10" tooltip="Грађевински кредит (страница не постоји)"/>
              </a:rPr>
              <a:t>Грађевински кредит</a:t>
            </a:r>
            <a:endParaRPr lang="ru-RU" sz="2400" dirty="0" smtClean="0"/>
          </a:p>
          <a:p>
            <a:r>
              <a:rPr lang="ru-RU" sz="2400" dirty="0" smtClean="0">
                <a:hlinkClick r:id="rId11" tooltip="Стамбени кредит (страница не постоји)"/>
              </a:rPr>
              <a:t>Стамбени кредит</a:t>
            </a:r>
            <a:endParaRPr lang="ru-RU" sz="2400" dirty="0" smtClean="0"/>
          </a:p>
          <a:p>
            <a:r>
              <a:rPr lang="ru-RU" sz="2400" dirty="0" smtClean="0">
                <a:hlinkClick r:id="rId12" tooltip="Инвестициони кредит (страница не постоји)"/>
              </a:rPr>
              <a:t>Инвестициони кредит</a:t>
            </a:r>
            <a:endParaRPr lang="ru-RU" sz="2400" dirty="0" smtClean="0"/>
          </a:p>
          <a:p>
            <a:r>
              <a:rPr lang="ru-RU" sz="2400" dirty="0" smtClean="0">
                <a:hlinkClick r:id="rId13" tooltip="Конзорцијални кредит (страница не постоји)"/>
              </a:rPr>
              <a:t>Конзорцијални кредит</a:t>
            </a:r>
            <a:endParaRPr lang="ru-RU" sz="2400" dirty="0" smtClean="0"/>
          </a:p>
          <a:p>
            <a:r>
              <a:rPr lang="ru-RU" sz="2400" dirty="0" smtClean="0">
                <a:hlinkClick r:id="rId14" tooltip="Форфетинг послови (страница не постоји)"/>
              </a:rPr>
              <a:t>Форфетинг послови</a:t>
            </a:r>
            <a:endParaRPr lang="ru-RU" sz="2400" dirty="0" smtClean="0"/>
          </a:p>
          <a:p>
            <a:r>
              <a:rPr lang="ru-RU" sz="2400" dirty="0" smtClean="0">
                <a:hlinkClick r:id="rId15" tooltip="Портфолио инвестиције (страница не постоји)"/>
              </a:rPr>
              <a:t>Портфолио инвестиције</a:t>
            </a:r>
            <a:endParaRPr lang="ru-RU" sz="2400" dirty="0" smtClean="0"/>
          </a:p>
          <a:p>
            <a:endParaRPr lang="en-US" sz="2400" dirty="0"/>
          </a:p>
        </p:txBody>
      </p:sp>
      <p:pic>
        <p:nvPicPr>
          <p:cNvPr id="5" name="Picture 4" descr="images (32).jpg"/>
          <p:cNvPicPr>
            <a:picLocks noChangeAspect="1"/>
          </p:cNvPicPr>
          <p:nvPr/>
        </p:nvPicPr>
        <p:blipFill>
          <a:blip r:embed="rId16"/>
          <a:stretch>
            <a:fillRect/>
          </a:stretch>
        </p:blipFill>
        <p:spPr>
          <a:xfrm>
            <a:off x="2714612" y="5172075"/>
            <a:ext cx="2705100" cy="1685925"/>
          </a:xfrm>
          <a:prstGeom prst="rect">
            <a:avLst/>
          </a:prstGeom>
        </p:spPr>
      </p:pic>
    </p:spTree>
  </p:cSld>
  <p:clrMapOvr>
    <a:masterClrMapping/>
  </p:clrMapOvr>
  <p:transition>
    <p:randomBa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t>Активни банкарски послови:</a:t>
            </a:r>
            <a:endParaRPr lang="en-US" dirty="0"/>
          </a:p>
        </p:txBody>
      </p:sp>
      <p:sp>
        <p:nvSpPr>
          <p:cNvPr id="3" name="Content Placeholder 2"/>
          <p:cNvSpPr>
            <a:spLocks noGrp="1"/>
          </p:cNvSpPr>
          <p:nvPr>
            <p:ph idx="1"/>
          </p:nvPr>
        </p:nvSpPr>
        <p:spPr/>
        <p:txBody>
          <a:bodyPr>
            <a:normAutofit fontScale="62500" lnSpcReduction="20000"/>
          </a:bodyPr>
          <a:lstStyle/>
          <a:p>
            <a:r>
              <a:rPr lang="ru-RU" dirty="0" smtClean="0"/>
              <a:t>Према положају банке према клијенту, банкарски послови могу бити:</a:t>
            </a:r>
            <a:br>
              <a:rPr lang="ru-RU" dirty="0" smtClean="0"/>
            </a:br>
            <a:r>
              <a:rPr lang="ru-RU" dirty="0" smtClean="0"/>
              <a:t>- </a:t>
            </a:r>
            <a:r>
              <a:rPr lang="ru-RU" b="1" dirty="0" smtClean="0"/>
              <a:t>АКТИВНИ</a:t>
            </a:r>
            <a:r>
              <a:rPr lang="ru-RU" dirty="0" smtClean="0"/>
              <a:t> – банка се појављује у улози повериоца, а клијент у улози дужника; обавља се промет од банке према клијенту;</a:t>
            </a:r>
            <a:br>
              <a:rPr lang="ru-RU" dirty="0" smtClean="0"/>
            </a:br>
            <a:r>
              <a:rPr lang="ru-RU" b="1" dirty="0" smtClean="0"/>
              <a:t>- ПАСИВНИ </a:t>
            </a:r>
            <a:r>
              <a:rPr lang="ru-RU" dirty="0" smtClean="0"/>
              <a:t>– банка се појављује у улози дужника. Овим пословима банка прикупља новчана средства да би могла да послује;</a:t>
            </a:r>
            <a:br>
              <a:rPr lang="ru-RU" dirty="0" smtClean="0"/>
            </a:br>
            <a:r>
              <a:rPr lang="ru-RU" dirty="0" smtClean="0"/>
              <a:t>- </a:t>
            </a:r>
            <a:r>
              <a:rPr lang="ru-RU" b="1" dirty="0" smtClean="0"/>
              <a:t>НЕУТРАЛНИ </a:t>
            </a:r>
            <a:r>
              <a:rPr lang="ru-RU" dirty="0" smtClean="0"/>
              <a:t>– то су услужни послови банака у којима се банка не појављује ни у улози дужника ни у улози повериоца, већ за стручне услуге које пружа клијентима узима одређену провизију.</a:t>
            </a:r>
            <a:r>
              <a:rPr lang="sr-Latn-RS" dirty="0" smtClean="0"/>
              <a:t> </a:t>
            </a:r>
            <a:endParaRPr lang="sr-Cyrl-RS" dirty="0" smtClean="0"/>
          </a:p>
          <a:p>
            <a:endParaRPr lang="sr-Cyrl-RS" dirty="0" smtClean="0"/>
          </a:p>
          <a:p>
            <a:r>
              <a:rPr lang="sr-Latn-RS" b="1" dirty="0" smtClean="0"/>
              <a:t>A</a:t>
            </a:r>
            <a:r>
              <a:rPr lang="sr-Cyrl-RS" b="1" dirty="0" smtClean="0"/>
              <a:t>ктивни банкарски послови </a:t>
            </a:r>
            <a:r>
              <a:rPr lang="sr-Cyrl-RS" dirty="0" smtClean="0"/>
              <a:t>– укупни пласмани банака могу се оквирно поделитина две велике групе:</a:t>
            </a:r>
            <a:br>
              <a:rPr lang="sr-Cyrl-RS" dirty="0" smtClean="0"/>
            </a:br>
            <a:r>
              <a:rPr lang="sr-Cyrl-RS" dirty="0" smtClean="0"/>
              <a:t>1.кредитне пласмане и</a:t>
            </a:r>
          </a:p>
          <a:p>
            <a:r>
              <a:rPr lang="sr-Cyrl-RS" dirty="0" smtClean="0"/>
              <a:t> 2.некредитне пласмане</a:t>
            </a:r>
          </a:p>
          <a:p>
            <a:r>
              <a:rPr lang="sr-Cyrl-RS" dirty="0" smtClean="0"/>
              <a:t> који се евидентирају у активи биланса банке.</a:t>
            </a:r>
          </a:p>
          <a:p>
            <a:r>
              <a:rPr lang="sr-Cyrl-RS" dirty="0" smtClean="0"/>
              <a:t> </a:t>
            </a:r>
            <a:r>
              <a:rPr lang="ru-RU" b="1" dirty="0" smtClean="0"/>
              <a:t>Активним пословима</a:t>
            </a:r>
            <a:r>
              <a:rPr lang="ru-RU" dirty="0" smtClean="0"/>
              <a:t> банке пласирају претходно мобилисане финансијске вишкове.</a:t>
            </a:r>
            <a:br>
              <a:rPr lang="ru-RU" dirty="0" smtClean="0"/>
            </a:br>
            <a:r>
              <a:rPr lang="ru-RU" dirty="0" smtClean="0"/>
              <a:t/>
            </a:r>
            <a:br>
              <a:rPr lang="ru-RU" dirty="0" smtClean="0"/>
            </a:br>
            <a:endParaRPr lang="en-US" dirty="0"/>
          </a:p>
        </p:txBody>
      </p:sp>
    </p:spTree>
  </p:cSld>
  <p:clrMapOvr>
    <a:masterClrMapping/>
  </p:clrMapOvr>
  <p:transition>
    <p:comb/>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b="1" dirty="0" smtClean="0"/>
              <a:t>Акцептни кредити</a:t>
            </a:r>
            <a:r>
              <a:rPr lang="ru-RU" dirty="0" smtClean="0"/>
              <a:t> </a:t>
            </a:r>
            <a:endParaRPr lang="en-US" dirty="0"/>
          </a:p>
        </p:txBody>
      </p:sp>
      <p:sp>
        <p:nvSpPr>
          <p:cNvPr id="3" name="Content Placeholder 2"/>
          <p:cNvSpPr>
            <a:spLocks noGrp="1"/>
          </p:cNvSpPr>
          <p:nvPr>
            <p:ph idx="1"/>
          </p:nvPr>
        </p:nvSpPr>
        <p:spPr/>
        <p:txBody>
          <a:bodyPr>
            <a:normAutofit/>
          </a:bodyPr>
          <a:lstStyle/>
          <a:p>
            <a:r>
              <a:rPr lang="ru-RU" sz="2400" b="1" dirty="0" smtClean="0"/>
              <a:t>Акцептни кредити</a:t>
            </a:r>
            <a:r>
              <a:rPr lang="ru-RU" sz="2400" dirty="0" smtClean="0"/>
              <a:t> – не одобрава новчана средства, акцептира меницу коју је на банку издао њен клијент ради повећања бонитета и квалитета клијентове менице.</a:t>
            </a:r>
          </a:p>
          <a:p>
            <a:r>
              <a:rPr lang="ru-RU" sz="2400" dirty="0" smtClean="0"/>
              <a:t>Акцептирана меница најчешће се користи у кредитне сврхе, банка је главни менични субјект, рок доспелости менице је рок враћања кредита.</a:t>
            </a:r>
            <a:endParaRPr lang="en-US" sz="2400" dirty="0"/>
          </a:p>
        </p:txBody>
      </p:sp>
      <p:pic>
        <p:nvPicPr>
          <p:cNvPr id="4" name="Picture 3" descr="tržište kapitala.jpg"/>
          <p:cNvPicPr>
            <a:picLocks noChangeAspect="1"/>
          </p:cNvPicPr>
          <p:nvPr/>
        </p:nvPicPr>
        <p:blipFill>
          <a:blip r:embed="rId2"/>
          <a:stretch>
            <a:fillRect/>
          </a:stretch>
        </p:blipFill>
        <p:spPr>
          <a:xfrm>
            <a:off x="1000125" y="4572008"/>
            <a:ext cx="7143750" cy="2071702"/>
          </a:xfrm>
          <a:prstGeom prst="rect">
            <a:avLst/>
          </a:prstGeom>
        </p:spPr>
      </p:pic>
    </p:spTree>
  </p:cSld>
  <p:clrMapOvr>
    <a:masterClrMapping/>
  </p:clrMapOvr>
  <p:transition>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u-RU" b="1" dirty="0" smtClean="0"/>
              <a:t>ЛОМБАРДИНИ ПОСЛОВИ</a:t>
            </a:r>
            <a:br>
              <a:rPr lang="ru-RU" b="1" dirty="0" smtClean="0"/>
            </a:br>
            <a:endParaRPr lang="en-US" dirty="0"/>
          </a:p>
        </p:txBody>
      </p:sp>
      <p:sp>
        <p:nvSpPr>
          <p:cNvPr id="3" name="Content Placeholder 2"/>
          <p:cNvSpPr>
            <a:spLocks noGrp="1"/>
          </p:cNvSpPr>
          <p:nvPr>
            <p:ph idx="1"/>
          </p:nvPr>
        </p:nvSpPr>
        <p:spPr/>
        <p:txBody>
          <a:bodyPr>
            <a:normAutofit/>
          </a:bodyPr>
          <a:lstStyle/>
          <a:p>
            <a:pPr>
              <a:buNone/>
            </a:pPr>
            <a:endParaRPr lang="ru-RU" sz="2000" b="1" dirty="0" smtClean="0"/>
          </a:p>
          <a:p>
            <a:r>
              <a:rPr lang="ru-RU" sz="2000" b="1" dirty="0" smtClean="0"/>
              <a:t>Ломбардни послови су </a:t>
            </a:r>
            <a:r>
              <a:rPr lang="ru-RU" sz="2000" dirty="0" smtClean="0"/>
              <a:t>посебна врста </a:t>
            </a:r>
            <a:r>
              <a:rPr lang="ru-RU" sz="2000" b="1" dirty="0" smtClean="0"/>
              <a:t>новчаног кредита </a:t>
            </a:r>
            <a:r>
              <a:rPr lang="ru-RU" sz="2000" dirty="0" smtClean="0"/>
              <a:t>који банка даје клијенту. Обезбеђује се неком покретном ствари (роба, драгоцености, ХоВ, итд.) које су гаранција клијента.</a:t>
            </a:r>
          </a:p>
          <a:p>
            <a:r>
              <a:rPr lang="ru-RU" sz="2000" dirty="0" smtClean="0"/>
              <a:t>То је краткорочни банкарски кредит који је регулисан Законом о облигационим односима, састављен у писаној форми, где банка продаје заложене ХоВ и др. у циљу подмирења својих потраживања, ако клијент не врати кредит у року доспелости.</a:t>
            </a:r>
          </a:p>
          <a:p>
            <a:endParaRPr lang="en-US" sz="2000" dirty="0"/>
          </a:p>
        </p:txBody>
      </p:sp>
      <p:pic>
        <p:nvPicPr>
          <p:cNvPr id="4" name="Picture 3" descr="vodjenjesastanka255.jpg"/>
          <p:cNvPicPr>
            <a:picLocks noChangeAspect="1"/>
          </p:cNvPicPr>
          <p:nvPr/>
        </p:nvPicPr>
        <p:blipFill>
          <a:blip r:embed="rId2"/>
          <a:stretch>
            <a:fillRect/>
          </a:stretch>
        </p:blipFill>
        <p:spPr>
          <a:xfrm>
            <a:off x="2357422" y="4714884"/>
            <a:ext cx="4000528" cy="1609725"/>
          </a:xfrm>
          <a:prstGeom prst="rect">
            <a:avLst/>
          </a:prstGeom>
        </p:spPr>
      </p:pic>
    </p:spTree>
  </p:cSld>
  <p:clrMapOvr>
    <a:masterClrMapping/>
  </p:clrMapOvr>
  <p:transition>
    <p:newsflash/>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sr-Cyrl-RS" dirty="0" smtClean="0"/>
              <a:t>Домаћи задатак</a:t>
            </a:r>
            <a:br>
              <a:rPr lang="sr-Cyrl-RS" dirty="0" smtClean="0"/>
            </a:br>
            <a:r>
              <a:rPr lang="sr-Cyrl-RS" dirty="0" smtClean="0"/>
              <a:t>Срећан рад!</a:t>
            </a:r>
            <a:endParaRPr lang="en-US" dirty="0"/>
          </a:p>
        </p:txBody>
      </p:sp>
      <p:sp>
        <p:nvSpPr>
          <p:cNvPr id="3" name="Subtitle 2"/>
          <p:cNvSpPr>
            <a:spLocks noGrp="1"/>
          </p:cNvSpPr>
          <p:nvPr>
            <p:ph type="subTitle" idx="1"/>
          </p:nvPr>
        </p:nvSpPr>
        <p:spPr>
          <a:xfrm>
            <a:off x="1066800" y="1000108"/>
            <a:ext cx="8077200" cy="2286016"/>
          </a:xfrm>
        </p:spPr>
        <p:txBody>
          <a:bodyPr>
            <a:normAutofit fontScale="92500" lnSpcReduction="10000"/>
          </a:bodyPr>
          <a:lstStyle/>
          <a:p>
            <a:pPr marL="457200" indent="-457200"/>
            <a:r>
              <a:rPr lang="sr-Cyrl-RS" sz="2400" dirty="0" smtClean="0"/>
              <a:t>Направите мапу ума, по вашем избору појмова одговарајућих,  тако што ће вам кључни појам бити “</a:t>
            </a:r>
            <a:r>
              <a:rPr lang="sr-Cyrl-RS" sz="2400" b="1" dirty="0" smtClean="0"/>
              <a:t>банкарски послови</a:t>
            </a:r>
            <a:r>
              <a:rPr lang="sr-Cyrl-RS" sz="2400" dirty="0" smtClean="0"/>
              <a:t>”. Мапа ума (метода-техника) крећемо од централног појма ка периферним појмовима. Мапе се гранају свака грана има свој симбол или кључну реч. Мапирање било ког садржаја нам помаже да га упамтимо као целину, да направимо структуру (костур).</a:t>
            </a:r>
          </a:p>
          <a:p>
            <a:pPr marL="457200" indent="-457200">
              <a:buAutoNum type="arabicPeriod"/>
            </a:pPr>
            <a:endParaRPr lang="sr-Cyrl-RS" sz="2400" dirty="0" smtClean="0"/>
          </a:p>
          <a:p>
            <a:pPr marL="457200" indent="-457200">
              <a:buAutoNum type="arabicPeriod"/>
            </a:pPr>
            <a:endParaRPr lang="en-US" sz="2400" dirty="0"/>
          </a:p>
        </p:txBody>
      </p:sp>
      <p:sp>
        <p:nvSpPr>
          <p:cNvPr id="4" name="Smiley Face 3"/>
          <p:cNvSpPr/>
          <p:nvPr/>
        </p:nvSpPr>
        <p:spPr>
          <a:xfrm>
            <a:off x="7572396" y="5357826"/>
            <a:ext cx="914400" cy="9144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Up Arrow 4"/>
          <p:cNvSpPr/>
          <p:nvPr/>
        </p:nvSpPr>
        <p:spPr>
          <a:xfrm>
            <a:off x="5929322" y="3214686"/>
            <a:ext cx="484632" cy="571504"/>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Arrow 5"/>
          <p:cNvSpPr/>
          <p:nvPr/>
        </p:nvSpPr>
        <p:spPr>
          <a:xfrm>
            <a:off x="5143504" y="3643314"/>
            <a:ext cx="785818" cy="4286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wheel spokes="8"/>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77</TotalTime>
  <Words>217</Words>
  <Application>Microsoft Office PowerPoint</Application>
  <PresentationFormat>On-screen Show (4:3)</PresentationFormat>
  <Paragraphs>80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Module</vt:lpstr>
      <vt:lpstr>Активни банкарски послови Ученици се упућују на уџбеник стране 65,70, 71.</vt:lpstr>
      <vt:lpstr>Slide 2</vt:lpstr>
      <vt:lpstr> Активним пословима банке пласирају претходно мобилисане финансијске вишкове у виду:  </vt:lpstr>
      <vt:lpstr> Активним пословима банке пласирају претходно мобилисане финансијске вишкове у виду:  </vt:lpstr>
      <vt:lpstr>Активни банкарски послови:</vt:lpstr>
      <vt:lpstr>Акцептни кредити </vt:lpstr>
      <vt:lpstr>ЛОМБАРДИНИ ПОСЛОВИ </vt:lpstr>
      <vt:lpstr>Домаћи задатак Срећан рад!</vt:lpstr>
    </vt:vector>
  </TitlesOfParts>
  <Company>SnipeR's Redemption Network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dc:title>
  <dc:creator>new user</dc:creator>
  <cp:lastModifiedBy>new user</cp:lastModifiedBy>
  <cp:revision>7</cp:revision>
  <dcterms:created xsi:type="dcterms:W3CDTF">2020-04-21T19:03:01Z</dcterms:created>
  <dcterms:modified xsi:type="dcterms:W3CDTF">2020-04-28T20:59:32Z</dcterms:modified>
</cp:coreProperties>
</file>