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4" r:id="rId9"/>
    <p:sldId id="263" r:id="rId10"/>
    <p:sldId id="265" r:id="rId11"/>
    <p:sldId id="266" r:id="rId12"/>
    <p:sldId id="267" r:id="rId13"/>
    <p:sldId id="268" r:id="rId14"/>
    <p:sldId id="269" r:id="rId15"/>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6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16" name="Slide Number Placeholder 15"/>
          <p:cNvSpPr>
            <a:spLocks noGrp="1"/>
          </p:cNvSpPr>
          <p:nvPr>
            <p:ph type="sldNum" sz="quarter" idx="11"/>
          </p:nvPr>
        </p:nvSpPr>
        <p:spPr/>
        <p:txBody>
          <a:bodyPr/>
          <a:lstStyle/>
          <a:p>
            <a:fld id="{0DA3362C-94AE-4CA9-B912-CC2F240B84EC}" type="slidenum">
              <a:rPr lang="sr-Cyrl-RS" smtClean="0"/>
              <a:t>‹#›</a:t>
            </a:fld>
            <a:endParaRPr lang="sr-Cyrl-RS"/>
          </a:p>
        </p:txBody>
      </p:sp>
      <p:sp>
        <p:nvSpPr>
          <p:cNvPr id="17" name="Footer Placeholder 16"/>
          <p:cNvSpPr>
            <a:spLocks noGrp="1"/>
          </p:cNvSpPr>
          <p:nvPr>
            <p:ph type="ftr" sz="quarter" idx="12"/>
          </p:nvPr>
        </p:nvSpPr>
        <p:spPr/>
        <p:txBody>
          <a:bodyPr/>
          <a:lstStyle/>
          <a:p>
            <a:endParaRPr lang="sr-Cyrl-R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0DA3362C-94AE-4CA9-B912-CC2F240B84EC}" type="slidenum">
              <a:rPr lang="sr-Cyrl-RS" smtClean="0"/>
              <a:t>‹#›</a:t>
            </a:fld>
            <a:endParaRPr lang="sr-Cyrl-R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0DA3362C-94AE-4CA9-B912-CC2F240B84EC}" type="slidenum">
              <a:rPr lang="sr-Cyrl-RS" smtClean="0"/>
              <a:t>‹#›</a:t>
            </a:fld>
            <a:endParaRPr lang="sr-Cyrl-R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CB3685C4-C566-48BC-8209-7E5FE60101EE}" type="datetimeFigureOut">
              <a:rPr lang="sr-Cyrl-RS" smtClean="0"/>
              <a:t>31.03.2020.</a:t>
            </a:fld>
            <a:endParaRPr lang="sr-Cyrl-RS"/>
          </a:p>
        </p:txBody>
      </p:sp>
      <p:sp>
        <p:nvSpPr>
          <p:cNvPr id="15" name="Slide Number Placeholder 14"/>
          <p:cNvSpPr>
            <a:spLocks noGrp="1"/>
          </p:cNvSpPr>
          <p:nvPr>
            <p:ph type="sldNum" sz="quarter" idx="15"/>
          </p:nvPr>
        </p:nvSpPr>
        <p:spPr/>
        <p:txBody>
          <a:bodyPr/>
          <a:lstStyle>
            <a:lvl1pPr algn="ctr">
              <a:defRPr/>
            </a:lvl1pPr>
          </a:lstStyle>
          <a:p>
            <a:fld id="{0DA3362C-94AE-4CA9-B912-CC2F240B84EC}" type="slidenum">
              <a:rPr lang="sr-Cyrl-RS" smtClean="0"/>
              <a:t>‹#›</a:t>
            </a:fld>
            <a:endParaRPr lang="sr-Cyrl-RS"/>
          </a:p>
        </p:txBody>
      </p:sp>
      <p:sp>
        <p:nvSpPr>
          <p:cNvPr id="16" name="Footer Placeholder 15"/>
          <p:cNvSpPr>
            <a:spLocks noGrp="1"/>
          </p:cNvSpPr>
          <p:nvPr>
            <p:ph type="ftr" sz="quarter" idx="16"/>
          </p:nvPr>
        </p:nvSpPr>
        <p:spPr/>
        <p:txBody>
          <a:bodyPr/>
          <a:lstStyle/>
          <a:p>
            <a:endParaRPr lang="sr-Cyrl-RS"/>
          </a:p>
        </p:txBody>
      </p:sp>
      <p:sp>
        <p:nvSpPr>
          <p:cNvPr id="17" name="Title 16"/>
          <p:cNvSpPr>
            <a:spLocks noGrp="1"/>
          </p:cNvSpPr>
          <p:nvPr>
            <p:ph type="title"/>
          </p:nvPr>
        </p:nvSpPr>
        <p:spPr/>
        <p:txBody>
          <a:bodyPr rtlCol="0" anchor="b" anchorCtr="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5" name="Footer Placeholder 4"/>
          <p:cNvSpPr>
            <a:spLocks noGrp="1"/>
          </p:cNvSpPr>
          <p:nvPr>
            <p:ph type="ftr" sz="quarter" idx="11"/>
          </p:nvPr>
        </p:nvSpPr>
        <p:spPr/>
        <p:txBody>
          <a:bodyPr/>
          <a:lstStyle/>
          <a:p>
            <a:endParaRPr lang="sr-Cyrl-RS"/>
          </a:p>
        </p:txBody>
      </p:sp>
      <p:sp>
        <p:nvSpPr>
          <p:cNvPr id="6" name="Slide Number Placeholder 5"/>
          <p:cNvSpPr>
            <a:spLocks noGrp="1"/>
          </p:cNvSpPr>
          <p:nvPr>
            <p:ph type="sldNum" sz="quarter" idx="12"/>
          </p:nvPr>
        </p:nvSpPr>
        <p:spPr/>
        <p:txBody>
          <a:bodyPr/>
          <a:lstStyle/>
          <a:p>
            <a:fld id="{0DA3362C-94AE-4CA9-B912-CC2F240B84EC}" type="slidenum">
              <a:rPr lang="sr-Cyrl-RS" smtClean="0"/>
              <a:t>‹#›</a:t>
            </a:fld>
            <a:endParaRPr lang="sr-Cyrl-R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6" name="Footer Placeholder 5"/>
          <p:cNvSpPr>
            <a:spLocks noGrp="1"/>
          </p:cNvSpPr>
          <p:nvPr>
            <p:ph type="ftr" sz="quarter" idx="11"/>
          </p:nvPr>
        </p:nvSpPr>
        <p:spPr/>
        <p:txBody>
          <a:bodyPr/>
          <a:lstStyle/>
          <a:p>
            <a:endParaRPr lang="sr-Cyrl-RS"/>
          </a:p>
        </p:txBody>
      </p:sp>
      <p:sp>
        <p:nvSpPr>
          <p:cNvPr id="7" name="Slide Number Placeholder 6"/>
          <p:cNvSpPr>
            <a:spLocks noGrp="1"/>
          </p:cNvSpPr>
          <p:nvPr>
            <p:ph type="sldNum" sz="quarter" idx="12"/>
          </p:nvPr>
        </p:nvSpPr>
        <p:spPr/>
        <p:txBody>
          <a:bodyPr/>
          <a:lstStyle/>
          <a:p>
            <a:fld id="{0DA3362C-94AE-4CA9-B912-CC2F240B84EC}" type="slidenum">
              <a:rPr lang="sr-Cyrl-RS" smtClean="0"/>
              <a:t>‹#›</a:t>
            </a:fld>
            <a:endParaRPr lang="sr-Cyrl-R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DA3362C-94AE-4CA9-B912-CC2F240B84EC}" type="slidenum">
              <a:rPr lang="sr-Cyrl-RS" smtClean="0"/>
              <a:t>‹#›</a:t>
            </a:fld>
            <a:endParaRPr lang="sr-Cyrl-RS"/>
          </a:p>
        </p:txBody>
      </p:sp>
      <p:sp>
        <p:nvSpPr>
          <p:cNvPr id="8" name="Footer Placeholder 7"/>
          <p:cNvSpPr>
            <a:spLocks noGrp="1"/>
          </p:cNvSpPr>
          <p:nvPr>
            <p:ph type="ftr" sz="quarter" idx="11"/>
          </p:nvPr>
        </p:nvSpPr>
        <p:spPr/>
        <p:txBody>
          <a:bodyPr/>
          <a:lstStyle/>
          <a:p>
            <a:endParaRPr lang="sr-Cyrl-RS"/>
          </a:p>
        </p:txBody>
      </p:sp>
      <p:sp>
        <p:nvSpPr>
          <p:cNvPr id="7" name="Date Placeholder 6"/>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4" name="Footer Placeholder 3"/>
          <p:cNvSpPr>
            <a:spLocks noGrp="1"/>
          </p:cNvSpPr>
          <p:nvPr>
            <p:ph type="ftr" sz="quarter" idx="11"/>
          </p:nvPr>
        </p:nvSpPr>
        <p:spPr/>
        <p:txBody>
          <a:bodyPr/>
          <a:lstStyle/>
          <a:p>
            <a:endParaRPr lang="sr-Cyrl-RS"/>
          </a:p>
        </p:txBody>
      </p:sp>
      <p:sp>
        <p:nvSpPr>
          <p:cNvPr id="5" name="Slide Number Placeholder 4"/>
          <p:cNvSpPr>
            <a:spLocks noGrp="1"/>
          </p:cNvSpPr>
          <p:nvPr>
            <p:ph type="sldNum" sz="quarter" idx="12"/>
          </p:nvPr>
        </p:nvSpPr>
        <p:spPr/>
        <p:txBody>
          <a:bodyPr/>
          <a:lstStyle/>
          <a:p>
            <a:fld id="{0DA3362C-94AE-4CA9-B912-CC2F240B84EC}" type="slidenum">
              <a:rPr lang="sr-Cyrl-RS" smtClean="0"/>
              <a:t>‹#›</a:t>
            </a:fld>
            <a:endParaRPr lang="sr-Cyrl-RS"/>
          </a:p>
        </p:txBody>
      </p:sp>
      <p:sp>
        <p:nvSpPr>
          <p:cNvPr id="2" name="Title 1"/>
          <p:cNvSpPr>
            <a:spLocks noGrp="1"/>
          </p:cNvSpPr>
          <p:nvPr>
            <p:ph type="title"/>
          </p:nvPr>
        </p:nvSpPr>
        <p:spPr/>
        <p:txBody>
          <a:bodyPr/>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3" name="Footer Placeholder 2"/>
          <p:cNvSpPr>
            <a:spLocks noGrp="1"/>
          </p:cNvSpPr>
          <p:nvPr>
            <p:ph type="ftr" sz="quarter" idx="11"/>
          </p:nvPr>
        </p:nvSpPr>
        <p:spPr/>
        <p:txBody>
          <a:bodyPr/>
          <a:lstStyle/>
          <a:p>
            <a:endParaRPr lang="sr-Cyrl-RS"/>
          </a:p>
        </p:txBody>
      </p:sp>
      <p:sp>
        <p:nvSpPr>
          <p:cNvPr id="4" name="Slide Number Placeholder 3"/>
          <p:cNvSpPr>
            <a:spLocks noGrp="1"/>
          </p:cNvSpPr>
          <p:nvPr>
            <p:ph type="sldNum" sz="quarter" idx="12"/>
          </p:nvPr>
        </p:nvSpPr>
        <p:spPr/>
        <p:txBody>
          <a:bodyPr/>
          <a:lstStyle/>
          <a:p>
            <a:fld id="{0DA3362C-94AE-4CA9-B912-CC2F240B84EC}" type="slidenum">
              <a:rPr lang="sr-Cyrl-RS" smtClean="0"/>
              <a:t>‹#›</a:t>
            </a:fld>
            <a:endParaRPr lang="sr-Cyrl-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CB3685C4-C566-48BC-8209-7E5FE60101EE}" type="datetimeFigureOut">
              <a:rPr lang="sr-Cyrl-RS" smtClean="0"/>
              <a:t>31.03.2020.</a:t>
            </a:fld>
            <a:endParaRPr lang="sr-Cyrl-RS"/>
          </a:p>
        </p:txBody>
      </p:sp>
      <p:sp>
        <p:nvSpPr>
          <p:cNvPr id="9" name="Slide Number Placeholder 8"/>
          <p:cNvSpPr>
            <a:spLocks noGrp="1"/>
          </p:cNvSpPr>
          <p:nvPr>
            <p:ph type="sldNum" sz="quarter" idx="15"/>
          </p:nvPr>
        </p:nvSpPr>
        <p:spPr/>
        <p:txBody>
          <a:bodyPr/>
          <a:lstStyle/>
          <a:p>
            <a:fld id="{0DA3362C-94AE-4CA9-B912-CC2F240B84EC}" type="slidenum">
              <a:rPr lang="sr-Cyrl-RS" smtClean="0"/>
              <a:t>‹#›</a:t>
            </a:fld>
            <a:endParaRPr lang="sr-Cyrl-RS"/>
          </a:p>
        </p:txBody>
      </p:sp>
      <p:sp>
        <p:nvSpPr>
          <p:cNvPr id="10" name="Footer Placeholder 9"/>
          <p:cNvSpPr>
            <a:spLocks noGrp="1"/>
          </p:cNvSpPr>
          <p:nvPr>
            <p:ph type="ftr" sz="quarter" idx="16"/>
          </p:nvPr>
        </p:nvSpPr>
        <p:spPr/>
        <p:txBody>
          <a:bodyPr/>
          <a:lstStyle/>
          <a:p>
            <a:endParaRPr lang="sr-Cyrl-R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CB3685C4-C566-48BC-8209-7E5FE60101EE}" type="datetimeFigureOut">
              <a:rPr lang="sr-Cyrl-RS" smtClean="0"/>
              <a:t>31.03.2020.</a:t>
            </a:fld>
            <a:endParaRPr lang="sr-Cyrl-RS"/>
          </a:p>
        </p:txBody>
      </p:sp>
      <p:sp>
        <p:nvSpPr>
          <p:cNvPr id="9" name="Slide Number Placeholder 8"/>
          <p:cNvSpPr>
            <a:spLocks noGrp="1"/>
          </p:cNvSpPr>
          <p:nvPr>
            <p:ph type="sldNum" sz="quarter" idx="11"/>
          </p:nvPr>
        </p:nvSpPr>
        <p:spPr/>
        <p:txBody>
          <a:bodyPr/>
          <a:lstStyle/>
          <a:p>
            <a:fld id="{0DA3362C-94AE-4CA9-B912-CC2F240B84EC}" type="slidenum">
              <a:rPr lang="sr-Cyrl-RS" smtClean="0"/>
              <a:t>‹#›</a:t>
            </a:fld>
            <a:endParaRPr lang="sr-Cyrl-RS"/>
          </a:p>
        </p:txBody>
      </p:sp>
      <p:sp>
        <p:nvSpPr>
          <p:cNvPr id="10" name="Footer Placeholder 9"/>
          <p:cNvSpPr>
            <a:spLocks noGrp="1"/>
          </p:cNvSpPr>
          <p:nvPr>
            <p:ph type="ftr" sz="quarter" idx="12"/>
          </p:nvPr>
        </p:nvSpPr>
        <p:spPr/>
        <p:txBody>
          <a:bodyPr/>
          <a:lstStyle/>
          <a:p>
            <a:endParaRPr lang="sr-Cyrl-R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B3685C4-C566-48BC-8209-7E5FE60101EE}" type="datetimeFigureOut">
              <a:rPr lang="sr-Cyrl-RS" smtClean="0"/>
              <a:t>31.03.2020.</a:t>
            </a:fld>
            <a:endParaRPr lang="sr-Cyrl-R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sr-Cyrl-R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DA3362C-94AE-4CA9-B912-CC2F240B84EC}" type="slidenum">
              <a:rPr lang="sr-Cyrl-RS" smtClean="0"/>
              <a:t>‹#›</a:t>
            </a:fld>
            <a:endParaRPr lang="sr-Cyrl-R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a:t>Click to edit Master title style</a:t>
            </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just"/>
            <a:r>
              <a:rPr lang="sr-Cyrl-RS" sz="1800" dirty="0">
                <a:latin typeface="Times New Roman" pitchFamily="18" charset="0"/>
                <a:cs typeface="Times New Roman" pitchFamily="18" charset="0"/>
              </a:rPr>
              <a:t>            1. Капитал</a:t>
            </a:r>
          </a:p>
          <a:p>
            <a:pPr algn="just"/>
            <a:r>
              <a:rPr lang="sr-Cyrl-RS" sz="1800" dirty="0">
                <a:latin typeface="Times New Roman" pitchFamily="18" charset="0"/>
                <a:cs typeface="Times New Roman" pitchFamily="18" charset="0"/>
              </a:rPr>
              <a:t>            2. Акумулација</a:t>
            </a:r>
          </a:p>
          <a:p>
            <a:pPr algn="just"/>
            <a:r>
              <a:rPr lang="sr-Cyrl-RS" sz="1800" dirty="0">
                <a:latin typeface="Times New Roman" pitchFamily="18" charset="0"/>
                <a:cs typeface="Times New Roman" pitchFamily="18" charset="0"/>
              </a:rPr>
              <a:t>            3. Инвестиције</a:t>
            </a:r>
          </a:p>
          <a:p>
            <a:pPr algn="just"/>
            <a:r>
              <a:rPr lang="sr-Cyrl-RS" sz="1800" dirty="0">
                <a:latin typeface="Times New Roman" pitchFamily="18" charset="0"/>
                <a:cs typeface="Times New Roman" pitchFamily="18" charset="0"/>
              </a:rPr>
              <a:t>            4. Тржиште капитала</a:t>
            </a:r>
          </a:p>
          <a:p>
            <a:pPr algn="just"/>
            <a:r>
              <a:rPr lang="sr-Cyrl-RS" sz="1800" dirty="0">
                <a:latin typeface="Times New Roman" pitchFamily="18" charset="0"/>
                <a:cs typeface="Times New Roman" pitchFamily="18" charset="0"/>
              </a:rPr>
              <a:t>            5. Берза</a:t>
            </a:r>
          </a:p>
          <a:p>
            <a:pPr algn="just"/>
            <a:r>
              <a:rPr lang="sr-Cyrl-RS" sz="1800" dirty="0">
                <a:latin typeface="Times New Roman" pitchFamily="18" charset="0"/>
                <a:cs typeface="Times New Roman" pitchFamily="18" charset="0"/>
              </a:rPr>
              <a:t>            6. Основни производни фондови привреде</a:t>
            </a:r>
          </a:p>
          <a:p>
            <a:pPr algn="just"/>
            <a:endParaRPr lang="sr-Cyrl-RS" sz="1800" dirty="0">
              <a:latin typeface="Times New Roman" pitchFamily="18" charset="0"/>
              <a:cs typeface="Times New Roman" pitchFamily="18" charset="0"/>
            </a:endParaRPr>
          </a:p>
          <a:p>
            <a:pPr algn="just"/>
            <a:r>
              <a:rPr lang="sr-Cyrl-RS" sz="1800">
                <a:latin typeface="Times New Roman" pitchFamily="18" charset="0"/>
                <a:cs typeface="Times New Roman" pitchFamily="18" charset="0"/>
              </a:rPr>
              <a:t>                                                                                  </a:t>
            </a:r>
            <a:endParaRPr lang="sr-Cyrl-RS" sz="1800" dirty="0">
              <a:latin typeface="Times New Roman" pitchFamily="18" charset="0"/>
              <a:cs typeface="Times New Roman" pitchFamily="18" charset="0"/>
            </a:endParaRPr>
          </a:p>
          <a:p>
            <a:pPr algn="l"/>
            <a:r>
              <a:rPr lang="sr-Cyrl-RS" sz="1800" dirty="0"/>
              <a:t> </a:t>
            </a:r>
          </a:p>
        </p:txBody>
      </p:sp>
      <p:sp>
        <p:nvSpPr>
          <p:cNvPr id="2" name="Title 1"/>
          <p:cNvSpPr>
            <a:spLocks noGrp="1"/>
          </p:cNvSpPr>
          <p:nvPr>
            <p:ph type="ctrTitle"/>
          </p:nvPr>
        </p:nvSpPr>
        <p:spPr/>
        <p:txBody>
          <a:bodyPr/>
          <a:lstStyle/>
          <a:p>
            <a:r>
              <a:rPr lang="sr-Cyrl-RS" dirty="0">
                <a:latin typeface="Times New Roman" pitchFamily="18" charset="0"/>
                <a:cs typeface="Times New Roman" pitchFamily="18" charset="0"/>
              </a:rPr>
              <a:t>Капитал, тржиште капитала и производни фондови привреде</a:t>
            </a:r>
          </a:p>
        </p:txBody>
      </p:sp>
    </p:spTree>
    <p:extLst>
      <p:ext uri="{BB962C8B-B14F-4D97-AF65-F5344CB8AC3E}">
        <p14:creationId xmlns:p14="http://schemas.microsoft.com/office/powerpoint/2010/main" val="299074850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r>
              <a:rPr lang="sr-Cyrl-RS" sz="2400" dirty="0">
                <a:latin typeface="Times New Roman" pitchFamily="18" charset="0"/>
                <a:cs typeface="Times New Roman" pitchFamily="18" charset="0"/>
              </a:rPr>
              <a:t> Развој секундарног трговања хов. подстиче берзанско пословање и иницира примену различитих метода купопродаје на берзи. Широка метода трговања хов. Која постоји на светским берзама добијаће место у домаћем систему берзанског пословања, зависно од тога у којој мери ће страни инвеститори имати интерес да се јављају на нашем тржишту капитала.  </a:t>
            </a:r>
            <a:endParaRPr lang="sr-Cyrl-RS" sz="2400" dirty="0"/>
          </a:p>
        </p:txBody>
      </p:sp>
    </p:spTree>
    <p:extLst>
      <p:ext uri="{BB962C8B-B14F-4D97-AF65-F5344CB8AC3E}">
        <p14:creationId xmlns:p14="http://schemas.microsoft.com/office/powerpoint/2010/main" val="3317631407"/>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Font typeface="Wingdings" pitchFamily="2" charset="2"/>
              <a:buChar char="Ø"/>
            </a:pPr>
            <a:r>
              <a:rPr lang="sr-Cyrl-RS" sz="2400" dirty="0">
                <a:latin typeface="Times New Roman" pitchFamily="18" charset="0"/>
                <a:cs typeface="Times New Roman" pitchFamily="18" charset="0"/>
              </a:rPr>
              <a:t> Производни фондови представљају производну компоненту друштвеног богаства. Они обухватају производна добра- основне фондове у привреде пословне залихе ( сировина, репродукционог материјала, недовршене производње, и готових производа ) и инвестиције у току. Главну и преовлађујућу ставку у структури произведеног друштвеног богаства чине фондови привреде. Највећи део осн. производних фондова чине вредност опреме ( машина, уређаја и инструмената ) и вредност грађевинских објеката, док су преостали део патенти, лиценце, купљена техничка документација и др.</a:t>
            </a:r>
          </a:p>
          <a:p>
            <a:pPr>
              <a:buFont typeface="Wingdings" pitchFamily="2" charset="2"/>
              <a:buChar char="Ø"/>
            </a:pPr>
            <a:r>
              <a:rPr lang="sr-Cyrl-RS" sz="2400" dirty="0">
                <a:latin typeface="Times New Roman" pitchFamily="18" charset="0"/>
                <a:cs typeface="Times New Roman" pitchFamily="18" charset="0"/>
              </a:rPr>
              <a:t> Основни произв. фондови, у суштини јављају се као базична материјална претпоставка ек. развоја. </a:t>
            </a:r>
          </a:p>
        </p:txBody>
      </p:sp>
      <p:sp>
        <p:nvSpPr>
          <p:cNvPr id="3" name="Title 2"/>
          <p:cNvSpPr>
            <a:spLocks noGrp="1"/>
          </p:cNvSpPr>
          <p:nvPr>
            <p:ph type="title"/>
          </p:nvPr>
        </p:nvSpPr>
        <p:spPr/>
        <p:txBody>
          <a:bodyPr>
            <a:normAutofit/>
          </a:bodyPr>
          <a:lstStyle/>
          <a:p>
            <a:pPr algn="just"/>
            <a:r>
              <a:rPr lang="sr-Cyrl-RS" sz="4800" dirty="0">
                <a:latin typeface="Times New Roman" pitchFamily="18" charset="0"/>
                <a:cs typeface="Times New Roman" pitchFamily="18" charset="0"/>
              </a:rPr>
              <a:t> Производни фондови привреде</a:t>
            </a:r>
            <a:r>
              <a:rPr lang="sr-Latn-RS" sz="4800" dirty="0">
                <a:latin typeface="Times New Roman" pitchFamily="18" charset="0"/>
                <a:cs typeface="Times New Roman" pitchFamily="18" charset="0"/>
              </a:rPr>
              <a:t> </a:t>
            </a:r>
            <a:endParaRPr lang="sr-Cyrl-RS" sz="4800" dirty="0">
              <a:latin typeface="Times New Roman" pitchFamily="18" charset="0"/>
              <a:cs typeface="Times New Roman" pitchFamily="18" charset="0"/>
            </a:endParaRPr>
          </a:p>
        </p:txBody>
      </p:sp>
    </p:spTree>
    <p:extLst>
      <p:ext uri="{BB962C8B-B14F-4D97-AF65-F5344CB8AC3E}">
        <p14:creationId xmlns:p14="http://schemas.microsoft.com/office/powerpoint/2010/main" val="46236878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itchFamily="2" charset="2"/>
              <a:buChar char="Ø"/>
            </a:pPr>
            <a:r>
              <a:rPr lang="en-US" sz="2400" dirty="0">
                <a:latin typeface="Times New Roman" pitchFamily="18" charset="0"/>
                <a:cs typeface="Times New Roman" pitchFamily="18" charset="0"/>
              </a:rPr>
              <a:t> </a:t>
            </a:r>
            <a:r>
              <a:rPr lang="sr-Cyrl-RS" sz="2400" dirty="0">
                <a:latin typeface="Times New Roman" pitchFamily="18" charset="0"/>
                <a:cs typeface="Times New Roman" pitchFamily="18" charset="0"/>
              </a:rPr>
              <a:t>На територији данашње СЦГ током већег дела друге половине прошлог столећа оствариван је динамичан раст основних фондова привреде, чиме је било омогућено отварање нових радних места и повећање запослености и техничке опремљености рада.</a:t>
            </a:r>
          </a:p>
          <a:p>
            <a:pPr>
              <a:buFont typeface="Wingdings" pitchFamily="2" charset="2"/>
              <a:buChar char="Ø"/>
            </a:pPr>
            <a:r>
              <a:rPr lang="sr-Cyrl-RS" sz="2400" dirty="0">
                <a:latin typeface="Times New Roman" pitchFamily="18" charset="0"/>
                <a:cs typeface="Times New Roman" pitchFamily="18" charset="0"/>
              </a:rPr>
              <a:t> Током последњих 15-20 година долази до успоравања, стагнације и опадања што резултира драстичним смањењем вредности и степена коришћења основних фондова привреде.</a:t>
            </a:r>
          </a:p>
          <a:p>
            <a:pPr>
              <a:buFont typeface="Wingdings" pitchFamily="2" charset="2"/>
              <a:buChar char="Ø"/>
            </a:pPr>
            <a:r>
              <a:rPr lang="sr-Cyrl-RS" sz="2400" dirty="0">
                <a:latin typeface="Times New Roman" pitchFamily="18" charset="0"/>
                <a:cs typeface="Times New Roman" pitchFamily="18" charset="0"/>
              </a:rPr>
              <a:t> Учешће опреме у укупним осн. фондовима привреде је мање од удела грађевинских објеката. Државна заједница СЦГ увози опрему и техничко-технолошки је увозно зависна од развијених земаља које извозе опрему и савремена средства за рад. </a:t>
            </a:r>
          </a:p>
          <a:p>
            <a:pPr>
              <a:buFont typeface="Wingdings" pitchFamily="2" charset="2"/>
              <a:buChar char="Ø"/>
            </a:pPr>
            <a:endParaRPr lang="sr-Cyrl-RS" sz="2400" dirty="0">
              <a:latin typeface="Times New Roman" pitchFamily="18" charset="0"/>
              <a:cs typeface="Times New Roman" pitchFamily="18" charset="0"/>
            </a:endParaRPr>
          </a:p>
          <a:p>
            <a:pPr>
              <a:buFont typeface="Wingdings" pitchFamily="2" charset="2"/>
              <a:buChar char="Ø"/>
            </a:pPr>
            <a:endParaRPr lang="sr-Cyrl-RS" sz="2400" dirty="0">
              <a:latin typeface="Times New Roman" pitchFamily="18" charset="0"/>
              <a:cs typeface="Times New Roman" pitchFamily="18" charset="0"/>
            </a:endParaRPr>
          </a:p>
          <a:p>
            <a:pPr>
              <a:buFont typeface="Wingdings" pitchFamily="2" charset="2"/>
              <a:buChar char="Ø"/>
            </a:pPr>
            <a:endParaRPr lang="sr-Cyrl-RS"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sr-Cyrl-RS" sz="4400" dirty="0">
                <a:latin typeface="Times New Roman" pitchFamily="18" charset="0"/>
                <a:cs typeface="Times New Roman" pitchFamily="18" charset="0"/>
              </a:rPr>
              <a:t>    </a:t>
            </a:r>
            <a:br>
              <a:rPr lang="sr-Cyrl-RS" sz="4400" dirty="0">
                <a:latin typeface="Times New Roman" pitchFamily="18" charset="0"/>
                <a:cs typeface="Times New Roman" pitchFamily="18" charset="0"/>
              </a:rPr>
            </a:br>
            <a:r>
              <a:rPr lang="sr-Cyrl-RS" sz="4400" dirty="0">
                <a:latin typeface="Times New Roman" pitchFamily="18" charset="0"/>
                <a:cs typeface="Times New Roman" pitchFamily="18" charset="0"/>
              </a:rPr>
              <a:t>                     </a:t>
            </a:r>
            <a:r>
              <a:rPr lang="sr-Cyrl-RS" sz="4800" dirty="0">
                <a:latin typeface="Times New Roman" pitchFamily="18" charset="0"/>
                <a:cs typeface="Times New Roman" pitchFamily="18" charset="0"/>
              </a:rPr>
              <a:t> </a:t>
            </a:r>
            <a:r>
              <a:rPr lang="sr-Cyrl-RS" sz="5300" dirty="0">
                <a:latin typeface="Times New Roman" pitchFamily="18" charset="0"/>
                <a:cs typeface="Times New Roman" pitchFamily="18" charset="0"/>
              </a:rPr>
              <a:t>( Наставак )</a:t>
            </a:r>
            <a:endParaRPr lang="sr-Cyrl-RS" sz="5300" dirty="0"/>
          </a:p>
        </p:txBody>
      </p:sp>
    </p:spTree>
    <p:extLst>
      <p:ext uri="{BB962C8B-B14F-4D97-AF65-F5344CB8AC3E}">
        <p14:creationId xmlns:p14="http://schemas.microsoft.com/office/powerpoint/2010/main" val="267692636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19256" cy="5547320"/>
          </a:xfrm>
        </p:spPr>
        <p:txBody>
          <a:bodyPr>
            <a:normAutofit lnSpcReduction="10000"/>
          </a:bodyPr>
          <a:lstStyle/>
          <a:p>
            <a:pPr>
              <a:buFont typeface="Wingdings" pitchFamily="2" charset="2"/>
              <a:buChar char="Ø"/>
            </a:pPr>
            <a:r>
              <a:rPr lang="sr-Cyrl-RS" sz="2400" dirty="0">
                <a:latin typeface="Times New Roman" pitchFamily="18" charset="0"/>
                <a:cs typeface="Times New Roman" pitchFamily="18" charset="0"/>
              </a:rPr>
              <a:t> Осим по врстама примењене технологије структура осн. производних фондова може се поматрати по регионима. Интересантно је да висок степен отписаности основних фондова привреде имају најразвијенији делови земље, док је овај показатељ знатно нижи у Црној Гори ( односно у случају опреме на Косову и Метохији ). То је последица интензивне ивестиционе активности на овим подручјима у ранијем периоду.</a:t>
            </a:r>
          </a:p>
          <a:p>
            <a:pPr>
              <a:buFont typeface="Wingdings" pitchFamily="2" charset="2"/>
              <a:buChar char="Ø"/>
            </a:pPr>
            <a:r>
              <a:rPr lang="sr-Cyrl-RS" sz="2400" dirty="0">
                <a:latin typeface="Times New Roman" pitchFamily="18" charset="0"/>
                <a:cs typeface="Times New Roman" pitchFamily="18" charset="0"/>
              </a:rPr>
              <a:t> Власничка структура основних производних фондова добија потребан значај данас када СЦГ налази у процесу транзиције.</a:t>
            </a:r>
          </a:p>
          <a:p>
            <a:pPr>
              <a:buFont typeface="Wingdings" pitchFamily="2" charset="2"/>
              <a:buChar char="Ø"/>
            </a:pPr>
            <a:r>
              <a:rPr lang="sr-Cyrl-RS" sz="2400" dirty="0">
                <a:latin typeface="Times New Roman" pitchFamily="18" charset="0"/>
                <a:cs typeface="Times New Roman" pitchFamily="18" charset="0"/>
              </a:rPr>
              <a:t>Подстицањем развоја малих и средњих предузећа све већи значај се придаје приватним основним фондовима привреде и њиховом доприносу укупном развојном потенцијалу земље. </a:t>
            </a:r>
          </a:p>
        </p:txBody>
      </p:sp>
    </p:spTree>
    <p:extLst>
      <p:ext uri="{BB962C8B-B14F-4D97-AF65-F5344CB8AC3E}">
        <p14:creationId xmlns:p14="http://schemas.microsoft.com/office/powerpoint/2010/main" val="302993403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19256" cy="5547320"/>
          </a:xfrm>
        </p:spPr>
        <p:txBody>
          <a:bodyPr>
            <a:normAutofit/>
          </a:bodyPr>
          <a:lstStyle/>
          <a:p>
            <a:pPr>
              <a:buFont typeface="Wingdings" pitchFamily="2" charset="2"/>
              <a:buChar char="Ø"/>
            </a:pPr>
            <a:r>
              <a:rPr lang="sr-Cyrl-RS" sz="2400" dirty="0">
                <a:latin typeface="Times New Roman" pitchFamily="18" charset="0"/>
                <a:cs typeface="Times New Roman" pitchFamily="18" charset="0"/>
              </a:rPr>
              <a:t> Стварна вредност и успешност производних фондова привреде верификује се само на тржишту, што иде у прилог јачању приватног сектора наше националне економије.</a:t>
            </a:r>
          </a:p>
        </p:txBody>
      </p:sp>
    </p:spTree>
    <p:extLst>
      <p:ext uri="{BB962C8B-B14F-4D97-AF65-F5344CB8AC3E}">
        <p14:creationId xmlns:p14="http://schemas.microsoft.com/office/powerpoint/2010/main" val="52950692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itchFamily="2" charset="2"/>
              <a:buChar char="Ø"/>
            </a:pPr>
            <a:r>
              <a:rPr lang="sr-Cyrl-RS" sz="2400" dirty="0">
                <a:latin typeface="Times New Roman" pitchFamily="18" charset="0"/>
                <a:cs typeface="Times New Roman" pitchFamily="18" charset="0"/>
              </a:rPr>
              <a:t> Капитал се може дефинисати као сваки новчани иметак, који заправо служи његовом власнику да даље увећава своју финансијску активу. То значи да карактер капитала има и све уштеде становника депоноване код фин. посредника али и новац који су његови власници употребили за куповину хов. јер доносе одговарајући фиксно уговорени или променљиви принос.</a:t>
            </a:r>
          </a:p>
          <a:p>
            <a:pPr>
              <a:buFont typeface="Wingdings" pitchFamily="2" charset="2"/>
              <a:buChar char="Ø"/>
            </a:pPr>
            <a:r>
              <a:rPr lang="sr-Cyrl-RS" sz="2400" dirty="0">
                <a:latin typeface="Times New Roman" pitchFamily="18" charset="0"/>
                <a:cs typeface="Times New Roman" pitchFamily="18" charset="0"/>
              </a:rPr>
              <a:t>Новац уложен у куповину хов. непосредно или уз помоћ различитих фин. посредника долази тамо где се користи као инвест. у произв. капацитете који стварају добра и услуге чијом тржишном реализацијом се остварује профит.  </a:t>
            </a:r>
          </a:p>
        </p:txBody>
      </p:sp>
      <p:sp>
        <p:nvSpPr>
          <p:cNvPr id="3" name="Title 2"/>
          <p:cNvSpPr>
            <a:spLocks noGrp="1"/>
          </p:cNvSpPr>
          <p:nvPr>
            <p:ph type="title"/>
          </p:nvPr>
        </p:nvSpPr>
        <p:spPr/>
        <p:txBody>
          <a:bodyPr>
            <a:normAutofit/>
          </a:bodyPr>
          <a:lstStyle/>
          <a:p>
            <a:pPr algn="just"/>
            <a:r>
              <a:rPr lang="sr-Cyrl-RS" sz="4800" dirty="0">
                <a:latin typeface="Times New Roman" pitchFamily="18" charset="0"/>
                <a:cs typeface="Times New Roman" pitchFamily="18" charset="0"/>
              </a:rPr>
              <a:t>             Појам капитала </a:t>
            </a:r>
          </a:p>
        </p:txBody>
      </p:sp>
    </p:spTree>
    <p:extLst>
      <p:ext uri="{BB962C8B-B14F-4D97-AF65-F5344CB8AC3E}">
        <p14:creationId xmlns:p14="http://schemas.microsoft.com/office/powerpoint/2010/main" val="116509777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Font typeface="Wingdings" pitchFamily="2" charset="2"/>
              <a:buChar char="Ø"/>
            </a:pPr>
            <a:r>
              <a:rPr lang="en-US" dirty="0">
                <a:latin typeface="Times New Roman" pitchFamily="18" charset="0"/>
                <a:cs typeface="Times New Roman" pitchFamily="18" charset="0"/>
              </a:rPr>
              <a:t> </a:t>
            </a:r>
            <a:r>
              <a:rPr lang="sr-Cyrl-RS" dirty="0">
                <a:latin typeface="Times New Roman" pitchFamily="18" charset="0"/>
                <a:cs typeface="Times New Roman" pitchFamily="18" charset="0"/>
              </a:rPr>
              <a:t>Акумулација је условљена величином оствареног доходка субјеката који се акумулирају, односно у макроекономским размерама висином доходка по становнику. Висока стопа акумулације поред материјалних услова подразумева, пре свега развијен тржишни систем и постојање ефикасних правних гаранција за приватно власништво. Постојање фин. институција које посредују између власника и новчаних доходака и инвеститора који имају програме за чије остварив. су им потребна фин. средства подразумева расположивост фин. инструмената (обавезница, акција и др.) којима ће се први мотивисати на штедњу, а други на њено ивестиционо ангажовање.</a:t>
            </a:r>
          </a:p>
          <a:p>
            <a:pPr marL="0" indent="0">
              <a:buNone/>
            </a:pPr>
            <a:endParaRPr lang="sr-Cyrl-RS"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sr-Cyrl-RS" sz="4800" dirty="0">
                <a:latin typeface="Times New Roman" pitchFamily="18" charset="0"/>
                <a:cs typeface="Times New Roman" pitchFamily="18" charset="0"/>
              </a:rPr>
              <a:t>               Акумулација</a:t>
            </a:r>
          </a:p>
        </p:txBody>
      </p:sp>
    </p:spTree>
    <p:extLst>
      <p:ext uri="{BB962C8B-B14F-4D97-AF65-F5344CB8AC3E}">
        <p14:creationId xmlns:p14="http://schemas.microsoft.com/office/powerpoint/2010/main" val="56214543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Font typeface="Wingdings" pitchFamily="2" charset="2"/>
              <a:buChar char="Ø"/>
            </a:pPr>
            <a:r>
              <a:rPr lang="sr-Cyrl-RS" sz="2400" dirty="0">
                <a:latin typeface="Times New Roman" pitchFamily="18" charset="0"/>
                <a:cs typeface="Times New Roman" pitchFamily="18" charset="0"/>
              </a:rPr>
              <a:t>Недовољна акумулација и инвестиције су најакутнији проблем привреде Србије и Црне Горе, који се може решити само изналажењем реалних извора средстава ( нпр. повећањем штедње становништва и активирањем капитала путем приватизације ) и ангажовањем страног капитала. Власници домаће штедње и страног капитала рачунају на најповољније институционалне, макроекономске услове и политичку стабилност неопходне за већа развојна улагања. За оживљавање инвестиционе активности од посебне важности су инвестиције, инструменти и механизми тржишта капитала, тржишта новца и хов. као и стварање нових институционалних инвеститора ( пензиони фондови, фондови осигурања и др. ) </a:t>
            </a:r>
            <a:endParaRPr lang="sr-Cyrl-RS" sz="2400" dirty="0"/>
          </a:p>
        </p:txBody>
      </p:sp>
      <p:sp>
        <p:nvSpPr>
          <p:cNvPr id="3" name="Title 2"/>
          <p:cNvSpPr>
            <a:spLocks noGrp="1"/>
          </p:cNvSpPr>
          <p:nvPr>
            <p:ph type="title"/>
          </p:nvPr>
        </p:nvSpPr>
        <p:spPr/>
        <p:txBody>
          <a:bodyPr>
            <a:normAutofit/>
          </a:bodyPr>
          <a:lstStyle/>
          <a:p>
            <a:pPr algn="just"/>
            <a:r>
              <a:rPr lang="sr-Cyrl-RS" sz="4800" dirty="0">
                <a:latin typeface="Times New Roman" pitchFamily="18" charset="0"/>
                <a:cs typeface="Times New Roman" pitchFamily="18" charset="0"/>
              </a:rPr>
              <a:t>              Инвестиције</a:t>
            </a:r>
          </a:p>
        </p:txBody>
      </p:sp>
    </p:spTree>
    <p:extLst>
      <p:ext uri="{BB962C8B-B14F-4D97-AF65-F5344CB8AC3E}">
        <p14:creationId xmlns:p14="http://schemas.microsoft.com/office/powerpoint/2010/main" val="395363857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24000"/>
            <a:ext cx="8291264" cy="5145360"/>
          </a:xfrm>
        </p:spPr>
        <p:txBody>
          <a:bodyPr>
            <a:noAutofit/>
          </a:bodyPr>
          <a:lstStyle/>
          <a:p>
            <a:pPr>
              <a:buFont typeface="Wingdings" pitchFamily="2" charset="2"/>
              <a:buChar char="Ø"/>
            </a:pPr>
            <a:r>
              <a:rPr lang="sr-Cyrl-RS" sz="2400" dirty="0">
                <a:latin typeface="Times New Roman" pitchFamily="18" charset="0"/>
                <a:cs typeface="Times New Roman" pitchFamily="18" charset="0"/>
              </a:rPr>
              <a:t> Тржиште капитала је механизам путем којег се тргује хов. с роком доспећа од дужим од годину дана ( обавезнице ) или хов. ( акције ) којима се средства проверавају привредним субјектима у замену за сувласништво над њиховим капиталом у сразмери ц износом уложених средстава у куповину дотичних вредносних папира.</a:t>
            </a:r>
          </a:p>
          <a:p>
            <a:pPr>
              <a:buFont typeface="Wingdings" pitchFamily="2" charset="2"/>
              <a:buChar char="Ø"/>
            </a:pPr>
            <a:r>
              <a:rPr lang="sr-Cyrl-RS" sz="2400" dirty="0">
                <a:latin typeface="Times New Roman" pitchFamily="18" charset="0"/>
                <a:cs typeface="Times New Roman" pitchFamily="18" charset="0"/>
              </a:rPr>
              <a:t> Тржиште капитала представља иституционализован организован простор са свим потребним елементима за његово функ. у тачно одређеном времену , као и правила понашања учесника. За разлику од трж. новца, трж. Капитала мора бити институционализованог карактера у свим земљама тржишне привреде. Оно у основи представља спец. тржиште на коме се новац – капитал тражи и нуди дугорочно. </a:t>
            </a:r>
          </a:p>
        </p:txBody>
      </p:sp>
      <p:sp>
        <p:nvSpPr>
          <p:cNvPr id="3" name="Title 2"/>
          <p:cNvSpPr>
            <a:spLocks noGrp="1"/>
          </p:cNvSpPr>
          <p:nvPr>
            <p:ph type="title"/>
          </p:nvPr>
        </p:nvSpPr>
        <p:spPr/>
        <p:txBody>
          <a:bodyPr>
            <a:normAutofit/>
          </a:bodyPr>
          <a:lstStyle/>
          <a:p>
            <a:pPr algn="just"/>
            <a:r>
              <a:rPr lang="sr-Cyrl-RS" sz="4800" dirty="0">
                <a:latin typeface="Times New Roman" pitchFamily="18" charset="0"/>
                <a:cs typeface="Times New Roman" pitchFamily="18" charset="0"/>
              </a:rPr>
              <a:t>     Појам тржишног капитала</a:t>
            </a:r>
          </a:p>
        </p:txBody>
      </p:sp>
    </p:spTree>
    <p:extLst>
      <p:ext uri="{BB962C8B-B14F-4D97-AF65-F5344CB8AC3E}">
        <p14:creationId xmlns:p14="http://schemas.microsoft.com/office/powerpoint/2010/main" val="12627108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sr-Cyrl-RS" sz="2400" dirty="0">
                <a:latin typeface="Times New Roman" pitchFamily="18" charset="0"/>
                <a:cs typeface="Times New Roman" pitchFamily="18" charset="0"/>
              </a:rPr>
              <a:t> Функција тржишта капитала је да купцу омогући куповину одређеног износа потребног капитала, под тржишним условима који су за њега најповољнији, а продавцу да омогући продају одређеног износа њему непотребног капитала у том тренутку, под најповољнијим тржишним условима. </a:t>
            </a:r>
          </a:p>
        </p:txBody>
      </p:sp>
      <p:sp>
        <p:nvSpPr>
          <p:cNvPr id="3" name="Title 2"/>
          <p:cNvSpPr>
            <a:spLocks noGrp="1"/>
          </p:cNvSpPr>
          <p:nvPr>
            <p:ph type="title"/>
          </p:nvPr>
        </p:nvSpPr>
        <p:spPr/>
        <p:txBody>
          <a:bodyPr>
            <a:normAutofit/>
          </a:bodyPr>
          <a:lstStyle/>
          <a:p>
            <a:pPr algn="just"/>
            <a:r>
              <a:rPr lang="sr-Cyrl-RS" sz="4800" dirty="0">
                <a:latin typeface="Times New Roman" pitchFamily="18" charset="0"/>
                <a:cs typeface="Times New Roman" pitchFamily="18" charset="0"/>
              </a:rPr>
              <a:t>          Функција тржишта </a:t>
            </a:r>
          </a:p>
        </p:txBody>
      </p:sp>
    </p:spTree>
    <p:extLst>
      <p:ext uri="{BB962C8B-B14F-4D97-AF65-F5344CB8AC3E}">
        <p14:creationId xmlns:p14="http://schemas.microsoft.com/office/powerpoint/2010/main" val="328035541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sr-Latn-RS" sz="2400" dirty="0">
                <a:latin typeface="Times New Roman" pitchFamily="18" charset="0"/>
                <a:cs typeface="Times New Roman" pitchFamily="18" charset="0"/>
              </a:rPr>
              <a:t> </a:t>
            </a:r>
            <a:r>
              <a:rPr lang="sr-Cyrl-RS" sz="2400" dirty="0">
                <a:latin typeface="Times New Roman" pitchFamily="18" charset="0"/>
                <a:cs typeface="Times New Roman" pitchFamily="18" charset="0"/>
              </a:rPr>
              <a:t>Тржиште капитала се састоји из 3 дела:</a:t>
            </a:r>
          </a:p>
          <a:p>
            <a:pPr marL="457200" indent="-457200">
              <a:buFont typeface="+mj-lt"/>
              <a:buAutoNum type="arabicPeriod"/>
            </a:pPr>
            <a:r>
              <a:rPr lang="sr-Cyrl-RS" sz="2400" dirty="0">
                <a:latin typeface="Times New Roman" pitchFamily="18" charset="0"/>
                <a:cs typeface="Times New Roman" pitchFamily="18" charset="0"/>
              </a:rPr>
              <a:t> кредитног тржишта, на коме се тргује обавезницама и другим дужничким папирима</a:t>
            </a:r>
          </a:p>
          <a:p>
            <a:pPr marL="457200" indent="-457200">
              <a:buFont typeface="+mj-lt"/>
              <a:buAutoNum type="arabicPeriod"/>
            </a:pPr>
            <a:r>
              <a:rPr lang="sr-Cyrl-RS" sz="2400" dirty="0">
                <a:latin typeface="Times New Roman" pitchFamily="18" charset="0"/>
                <a:cs typeface="Times New Roman" pitchFamily="18" charset="0"/>
              </a:rPr>
              <a:t> хипотекарног тржишта, где се тргује хартијама од вредности и на бази залоге на непокретностима</a:t>
            </a:r>
          </a:p>
          <a:p>
            <a:pPr marL="457200" indent="-457200">
              <a:buFont typeface="+mj-lt"/>
              <a:buAutoNum type="arabicPeriod"/>
            </a:pPr>
            <a:r>
              <a:rPr lang="sr-Cyrl-RS" sz="2400" dirty="0">
                <a:latin typeface="Times New Roman" pitchFamily="18" charset="0"/>
                <a:cs typeface="Times New Roman" pitchFamily="18" charset="0"/>
              </a:rPr>
              <a:t> тржишта власничких хартија, на коме се тргује различитим врстама акција. </a:t>
            </a:r>
          </a:p>
          <a:p>
            <a:pPr marL="0" indent="0">
              <a:buNone/>
            </a:pPr>
            <a:endParaRPr lang="sr-Cyrl-RS" sz="2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just"/>
            <a:r>
              <a:rPr lang="sr-Cyrl-RS" sz="4800" dirty="0">
                <a:latin typeface="Times New Roman" pitchFamily="18" charset="0"/>
                <a:cs typeface="Times New Roman" pitchFamily="18" charset="0"/>
              </a:rPr>
              <a:t>    Подела тржишног капитала</a:t>
            </a:r>
          </a:p>
        </p:txBody>
      </p:sp>
    </p:spTree>
    <p:extLst>
      <p:ext uri="{BB962C8B-B14F-4D97-AF65-F5344CB8AC3E}">
        <p14:creationId xmlns:p14="http://schemas.microsoft.com/office/powerpoint/2010/main" val="108543830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itchFamily="2" charset="2"/>
              <a:buChar char="Ø"/>
            </a:pPr>
            <a:r>
              <a:rPr lang="sr-Cyrl-RS" sz="2400" dirty="0">
                <a:latin typeface="Times New Roman" pitchFamily="18" charset="0"/>
                <a:cs typeface="Times New Roman" pitchFamily="18" charset="0"/>
              </a:rPr>
              <a:t>Централна институција сваког организованог тржишта капитала јесте берза. На берзи нема примарне продаје, већ постоји само секундарна купопродаја фин. инструмената преко посредничких институција ( дилера, брокера итд. ).</a:t>
            </a:r>
          </a:p>
          <a:p>
            <a:pPr>
              <a:buFont typeface="Wingdings" pitchFamily="2" charset="2"/>
              <a:buChar char="Ø"/>
            </a:pPr>
            <a:r>
              <a:rPr lang="sr-Cyrl-RS" sz="2400" dirty="0">
                <a:latin typeface="Times New Roman" pitchFamily="18" charset="0"/>
                <a:cs typeface="Times New Roman" pitchFamily="18" charset="0"/>
              </a:rPr>
              <a:t>На новчаној берзи се обично тргује гугорочним хов. због несташице таквих послова на секундарном тржишту у пословању домаћих берзи ( Београдске берзе, Монтенегро берзе ) знатно су заступљена трговина краткорочним тржишним материјалом.</a:t>
            </a:r>
          </a:p>
          <a:p>
            <a:pPr marL="0" indent="0">
              <a:buNone/>
            </a:pPr>
            <a:r>
              <a:rPr lang="sr-Cyrl-RS" sz="2400" dirty="0">
                <a:latin typeface="Times New Roman" pitchFamily="18" charset="0"/>
                <a:cs typeface="Times New Roman" pitchFamily="18" charset="0"/>
              </a:rPr>
              <a:t>  </a:t>
            </a:r>
          </a:p>
        </p:txBody>
      </p:sp>
      <p:sp>
        <p:nvSpPr>
          <p:cNvPr id="3" name="Title 2"/>
          <p:cNvSpPr>
            <a:spLocks noGrp="1"/>
          </p:cNvSpPr>
          <p:nvPr>
            <p:ph type="title"/>
          </p:nvPr>
        </p:nvSpPr>
        <p:spPr/>
        <p:txBody>
          <a:bodyPr>
            <a:normAutofit/>
          </a:bodyPr>
          <a:lstStyle/>
          <a:p>
            <a:pPr algn="just"/>
            <a:r>
              <a:rPr lang="sr-Cyrl-RS" sz="4800" dirty="0">
                <a:latin typeface="Times New Roman" pitchFamily="18" charset="0"/>
                <a:cs typeface="Times New Roman" pitchFamily="18" charset="0"/>
              </a:rPr>
              <a:t>                     Берза</a:t>
            </a:r>
          </a:p>
        </p:txBody>
      </p:sp>
    </p:spTree>
    <p:extLst>
      <p:ext uri="{BB962C8B-B14F-4D97-AF65-F5344CB8AC3E}">
        <p14:creationId xmlns:p14="http://schemas.microsoft.com/office/powerpoint/2010/main" val="4095163441"/>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19256" cy="5475312"/>
          </a:xfrm>
        </p:spPr>
        <p:txBody>
          <a:bodyPr>
            <a:noAutofit/>
          </a:bodyPr>
          <a:lstStyle/>
          <a:p>
            <a:pPr>
              <a:buFont typeface="Wingdings" pitchFamily="2" charset="2"/>
              <a:buChar char="Ø"/>
            </a:pPr>
            <a:r>
              <a:rPr lang="sr-Cyrl-RS" sz="2400" dirty="0">
                <a:latin typeface="Times New Roman" pitchFamily="18" charset="0"/>
                <a:cs typeface="Times New Roman" pitchFamily="18" charset="0"/>
              </a:rPr>
              <a:t>У зависности од места и начина обављања операција са хартијама од вредности разликују се:</a:t>
            </a:r>
          </a:p>
          <a:p>
            <a:pPr marL="457200" indent="-457200">
              <a:buFont typeface="+mj-lt"/>
              <a:buAutoNum type="arabicPeriod"/>
            </a:pPr>
            <a:r>
              <a:rPr lang="sr-Cyrl-RS" sz="2400" dirty="0">
                <a:latin typeface="Times New Roman" pitchFamily="18" charset="0"/>
                <a:cs typeface="Times New Roman" pitchFamily="18" charset="0"/>
              </a:rPr>
              <a:t> берзанско тржиште, где се трансакције обављају на берзи </a:t>
            </a:r>
          </a:p>
          <a:p>
            <a:pPr>
              <a:buFontTx/>
              <a:buChar char="-"/>
            </a:pPr>
            <a:r>
              <a:rPr lang="sr-Cyrl-RS" sz="2400" dirty="0">
                <a:latin typeface="Times New Roman" pitchFamily="18" charset="0"/>
                <a:cs typeface="Times New Roman" pitchFamily="18" charset="0"/>
              </a:rPr>
              <a:t>Врши се интернационализација тржишта капитала. Задаци берзе су након дневне концентрације понуде и тражње капитала да омогуће да на једном месту врше одређивање реалне вредности капитала и тржишну стабилност трансакција са капиталом.</a:t>
            </a:r>
          </a:p>
          <a:p>
            <a:pPr marL="0" indent="0">
              <a:buNone/>
            </a:pPr>
            <a:r>
              <a:rPr lang="sr-Cyrl-RS" sz="2400" dirty="0">
                <a:solidFill>
                  <a:schemeClr val="accent2"/>
                </a:solidFill>
                <a:latin typeface="Times New Roman" pitchFamily="18" charset="0"/>
                <a:cs typeface="Times New Roman" pitchFamily="18" charset="0"/>
              </a:rPr>
              <a:t>2. </a:t>
            </a:r>
            <a:r>
              <a:rPr lang="sr-Cyrl-RS" sz="2400" dirty="0">
                <a:latin typeface="Times New Roman" pitchFamily="18" charset="0"/>
                <a:cs typeface="Times New Roman" pitchFamily="18" charset="0"/>
              </a:rPr>
              <a:t>ванберзанско тржиште, где се трансакције обављају ван службеног дела берзе</a:t>
            </a:r>
          </a:p>
          <a:p>
            <a:pPr marL="0" indent="0">
              <a:buNone/>
            </a:pPr>
            <a:r>
              <a:rPr lang="sr-Cyrl-RS" sz="2400" dirty="0">
                <a:solidFill>
                  <a:schemeClr val="accent2"/>
                </a:solidFill>
                <a:latin typeface="Times New Roman" pitchFamily="18" charset="0"/>
                <a:cs typeface="Times New Roman" pitchFamily="18" charset="0"/>
              </a:rPr>
              <a:t>- </a:t>
            </a:r>
            <a:r>
              <a:rPr lang="sr-Cyrl-RS" sz="2400" dirty="0">
                <a:latin typeface="Times New Roman" pitchFamily="18" charset="0"/>
                <a:cs typeface="Times New Roman" pitchFamily="18" charset="0"/>
              </a:rPr>
              <a:t>Институционални инвеститори могу закључивати трансакције са хов. и ван берзе, где се у директном контакту договарају око услова њихове продаје.</a:t>
            </a:r>
            <a:r>
              <a:rPr lang="sr-Cyrl-RS" sz="2400" dirty="0">
                <a:solidFill>
                  <a:schemeClr val="accent2"/>
                </a:solidFill>
                <a:latin typeface="Times New Roman" pitchFamily="18" charset="0"/>
                <a:cs typeface="Times New Roman" pitchFamily="18" charset="0"/>
              </a:rPr>
              <a:t> </a:t>
            </a:r>
          </a:p>
          <a:p>
            <a:endParaRPr lang="sr-Cyrl-RS" sz="2400" dirty="0">
              <a:latin typeface="Times New Roman" pitchFamily="18" charset="0"/>
              <a:cs typeface="Times New Roman" pitchFamily="18" charset="0"/>
            </a:endParaRPr>
          </a:p>
        </p:txBody>
      </p:sp>
    </p:spTree>
    <p:extLst>
      <p:ext uri="{BB962C8B-B14F-4D97-AF65-F5344CB8AC3E}">
        <p14:creationId xmlns:p14="http://schemas.microsoft.com/office/powerpoint/2010/main" val="1849125761"/>
      </p:ext>
    </p:extLst>
  </p:cSld>
  <p:clrMapOvr>
    <a:masterClrMapping/>
  </p:clrMapOvr>
  <p:transition spd="slow">
    <p:wip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image" Target="../media/image1.jpeg" /></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237</TotalTime>
  <Words>1115</Words>
  <Application>Microsoft Office PowerPoint</Application>
  <PresentationFormat>Projekcija na ekranu (4:3)</PresentationFormat>
  <Paragraphs>49</Paragraphs>
  <Slides>14</Slides>
  <Notes>0</Notes>
  <HiddenSlides>0</HiddenSlides>
  <MMClips>0</MMClips>
  <ScaleCrop>false</ScaleCrop>
  <HeadingPairs>
    <vt:vector size="4" baseType="variant">
      <vt:variant>
        <vt:lpstr>Tema</vt:lpstr>
      </vt:variant>
      <vt:variant>
        <vt:i4>1</vt:i4>
      </vt:variant>
      <vt:variant>
        <vt:lpstr>Naslovi slajdova</vt:lpstr>
      </vt:variant>
      <vt:variant>
        <vt:i4>14</vt:i4>
      </vt:variant>
    </vt:vector>
  </HeadingPairs>
  <TitlesOfParts>
    <vt:vector size="15" baseType="lpstr">
      <vt:lpstr>Paper</vt:lpstr>
      <vt:lpstr>Капитал, тржиште капитала и производни фондови привреде</vt:lpstr>
      <vt:lpstr>             Појам капитала </vt:lpstr>
      <vt:lpstr>               Акумулација</vt:lpstr>
      <vt:lpstr>              Инвестиције</vt:lpstr>
      <vt:lpstr>     Појам тржишног капитала</vt:lpstr>
      <vt:lpstr>          Функција тржишта </vt:lpstr>
      <vt:lpstr>    Подела тржишног капитала</vt:lpstr>
      <vt:lpstr>                     Берза</vt:lpstr>
      <vt:lpstr>PowerPoint prezentacija</vt:lpstr>
      <vt:lpstr>PowerPoint prezentacija</vt:lpstr>
      <vt:lpstr> Производни фондови привреде </vt:lpstr>
      <vt:lpstr>                           ( Наставак )</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Капитал, тржиште капитала и производни фондови привреде</dc:title>
  <dc:creator>Korisnik</dc:creator>
  <cp:lastModifiedBy>lazarevicj57@gmail.com</cp:lastModifiedBy>
  <cp:revision>27</cp:revision>
  <dcterms:created xsi:type="dcterms:W3CDTF">2020-03-25T18:52:25Z</dcterms:created>
  <dcterms:modified xsi:type="dcterms:W3CDTF">2020-03-31T15:44:19Z</dcterms:modified>
</cp:coreProperties>
</file>