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80" r:id="rId2"/>
    <p:sldMasterId id="2147483792" r:id="rId3"/>
    <p:sldMasterId id="2147483828" r:id="rId4"/>
  </p:sldMasterIdLst>
  <p:sldIdLst>
    <p:sldId id="266" r:id="rId5"/>
    <p:sldId id="257" r:id="rId6"/>
    <p:sldId id="258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3F0F4-2BC6-40EA-9FD2-2A199224C8E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FBDA8-F96A-4CB4-8AD8-9BA4FCC9E693}">
      <dgm:prSet phldrT="[Text]" custT="1"/>
      <dgm:spPr/>
      <dgm:t>
        <a:bodyPr/>
        <a:lstStyle/>
        <a:p>
          <a:r>
            <a:rPr lang="sr-Cyrl-RS" sz="1400" dirty="0" smtClean="0"/>
            <a:t>МЕШОВИТО ТРГОВИНСКО ПРЕДУЗЕЋЕ</a:t>
          </a:r>
          <a:endParaRPr lang="en-US" sz="1400" dirty="0"/>
        </a:p>
      </dgm:t>
    </dgm:pt>
    <dgm:pt modelId="{6E8A8005-E5D2-45AD-B919-CAFDFC269DAD}" type="parTrans" cxnId="{6DCFC396-F9E5-485D-BAE8-F557C0A004D1}">
      <dgm:prSet/>
      <dgm:spPr/>
      <dgm:t>
        <a:bodyPr/>
        <a:lstStyle/>
        <a:p>
          <a:endParaRPr lang="en-US"/>
        </a:p>
      </dgm:t>
    </dgm:pt>
    <dgm:pt modelId="{4C89368C-25EC-4DDB-9CAE-2294E768FA88}" type="sibTrans" cxnId="{6DCFC396-F9E5-485D-BAE8-F557C0A004D1}">
      <dgm:prSet/>
      <dgm:spPr/>
      <dgm:t>
        <a:bodyPr/>
        <a:lstStyle/>
        <a:p>
          <a:endParaRPr lang="en-US"/>
        </a:p>
      </dgm:t>
    </dgm:pt>
    <dgm:pt modelId="{CF89F50A-BB1F-46FF-9393-7714833A40C0}">
      <dgm:prSet phldrT="[Text]" custT="1"/>
      <dgm:spPr/>
      <dgm:t>
        <a:bodyPr/>
        <a:lstStyle/>
        <a:p>
          <a:r>
            <a:rPr lang="sr-Cyrl-RS" sz="1400" dirty="0" smtClean="0"/>
            <a:t>СЕКТОР</a:t>
          </a:r>
        </a:p>
        <a:p>
          <a:r>
            <a:rPr lang="sr-Cyrl-RS" sz="1400" dirty="0" smtClean="0"/>
            <a:t>ПРОДАЈЕ</a:t>
          </a:r>
          <a:endParaRPr lang="en-US" sz="1400" dirty="0"/>
        </a:p>
      </dgm:t>
    </dgm:pt>
    <dgm:pt modelId="{BDD925C5-F621-43BB-B0E3-8093DE420932}" type="parTrans" cxnId="{A0F10E6E-0114-46A6-86DB-3AF6006212A6}">
      <dgm:prSet/>
      <dgm:spPr/>
      <dgm:t>
        <a:bodyPr/>
        <a:lstStyle/>
        <a:p>
          <a:endParaRPr lang="en-US"/>
        </a:p>
      </dgm:t>
    </dgm:pt>
    <dgm:pt modelId="{CEDEDE98-D162-4916-975D-21DD6391A465}" type="sibTrans" cxnId="{A0F10E6E-0114-46A6-86DB-3AF6006212A6}">
      <dgm:prSet/>
      <dgm:spPr/>
      <dgm:t>
        <a:bodyPr/>
        <a:lstStyle/>
        <a:p>
          <a:endParaRPr lang="en-US"/>
        </a:p>
      </dgm:t>
    </dgm:pt>
    <dgm:pt modelId="{E39EBF5F-EE82-4C7E-9914-C4A2687EB2A1}">
      <dgm:prSet phldrT="[Text]" custT="1"/>
      <dgm:spPr/>
      <dgm:t>
        <a:bodyPr/>
        <a:lstStyle/>
        <a:p>
          <a:r>
            <a:rPr lang="sr-Cyrl-RS" sz="1400" dirty="0" smtClean="0"/>
            <a:t>СЕКТОР</a:t>
          </a:r>
        </a:p>
        <a:p>
          <a:r>
            <a:rPr lang="sr-Cyrl-RS" sz="1400" dirty="0" smtClean="0"/>
            <a:t>ФИНАНСИЈА</a:t>
          </a:r>
          <a:endParaRPr lang="en-US" sz="1400" dirty="0"/>
        </a:p>
      </dgm:t>
    </dgm:pt>
    <dgm:pt modelId="{4BB2571D-0BFE-4F28-A4D3-B87FE56AD815}" type="parTrans" cxnId="{8080EA00-7B3E-486B-A856-CD2FBAF39214}">
      <dgm:prSet/>
      <dgm:spPr/>
      <dgm:t>
        <a:bodyPr/>
        <a:lstStyle/>
        <a:p>
          <a:endParaRPr lang="en-US"/>
        </a:p>
      </dgm:t>
    </dgm:pt>
    <dgm:pt modelId="{5DD9BD20-A9F0-4297-A377-AD90A769CB5A}" type="sibTrans" cxnId="{8080EA00-7B3E-486B-A856-CD2FBAF39214}">
      <dgm:prSet/>
      <dgm:spPr/>
      <dgm:t>
        <a:bodyPr/>
        <a:lstStyle/>
        <a:p>
          <a:endParaRPr lang="en-US"/>
        </a:p>
      </dgm:t>
    </dgm:pt>
    <dgm:pt modelId="{DFC5B7BC-79C7-4E7C-A4F3-69CFD88B792B}">
      <dgm:prSet phldrT="[Text]" custT="1"/>
      <dgm:spPr/>
      <dgm:t>
        <a:bodyPr/>
        <a:lstStyle/>
        <a:p>
          <a:r>
            <a:rPr lang="sr-Cyrl-RS" sz="1400" dirty="0" smtClean="0"/>
            <a:t>СЕКТОР КАДРОВА</a:t>
          </a:r>
          <a:endParaRPr lang="en-US" sz="1400" dirty="0"/>
        </a:p>
      </dgm:t>
    </dgm:pt>
    <dgm:pt modelId="{A980D97B-AE11-486C-9099-C03609ADC2E4}" type="parTrans" cxnId="{3BF0107E-FF6A-49E5-B439-A9D47E1D599C}">
      <dgm:prSet/>
      <dgm:spPr/>
      <dgm:t>
        <a:bodyPr/>
        <a:lstStyle/>
        <a:p>
          <a:endParaRPr lang="en-US"/>
        </a:p>
      </dgm:t>
    </dgm:pt>
    <dgm:pt modelId="{0742513E-D552-4DAD-9829-0966A1D02B63}" type="sibTrans" cxnId="{3BF0107E-FF6A-49E5-B439-A9D47E1D599C}">
      <dgm:prSet/>
      <dgm:spPr/>
      <dgm:t>
        <a:bodyPr/>
        <a:lstStyle/>
        <a:p>
          <a:endParaRPr lang="en-US"/>
        </a:p>
      </dgm:t>
    </dgm:pt>
    <dgm:pt modelId="{EE31599B-8D11-45E4-B19B-8642809C8641}">
      <dgm:prSet phldrT="[Text]" custT="1"/>
      <dgm:spPr/>
      <dgm:t>
        <a:bodyPr/>
        <a:lstStyle/>
        <a:p>
          <a:r>
            <a:rPr lang="sr-Cyrl-RS" sz="1400" dirty="0" smtClean="0"/>
            <a:t>СЕКТОР</a:t>
          </a:r>
        </a:p>
        <a:p>
          <a:r>
            <a:rPr lang="sr-Cyrl-RS" sz="1400" dirty="0" smtClean="0"/>
            <a:t>НАБАВКЕ</a:t>
          </a:r>
          <a:endParaRPr lang="en-US" sz="1400" dirty="0"/>
        </a:p>
      </dgm:t>
    </dgm:pt>
    <dgm:pt modelId="{A44B039F-F1BB-43FD-B0E2-3A16B601EBEA}" type="parTrans" cxnId="{1432D02F-D9D9-4977-964B-AA1CAA5EE8B6}">
      <dgm:prSet/>
      <dgm:spPr/>
      <dgm:t>
        <a:bodyPr/>
        <a:lstStyle/>
        <a:p>
          <a:endParaRPr lang="en-US"/>
        </a:p>
      </dgm:t>
    </dgm:pt>
    <dgm:pt modelId="{4B28F66D-DB97-468D-8121-0AF6CC9D66B9}" type="sibTrans" cxnId="{1432D02F-D9D9-4977-964B-AA1CAA5EE8B6}">
      <dgm:prSet/>
      <dgm:spPr/>
      <dgm:t>
        <a:bodyPr/>
        <a:lstStyle/>
        <a:p>
          <a:endParaRPr lang="en-US"/>
        </a:p>
      </dgm:t>
    </dgm:pt>
    <dgm:pt modelId="{2B911ED1-5CD3-4C05-8623-CAA9C1ED38AB}" type="pres">
      <dgm:prSet presAssocID="{5093F0F4-2BC6-40EA-9FD2-2A199224C8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D56BC3-3DDF-454A-AFC5-E0835D1DF5B6}" type="pres">
      <dgm:prSet presAssocID="{811FBDA8-F96A-4CB4-8AD8-9BA4FCC9E693}" presName="centerShape" presStyleLbl="node0" presStyleIdx="0" presStyleCnt="1"/>
      <dgm:spPr/>
      <dgm:t>
        <a:bodyPr/>
        <a:lstStyle/>
        <a:p>
          <a:endParaRPr lang="en-US"/>
        </a:p>
      </dgm:t>
    </dgm:pt>
    <dgm:pt modelId="{893373F2-BB42-4785-8613-575C472CA833}" type="pres">
      <dgm:prSet presAssocID="{CF89F50A-BB1F-46FF-9393-7714833A40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27905-06B2-4613-8D6C-1B8797AE95F2}" type="pres">
      <dgm:prSet presAssocID="{CF89F50A-BB1F-46FF-9393-7714833A40C0}" presName="dummy" presStyleCnt="0"/>
      <dgm:spPr/>
    </dgm:pt>
    <dgm:pt modelId="{8CD49703-E4AE-4FC6-8049-6339099F3E10}" type="pres">
      <dgm:prSet presAssocID="{CEDEDE98-D162-4916-975D-21DD6391A46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C5A039B-9074-4BBD-AAA8-3A5D2AB4D9A0}" type="pres">
      <dgm:prSet presAssocID="{E39EBF5F-EE82-4C7E-9914-C4A2687EB2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2D93D-E46E-41F5-894E-AF152E2D27B1}" type="pres">
      <dgm:prSet presAssocID="{E39EBF5F-EE82-4C7E-9914-C4A2687EB2A1}" presName="dummy" presStyleCnt="0"/>
      <dgm:spPr/>
    </dgm:pt>
    <dgm:pt modelId="{9F119425-A7FA-4C0E-958C-0720C354B54A}" type="pres">
      <dgm:prSet presAssocID="{5DD9BD20-A9F0-4297-A377-AD90A769CB5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1BB0DDA-3122-4E35-9BF6-97D325BF3B8C}" type="pres">
      <dgm:prSet presAssocID="{DFC5B7BC-79C7-4E7C-A4F3-69CFD88B79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4A919-7E98-4596-8BBE-303DC96FC6E1}" type="pres">
      <dgm:prSet presAssocID="{DFC5B7BC-79C7-4E7C-A4F3-69CFD88B792B}" presName="dummy" presStyleCnt="0"/>
      <dgm:spPr/>
    </dgm:pt>
    <dgm:pt modelId="{1391BC98-3874-4C3E-B806-54CF7BF2C35E}" type="pres">
      <dgm:prSet presAssocID="{0742513E-D552-4DAD-9829-0966A1D02B6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B5F55C3-DAFA-4FE9-9826-98B02809B0F1}" type="pres">
      <dgm:prSet presAssocID="{EE31599B-8D11-45E4-B19B-8642809C86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F1518-53AB-4F64-BA3D-E924DD082003}" type="pres">
      <dgm:prSet presAssocID="{EE31599B-8D11-45E4-B19B-8642809C8641}" presName="dummy" presStyleCnt="0"/>
      <dgm:spPr/>
    </dgm:pt>
    <dgm:pt modelId="{1FF9CD45-57E5-4086-A0D2-0B20D2EDE812}" type="pres">
      <dgm:prSet presAssocID="{4B28F66D-DB97-468D-8121-0AF6CC9D66B9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E8D3D68-7E45-42CA-A7D6-6931E1A4962A}" type="presOf" srcId="{EE31599B-8D11-45E4-B19B-8642809C8641}" destId="{4B5F55C3-DAFA-4FE9-9826-98B02809B0F1}" srcOrd="0" destOrd="0" presId="urn:microsoft.com/office/officeart/2005/8/layout/radial6"/>
    <dgm:cxn modelId="{7E069FB6-7F30-468F-9CCB-E868AE207AFF}" type="presOf" srcId="{CEDEDE98-D162-4916-975D-21DD6391A465}" destId="{8CD49703-E4AE-4FC6-8049-6339099F3E10}" srcOrd="0" destOrd="0" presId="urn:microsoft.com/office/officeart/2005/8/layout/radial6"/>
    <dgm:cxn modelId="{33F0E432-AE7C-4F31-9480-46B9782FD7BC}" type="presOf" srcId="{4B28F66D-DB97-468D-8121-0AF6CC9D66B9}" destId="{1FF9CD45-57E5-4086-A0D2-0B20D2EDE812}" srcOrd="0" destOrd="0" presId="urn:microsoft.com/office/officeart/2005/8/layout/radial6"/>
    <dgm:cxn modelId="{8080EA00-7B3E-486B-A856-CD2FBAF39214}" srcId="{811FBDA8-F96A-4CB4-8AD8-9BA4FCC9E693}" destId="{E39EBF5F-EE82-4C7E-9914-C4A2687EB2A1}" srcOrd="1" destOrd="0" parTransId="{4BB2571D-0BFE-4F28-A4D3-B87FE56AD815}" sibTransId="{5DD9BD20-A9F0-4297-A377-AD90A769CB5A}"/>
    <dgm:cxn modelId="{16073B35-F286-45C6-9A17-59BEF61508FE}" type="presOf" srcId="{811FBDA8-F96A-4CB4-8AD8-9BA4FCC9E693}" destId="{17D56BC3-3DDF-454A-AFC5-E0835D1DF5B6}" srcOrd="0" destOrd="0" presId="urn:microsoft.com/office/officeart/2005/8/layout/radial6"/>
    <dgm:cxn modelId="{A0F10E6E-0114-46A6-86DB-3AF6006212A6}" srcId="{811FBDA8-F96A-4CB4-8AD8-9BA4FCC9E693}" destId="{CF89F50A-BB1F-46FF-9393-7714833A40C0}" srcOrd="0" destOrd="0" parTransId="{BDD925C5-F621-43BB-B0E3-8093DE420932}" sibTransId="{CEDEDE98-D162-4916-975D-21DD6391A465}"/>
    <dgm:cxn modelId="{3BF0107E-FF6A-49E5-B439-A9D47E1D599C}" srcId="{811FBDA8-F96A-4CB4-8AD8-9BA4FCC9E693}" destId="{DFC5B7BC-79C7-4E7C-A4F3-69CFD88B792B}" srcOrd="2" destOrd="0" parTransId="{A980D97B-AE11-486C-9099-C03609ADC2E4}" sibTransId="{0742513E-D552-4DAD-9829-0966A1D02B63}"/>
    <dgm:cxn modelId="{27AD89EF-1A15-4F29-B9A5-53745B0F9F23}" type="presOf" srcId="{E39EBF5F-EE82-4C7E-9914-C4A2687EB2A1}" destId="{2C5A039B-9074-4BBD-AAA8-3A5D2AB4D9A0}" srcOrd="0" destOrd="0" presId="urn:microsoft.com/office/officeart/2005/8/layout/radial6"/>
    <dgm:cxn modelId="{D78A8EDB-76F5-42B1-B913-F7D9DA514CF0}" type="presOf" srcId="{DFC5B7BC-79C7-4E7C-A4F3-69CFD88B792B}" destId="{01BB0DDA-3122-4E35-9BF6-97D325BF3B8C}" srcOrd="0" destOrd="0" presId="urn:microsoft.com/office/officeart/2005/8/layout/radial6"/>
    <dgm:cxn modelId="{181B7641-77CE-4B41-A2BD-E8874EAC4F6C}" type="presOf" srcId="{CF89F50A-BB1F-46FF-9393-7714833A40C0}" destId="{893373F2-BB42-4785-8613-575C472CA833}" srcOrd="0" destOrd="0" presId="urn:microsoft.com/office/officeart/2005/8/layout/radial6"/>
    <dgm:cxn modelId="{1432D02F-D9D9-4977-964B-AA1CAA5EE8B6}" srcId="{811FBDA8-F96A-4CB4-8AD8-9BA4FCC9E693}" destId="{EE31599B-8D11-45E4-B19B-8642809C8641}" srcOrd="3" destOrd="0" parTransId="{A44B039F-F1BB-43FD-B0E2-3A16B601EBEA}" sibTransId="{4B28F66D-DB97-468D-8121-0AF6CC9D66B9}"/>
    <dgm:cxn modelId="{6DCFC396-F9E5-485D-BAE8-F557C0A004D1}" srcId="{5093F0F4-2BC6-40EA-9FD2-2A199224C8E2}" destId="{811FBDA8-F96A-4CB4-8AD8-9BA4FCC9E693}" srcOrd="0" destOrd="0" parTransId="{6E8A8005-E5D2-45AD-B919-CAFDFC269DAD}" sibTransId="{4C89368C-25EC-4DDB-9CAE-2294E768FA88}"/>
    <dgm:cxn modelId="{203886F4-1243-4F99-BFCA-A31FC3CB87C5}" type="presOf" srcId="{5093F0F4-2BC6-40EA-9FD2-2A199224C8E2}" destId="{2B911ED1-5CD3-4C05-8623-CAA9C1ED38AB}" srcOrd="0" destOrd="0" presId="urn:microsoft.com/office/officeart/2005/8/layout/radial6"/>
    <dgm:cxn modelId="{8EC0166E-E013-4BD7-A3A1-BFAB099952F5}" type="presOf" srcId="{5DD9BD20-A9F0-4297-A377-AD90A769CB5A}" destId="{9F119425-A7FA-4C0E-958C-0720C354B54A}" srcOrd="0" destOrd="0" presId="urn:microsoft.com/office/officeart/2005/8/layout/radial6"/>
    <dgm:cxn modelId="{D7917F5B-50F8-4C96-A923-28E5824A0602}" type="presOf" srcId="{0742513E-D552-4DAD-9829-0966A1D02B63}" destId="{1391BC98-3874-4C3E-B806-54CF7BF2C35E}" srcOrd="0" destOrd="0" presId="urn:microsoft.com/office/officeart/2005/8/layout/radial6"/>
    <dgm:cxn modelId="{AC64BAD1-A719-4E0A-9B82-DD7D3DEBD9F4}" type="presParOf" srcId="{2B911ED1-5CD3-4C05-8623-CAA9C1ED38AB}" destId="{17D56BC3-3DDF-454A-AFC5-E0835D1DF5B6}" srcOrd="0" destOrd="0" presId="urn:microsoft.com/office/officeart/2005/8/layout/radial6"/>
    <dgm:cxn modelId="{62BAF15B-FFA3-49E8-B0E4-F6B457267057}" type="presParOf" srcId="{2B911ED1-5CD3-4C05-8623-CAA9C1ED38AB}" destId="{893373F2-BB42-4785-8613-575C472CA833}" srcOrd="1" destOrd="0" presId="urn:microsoft.com/office/officeart/2005/8/layout/radial6"/>
    <dgm:cxn modelId="{AEFAAB7C-545F-4CF8-861C-00DE03E407A1}" type="presParOf" srcId="{2B911ED1-5CD3-4C05-8623-CAA9C1ED38AB}" destId="{17227905-06B2-4613-8D6C-1B8797AE95F2}" srcOrd="2" destOrd="0" presId="urn:microsoft.com/office/officeart/2005/8/layout/radial6"/>
    <dgm:cxn modelId="{C376B044-2ECB-41E9-A3A9-120FD797DF7E}" type="presParOf" srcId="{2B911ED1-5CD3-4C05-8623-CAA9C1ED38AB}" destId="{8CD49703-E4AE-4FC6-8049-6339099F3E10}" srcOrd="3" destOrd="0" presId="urn:microsoft.com/office/officeart/2005/8/layout/radial6"/>
    <dgm:cxn modelId="{9F1A6978-8A00-40CB-83CF-C4585F50F1EC}" type="presParOf" srcId="{2B911ED1-5CD3-4C05-8623-CAA9C1ED38AB}" destId="{2C5A039B-9074-4BBD-AAA8-3A5D2AB4D9A0}" srcOrd="4" destOrd="0" presId="urn:microsoft.com/office/officeart/2005/8/layout/radial6"/>
    <dgm:cxn modelId="{10F75480-562C-47C9-8136-9D9A2E1D6A0C}" type="presParOf" srcId="{2B911ED1-5CD3-4C05-8623-CAA9C1ED38AB}" destId="{6FA2D93D-E46E-41F5-894E-AF152E2D27B1}" srcOrd="5" destOrd="0" presId="urn:microsoft.com/office/officeart/2005/8/layout/radial6"/>
    <dgm:cxn modelId="{65D634D8-A50F-4473-84CB-0B526A4891AB}" type="presParOf" srcId="{2B911ED1-5CD3-4C05-8623-CAA9C1ED38AB}" destId="{9F119425-A7FA-4C0E-958C-0720C354B54A}" srcOrd="6" destOrd="0" presId="urn:microsoft.com/office/officeart/2005/8/layout/radial6"/>
    <dgm:cxn modelId="{F368F6A7-9602-47F3-BED9-5E1FE106AD52}" type="presParOf" srcId="{2B911ED1-5CD3-4C05-8623-CAA9C1ED38AB}" destId="{01BB0DDA-3122-4E35-9BF6-97D325BF3B8C}" srcOrd="7" destOrd="0" presId="urn:microsoft.com/office/officeart/2005/8/layout/radial6"/>
    <dgm:cxn modelId="{6EBED0A5-5B4F-49EC-B4AA-903BB8F95F51}" type="presParOf" srcId="{2B911ED1-5CD3-4C05-8623-CAA9C1ED38AB}" destId="{9394A919-7E98-4596-8BBE-303DC96FC6E1}" srcOrd="8" destOrd="0" presId="urn:microsoft.com/office/officeart/2005/8/layout/radial6"/>
    <dgm:cxn modelId="{FFE658A6-663E-4470-A83B-DBA2B5E57F29}" type="presParOf" srcId="{2B911ED1-5CD3-4C05-8623-CAA9C1ED38AB}" destId="{1391BC98-3874-4C3E-B806-54CF7BF2C35E}" srcOrd="9" destOrd="0" presId="urn:microsoft.com/office/officeart/2005/8/layout/radial6"/>
    <dgm:cxn modelId="{23C2F5D4-731B-4CC4-832F-F0BDD19185AE}" type="presParOf" srcId="{2B911ED1-5CD3-4C05-8623-CAA9C1ED38AB}" destId="{4B5F55C3-DAFA-4FE9-9826-98B02809B0F1}" srcOrd="10" destOrd="0" presId="urn:microsoft.com/office/officeart/2005/8/layout/radial6"/>
    <dgm:cxn modelId="{D503A061-9AB3-4DD0-ADA8-A0F43E62332A}" type="presParOf" srcId="{2B911ED1-5CD3-4C05-8623-CAA9C1ED38AB}" destId="{1CEF1518-53AB-4F64-BA3D-E924DD082003}" srcOrd="11" destOrd="0" presId="urn:microsoft.com/office/officeart/2005/8/layout/radial6"/>
    <dgm:cxn modelId="{A5963E4D-5C9E-4194-9CF4-0893FED16770}" type="presParOf" srcId="{2B911ED1-5CD3-4C05-8623-CAA9C1ED38AB}" destId="{1FF9CD45-57E5-4086-A0D2-0B20D2EDE812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2608166" cy="2545327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У овој презентацији </a:t>
            </a:r>
            <a:br>
              <a:rPr lang="sr-Cyrl-RS" sz="2800" dirty="0" smtClean="0"/>
            </a:br>
            <a:r>
              <a:rPr lang="sr-Cyrl-RS" sz="2800" dirty="0" smtClean="0"/>
              <a:t>биће садржан састав за три часа следеће недеље.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sz="2000" dirty="0" smtClean="0"/>
              <a:t>На  следећој страници налази се задатак  који је предвиђен за лекцију  “утврђивање”. Наредне странице презентују концепте за садржај наредне две лекције обраде.</a:t>
            </a:r>
            <a:endParaRPr lang="en-US" sz="2000" dirty="0"/>
          </a:p>
        </p:txBody>
      </p:sp>
      <p:pic>
        <p:nvPicPr>
          <p:cNvPr id="7" name="Picture Placeholder 6" descr="kupovina-buti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167" r="416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714488"/>
          <a:ext cx="7499352" cy="489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607223"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Одлике: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продуктивност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економичност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рентабилност</a:t>
                      </a:r>
                      <a:endParaRPr lang="en-US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/>
              <a:t>Драги ученици, ваш задатак  оквиру овог часа јесте да попуните табелу са кључним појмовима или карактеристикама о принципима пословања: продуктивност, економичност и рентабилност. Уколико нисте у могућности да направите табелу, можете је нацртати и попунити па послати на мејл адресу или вибер групу.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>
            <a:off x="8572528" y="500042"/>
            <a:ext cx="48463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Предузеће као организациони систем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3050"/>
            <a:ext cx="7239000" cy="4812686"/>
          </a:xfrm>
        </p:spPr>
        <p:txBody>
          <a:bodyPr>
            <a:noAutofit/>
          </a:bodyPr>
          <a:lstStyle/>
          <a:p>
            <a:pPr>
              <a:buNone/>
            </a:pPr>
            <a:endParaRPr lang="sr-Cyrl-RS" sz="2400" dirty="0" smtClean="0"/>
          </a:p>
          <a:p>
            <a:r>
              <a:rPr lang="sr-Cyrl-RS" sz="2400" dirty="0" smtClean="0"/>
              <a:t>Трговинска предузећа као и све друге привредне органиације оснивају се са циљем остварења добити.</a:t>
            </a:r>
          </a:p>
          <a:p>
            <a:r>
              <a:rPr lang="sr-Cyrl-RS" sz="2400" dirty="0" smtClean="0"/>
              <a:t>У оствривању основног циља трговинско предузеће има задатак:</a:t>
            </a:r>
          </a:p>
          <a:p>
            <a:r>
              <a:rPr lang="sr-Cyrl-RS" sz="2400" dirty="0" smtClean="0"/>
              <a:t>-да омогући функционисање робног промета н подручју своје делатности</a:t>
            </a:r>
          </a:p>
          <a:p>
            <a:r>
              <a:rPr lang="sr-Cyrl-RS" sz="2400" dirty="0" smtClean="0"/>
              <a:t>-да као посредник у промету  обезбеди кретање робе од произвођача до потрошача на најеконоичнији начин</a:t>
            </a:r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Да би остварило своје циљеве и задатке предузеће треба да се организује и да организовано обавља  одређене послове, треба да обезбеди: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400" dirty="0" smtClean="0"/>
          </a:p>
          <a:p>
            <a:r>
              <a:rPr lang="sr-Cyrl-RS" sz="2400" dirty="0" smtClean="0"/>
              <a:t>1</a:t>
            </a:r>
            <a:r>
              <a:rPr lang="sr-Cyrl-RS" sz="2400" b="1" dirty="0" smtClean="0"/>
              <a:t>. располаже </a:t>
            </a:r>
            <a:r>
              <a:rPr lang="sr-Cyrl-RS" sz="2400" dirty="0" smtClean="0"/>
              <a:t>одговарајућим бројем радника и средстава</a:t>
            </a:r>
          </a:p>
          <a:p>
            <a:r>
              <a:rPr lang="sr-Cyrl-RS" sz="2400" b="1" dirty="0" smtClean="0"/>
              <a:t>2. подели задатке</a:t>
            </a:r>
            <a:r>
              <a:rPr lang="sr-Cyrl-RS" sz="2400" dirty="0" smtClean="0"/>
              <a:t> по оранизационим јединицама</a:t>
            </a:r>
          </a:p>
          <a:p>
            <a:r>
              <a:rPr lang="sr-Cyrl-RS" sz="2400" dirty="0" smtClean="0"/>
              <a:t>3. да све то стави у </a:t>
            </a:r>
            <a:r>
              <a:rPr lang="sr-Cyrl-RS" sz="2400" b="1" dirty="0" smtClean="0"/>
              <a:t>покрет</a:t>
            </a:r>
          </a:p>
          <a:p>
            <a:r>
              <a:rPr lang="sr-Cyrl-RS" sz="2400" b="1" dirty="0" smtClean="0"/>
              <a:t>* Организација рада </a:t>
            </a:r>
            <a:r>
              <a:rPr lang="sr-Cyrl-RS" sz="2400" dirty="0" smtClean="0"/>
              <a:t>представља  укупност мра којима се обезеђује складно и рационално функционисање трговинског предузећа.</a:t>
            </a:r>
            <a:endParaRPr lang="sr-Cyrl-RS" sz="2400" b="1" dirty="0" smtClean="0"/>
          </a:p>
          <a:p>
            <a:endParaRPr lang="sr-Cyrl-RS" sz="2400" b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714512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ТРГОВИНСКО ПРЕДУЗЕЋЕ ПРЕДСТАВЉА НЕ САМО ЕКОНОМСКИ ВЕЋ И ОРГАНИЗАЦИОНИ СИСТЕМ КОЈИ ИМА СВОЈЕ МЕСТО У ОРГАНИАЦИЈИ И ФУНКЦИОНИСАЊУ НАРОДНЕ ПРИВРЕДЕ.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428728" y="2143092"/>
          <a:ext cx="73581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Домаћи задатак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574366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Одговорите:</a:t>
            </a:r>
          </a:p>
          <a:p>
            <a:r>
              <a:rPr lang="sr-Cyrl-RS" sz="1800" dirty="0" smtClean="0"/>
              <a:t>1.Шта основни циљ трговинског предузећа?</a:t>
            </a:r>
          </a:p>
          <a:p>
            <a:r>
              <a:rPr lang="sr-Cyrl-RS" sz="1800" dirty="0" smtClean="0"/>
              <a:t>2.Шта је основни задатак предузећа који га води до пстврења циља?</a:t>
            </a:r>
          </a:p>
          <a:p>
            <a:r>
              <a:rPr lang="sr-Cyrl-RS" sz="1800" dirty="0" smtClean="0"/>
              <a:t>3.Зашто трговинско предузеће треба да се организује?</a:t>
            </a:r>
          </a:p>
          <a:p>
            <a:r>
              <a:rPr lang="sr-Cyrl-RS" sz="1800" dirty="0" smtClean="0"/>
              <a:t>4.Како бисте објаснили појам организације рада?</a:t>
            </a:r>
          </a:p>
          <a:p>
            <a:endParaRPr lang="en-US" sz="1800" dirty="0"/>
          </a:p>
        </p:txBody>
      </p:sp>
      <p:pic>
        <p:nvPicPr>
          <p:cNvPr id="7" name="Picture Placeholder 6" descr="kupovina-buti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54" r="16654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e-en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42852"/>
            <a:ext cx="3657600" cy="25003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3643338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СРЕЋНО!!!</a:t>
            </a:r>
            <a:br>
              <a:rPr lang="sr-Cyrl-RS" sz="2000" dirty="0" smtClean="0"/>
            </a:br>
            <a:r>
              <a:rPr lang="sr-Cyrl-RS" sz="2000" dirty="0" smtClean="0"/>
              <a:t>МОЖЕТЕ ДА УРАДИТЕ ЕВАЛУАЦИЈУ НАСТАВЕ ПА ДА МИ ДОСТАВИТЕ У ГРУПИ. АДМИНИСТРАТОР ГРУПЕ НЕКА ПРИКУПИ РЕЗУЛТАТЕ ОД ВАС ПОЈЕДИЧНО И ДОСТАВИТЕ У ВИБЕР ГРУПУ ИЛИ МЕЈЛ.(КАО ШТО СМО НА ЧАСОВИМА РАДИЛИ.</a:t>
            </a:r>
            <a:endParaRPr lang="en-US" sz="2000" dirty="0"/>
          </a:p>
        </p:txBody>
      </p:sp>
      <p:sp>
        <p:nvSpPr>
          <p:cNvPr id="6" name="Smiley Face 5"/>
          <p:cNvSpPr/>
          <p:nvPr/>
        </p:nvSpPr>
        <p:spPr>
          <a:xfrm>
            <a:off x="5715008" y="4286256"/>
            <a:ext cx="2571768" cy="221457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</TotalTime>
  <Words>269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Flow</vt:lpstr>
      <vt:lpstr>Opulent</vt:lpstr>
      <vt:lpstr>Verve</vt:lpstr>
      <vt:lpstr>Concourse</vt:lpstr>
      <vt:lpstr>У овој презентацији  биће садржан састав за три часа следеће недеље.</vt:lpstr>
      <vt:lpstr>Драги ученици, ваш задатак  оквиру овог часа јесте да попуните табелу са кључним појмовима или карактеристикама о принципима пословања: продуктивност, економичност и рентабилност. Уколико нисте у могућности да направите табелу, можете је нацртати и попунити па послати на мејл адресу или вибер групу.</vt:lpstr>
      <vt:lpstr>Предузеће као организациони систем</vt:lpstr>
      <vt:lpstr>Да би остварило своје циљеве и задатке предузеће треба да се организује и да организовано обавља  одређене послове, треба да обезбеди:</vt:lpstr>
      <vt:lpstr>ТРГОВИНСКО ПРЕДУЗЕЋЕ ПРЕДСТАВЉА НЕ САМО ЕКОНОМСКИ ВЕЋ И ОРГАНИЗАЦИОНИ СИСТЕМ КОЈИ ИМА СВОЈЕ МЕСТО У ОРГАНИАЦИЈИ И ФУНКЦИОНИСАЊУ НАРОДНЕ ПРИВРЕДЕ.</vt:lpstr>
      <vt:lpstr>Домаћи задатак </vt:lpstr>
      <vt:lpstr>СРЕЋНО!!! МОЖЕТЕ ДА УРАДИТЕ ЕВАЛУАЦИЈУ НАСТАВЕ ПА ДА МИ ДОСТАВИТЕ У ГРУПИ. АДМИНИСТРАТОР ГРУПЕ НЕКА ПРИКУПИ РЕЗУЛТАТЕ ОД ВАС ПОЈЕДИЧНО И ДОСТАВИТЕ У ВИБЕР ГРУПУ ИЛИ МЕЈЛ.(КАО ШТО СМО НА ЧАСОВИМА РАДИЛИ.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4</cp:revision>
  <dcterms:created xsi:type="dcterms:W3CDTF">2019-11-29T21:11:10Z</dcterms:created>
  <dcterms:modified xsi:type="dcterms:W3CDTF">2020-03-22T16:21:15Z</dcterms:modified>
</cp:coreProperties>
</file>