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5/10/2020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mtClean="0"/>
              <a:t>Organizacija marketing funkcije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b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Marketing 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err="1" smtClean="0"/>
              <a:t>S</a:t>
            </a:r>
            <a:r>
              <a:rPr lang="en-US" dirty="0" err="1" smtClean="0"/>
              <a:t>trategije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planovi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č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ostvari</a:t>
            </a:r>
            <a:r>
              <a:rPr lang="en-US" dirty="0" smtClean="0"/>
              <a:t> </a:t>
            </a:r>
            <a:r>
              <a:rPr lang="en-US" dirty="0" err="1" smtClean="0"/>
              <a:t>prodaja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to </a:t>
            </a:r>
            <a:r>
              <a:rPr lang="en-US" dirty="0" err="1" smtClean="0"/>
              <a:t>postiglo</a:t>
            </a:r>
            <a:r>
              <a:rPr lang="en-US" dirty="0" smtClean="0"/>
              <a:t>, </a:t>
            </a:r>
            <a:r>
              <a:rPr lang="en-US" dirty="0" err="1" smtClean="0"/>
              <a:t>planovi</a:t>
            </a:r>
            <a:r>
              <a:rPr lang="en-US" dirty="0" smtClean="0"/>
              <a:t> se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prevesti</a:t>
            </a:r>
            <a:r>
              <a:rPr lang="en-US" dirty="0" smtClean="0"/>
              <a:t> u </a:t>
            </a:r>
            <a:r>
              <a:rPr lang="en-US" dirty="0" err="1" smtClean="0"/>
              <a:t>akciju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b="1" dirty="0" err="1" smtClean="0">
                <a:solidFill>
                  <a:srgbClr val="00B0F0"/>
                </a:solidFill>
              </a:rPr>
              <a:t>Potreban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je </a:t>
            </a:r>
            <a:r>
              <a:rPr lang="en-US" b="1" dirty="0" err="1" smtClean="0">
                <a:solidFill>
                  <a:srgbClr val="00B0F0"/>
                </a:solidFill>
              </a:rPr>
              <a:t>sistem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koji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sr-Latn-RS" b="1" dirty="0" smtClean="0">
                <a:solidFill>
                  <a:srgbClr val="00B0F0"/>
                </a:solidFill>
              </a:rPr>
              <a:t>ć</a:t>
            </a:r>
            <a:r>
              <a:rPr lang="en-US" b="1" dirty="0" smtClean="0">
                <a:solidFill>
                  <a:srgbClr val="00B0F0"/>
                </a:solidFill>
              </a:rPr>
              <a:t>e </a:t>
            </a:r>
            <a:r>
              <a:rPr lang="en-US" b="1" dirty="0" err="1" smtClean="0">
                <a:solidFill>
                  <a:srgbClr val="00B0F0"/>
                </a:solidFill>
              </a:rPr>
              <a:t>obezbe</a:t>
            </a:r>
            <a:r>
              <a:rPr lang="sr-Latn-RS" b="1" dirty="0" smtClean="0">
                <a:solidFill>
                  <a:srgbClr val="00B0F0"/>
                </a:solidFill>
              </a:rPr>
              <a:t>đi</a:t>
            </a:r>
            <a:r>
              <a:rPr lang="en-US" b="1" dirty="0" err="1" smtClean="0">
                <a:solidFill>
                  <a:srgbClr val="00B0F0"/>
                </a:solidFill>
              </a:rPr>
              <a:t>vati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odvijanje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planiranih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aktivnosti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merenje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ocenu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rezultata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vr</a:t>
            </a:r>
            <a:r>
              <a:rPr lang="sr-Latn-RS" b="1" dirty="0" smtClean="0">
                <a:solidFill>
                  <a:srgbClr val="00B0F0"/>
                </a:solidFill>
              </a:rPr>
              <a:t>š</a:t>
            </a:r>
            <a:r>
              <a:rPr lang="en-US" b="1" dirty="0" err="1" smtClean="0">
                <a:solidFill>
                  <a:srgbClr val="00B0F0"/>
                </a:solidFill>
              </a:rPr>
              <a:t>enje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promena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kada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gde</a:t>
            </a:r>
            <a:r>
              <a:rPr lang="en-US" b="1" dirty="0" smtClean="0">
                <a:solidFill>
                  <a:srgbClr val="00B0F0"/>
                </a:solidFill>
              </a:rPr>
              <a:t> to </a:t>
            </a:r>
            <a:r>
              <a:rPr lang="en-US" b="1" dirty="0" err="1" smtClean="0">
                <a:solidFill>
                  <a:srgbClr val="00B0F0"/>
                </a:solidFill>
              </a:rPr>
              <a:t>bude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potrebno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endParaRPr lang="sr-Latn-RS" b="1" dirty="0" smtClean="0">
              <a:solidFill>
                <a:srgbClr val="00B0F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Drugim</a:t>
            </a:r>
            <a:r>
              <a:rPr lang="en-US" b="1" dirty="0" smtClean="0">
                <a:solidFill>
                  <a:srgbClr val="00B0F0"/>
                </a:solidFill>
              </a:rPr>
              <a:t> re</a:t>
            </a:r>
            <a:r>
              <a:rPr lang="sr-Latn-RS" b="1" dirty="0" smtClean="0">
                <a:solidFill>
                  <a:srgbClr val="00B0F0"/>
                </a:solidFill>
              </a:rPr>
              <a:t>č</a:t>
            </a:r>
            <a:r>
              <a:rPr lang="en-US" b="1" dirty="0" err="1" smtClean="0">
                <a:solidFill>
                  <a:srgbClr val="00B0F0"/>
                </a:solidFill>
              </a:rPr>
              <a:t>ima</a:t>
            </a:r>
            <a:r>
              <a:rPr lang="en-US" b="1" dirty="0" smtClean="0">
                <a:solidFill>
                  <a:srgbClr val="00B0F0"/>
                </a:solidFill>
              </a:rPr>
              <a:t>, marketing </a:t>
            </a:r>
            <a:r>
              <a:rPr lang="en-US" b="1" dirty="0" err="1" smtClean="0">
                <a:solidFill>
                  <a:srgbClr val="00B0F0"/>
                </a:solidFill>
              </a:rPr>
              <a:t>napor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mora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biti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organizovan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endParaRPr lang="sr-Latn-R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se </a:t>
            </a:r>
            <a:r>
              <a:rPr lang="en-US" dirty="0" err="1" smtClean="0"/>
              <a:t>radi</a:t>
            </a:r>
            <a:r>
              <a:rPr lang="en-US" dirty="0" smtClean="0"/>
              <a:t> o </a:t>
            </a:r>
            <a:r>
              <a:rPr lang="en-US" dirty="0" err="1" smtClean="0"/>
              <a:t>maloj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velikoj</a:t>
            </a:r>
            <a:r>
              <a:rPr lang="en-US" dirty="0" smtClean="0"/>
              <a:t> </a:t>
            </a:r>
            <a:r>
              <a:rPr lang="en-US" dirty="0" err="1" smtClean="0"/>
              <a:t>firmi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visokom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niskom</a:t>
            </a:r>
            <a:r>
              <a:rPr lang="en-US" dirty="0" smtClean="0"/>
              <a:t> </a:t>
            </a:r>
            <a:r>
              <a:rPr lang="en-US" dirty="0" err="1" smtClean="0"/>
              <a:t>tehnologijom</a:t>
            </a:r>
            <a:r>
              <a:rPr lang="en-US" dirty="0" smtClean="0"/>
              <a:t>,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pru</a:t>
            </a:r>
            <a:r>
              <a:rPr lang="sr-Latn-RS" dirty="0" smtClean="0"/>
              <a:t>ž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r>
              <a:rPr lang="en-US" dirty="0" smtClean="0"/>
              <a:t>, </a:t>
            </a:r>
            <a:r>
              <a:rPr lang="en-US" dirty="0" err="1" smtClean="0"/>
              <a:t>privrednim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vanprivrednim</a:t>
            </a:r>
            <a:r>
              <a:rPr lang="en-US" dirty="0" smtClean="0"/>
              <a:t> </a:t>
            </a:r>
            <a:r>
              <a:rPr lang="en-US" dirty="0" err="1" smtClean="0"/>
              <a:t>organizacijama</a:t>
            </a:r>
            <a:r>
              <a:rPr lang="en-US" dirty="0" smtClean="0"/>
              <a:t>,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preduslova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uspeh</a:t>
            </a:r>
            <a:r>
              <a:rPr lang="en-US" dirty="0" smtClean="0"/>
              <a:t> </a:t>
            </a:r>
            <a:r>
              <a:rPr lang="en-US" dirty="0" err="1" smtClean="0"/>
              <a:t>marketinga</a:t>
            </a:r>
            <a:r>
              <a:rPr lang="en-US" dirty="0" smtClean="0"/>
              <a:t> je </a:t>
            </a:r>
            <a:r>
              <a:rPr lang="en-US" dirty="0" err="1" smtClean="0"/>
              <a:t>inteligentna</a:t>
            </a:r>
            <a:r>
              <a:rPr lang="en-US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025" y="0"/>
            <a:ext cx="2466975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/>
              <a:t>ZA LAKŠE SPROVOĐENJE MARKETINGA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PITANJA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Da</a:t>
            </a:r>
            <a:r>
              <a:rPr lang="en-US" dirty="0" smtClean="0"/>
              <a:t> bi se to </a:t>
            </a:r>
            <a:r>
              <a:rPr lang="en-US" dirty="0" err="1" smtClean="0"/>
              <a:t>ostvarilo</a:t>
            </a:r>
            <a:r>
              <a:rPr lang="en-US" dirty="0" smtClean="0"/>
              <a:t>, </a:t>
            </a:r>
            <a:r>
              <a:rPr lang="en-US" dirty="0" err="1" smtClean="0"/>
              <a:t>moraju</a:t>
            </a:r>
            <a:r>
              <a:rPr lang="en-US" dirty="0" smtClean="0"/>
              <a:t> se </a:t>
            </a:r>
            <a:r>
              <a:rPr lang="en-US" dirty="0" err="1" smtClean="0"/>
              <a:t>razjasniti</a:t>
            </a:r>
            <a:r>
              <a:rPr lang="en-US" dirty="0" smtClean="0"/>
              <a:t> </a:t>
            </a:r>
            <a:r>
              <a:rPr lang="en-US" dirty="0" err="1" smtClean="0"/>
              <a:t>slede</a:t>
            </a:r>
            <a:r>
              <a:rPr lang="sr-Latn-RS" dirty="0" smtClean="0"/>
              <a:t>ć</a:t>
            </a:r>
            <a:r>
              <a:rPr lang="en-US" dirty="0" smtClean="0"/>
              <a:t>a </a:t>
            </a:r>
            <a:r>
              <a:rPr lang="sr-Latn-RS" dirty="0" smtClean="0"/>
              <a:t>č</a:t>
            </a:r>
            <a:r>
              <a:rPr lang="en-US" dirty="0" err="1" smtClean="0"/>
              <a:t>etiri</a:t>
            </a:r>
            <a:r>
              <a:rPr lang="en-US" dirty="0" smtClean="0"/>
              <a:t> </a:t>
            </a:r>
            <a:r>
              <a:rPr lang="en-US" dirty="0" err="1" smtClean="0"/>
              <a:t>glavna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endParaRPr lang="sr-Latn-RS" dirty="0" smtClean="0"/>
          </a:p>
          <a:p>
            <a:r>
              <a:rPr lang="sr-Latn-RS" dirty="0" smtClean="0"/>
              <a:t>1.</a:t>
            </a:r>
            <a:r>
              <a:rPr lang="en-US" dirty="0" smtClean="0"/>
              <a:t> </a:t>
            </a:r>
            <a:r>
              <a:rPr lang="en-US" dirty="0" smtClean="0"/>
              <a:t>Koji </a:t>
            </a:r>
            <a:r>
              <a:rPr lang="en-US" dirty="0" err="1" smtClean="0"/>
              <a:t>prioritet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marketingu</a:t>
            </a:r>
            <a:r>
              <a:rPr lang="en-US" dirty="0" smtClean="0"/>
              <a:t> </a:t>
            </a:r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RS" dirty="0" smtClean="0"/>
              <a:t>ć</a:t>
            </a:r>
            <a:r>
              <a:rPr lang="en-US" dirty="0" smtClean="0"/>
              <a:t>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poziciju</a:t>
            </a:r>
            <a:r>
              <a:rPr lang="en-US" dirty="0" smtClean="0"/>
              <a:t> u </a:t>
            </a:r>
            <a:r>
              <a:rPr lang="en-US" dirty="0" err="1" smtClean="0"/>
              <a:t>organizaciji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RS" dirty="0" smtClean="0"/>
              <a:t>ć</a:t>
            </a:r>
            <a:r>
              <a:rPr lang="en-US" dirty="0" smtClean="0"/>
              <a:t>a </a:t>
            </a:r>
            <a:r>
              <a:rPr lang="en-US" dirty="0" smtClean="0"/>
              <a:t>time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podru</a:t>
            </a:r>
            <a:r>
              <a:rPr lang="sr-Latn-RS" dirty="0" smtClean="0"/>
              <a:t>č</a:t>
            </a:r>
            <a:r>
              <a:rPr lang="en-US" dirty="0" smtClean="0"/>
              <a:t>je </a:t>
            </a:r>
            <a:r>
              <a:rPr lang="en-US" dirty="0" err="1" smtClean="0"/>
              <a:t>marketinga</a:t>
            </a:r>
            <a:r>
              <a:rPr lang="en-US" dirty="0" smtClean="0"/>
              <a:t>?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2.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 </a:t>
            </a:r>
            <a:r>
              <a:rPr lang="en-US" dirty="0" err="1" smtClean="0"/>
              <a:t>unutra</a:t>
            </a:r>
            <a:r>
              <a:rPr lang="sr-Latn-RS" dirty="0" smtClean="0"/>
              <a:t>š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šč</a:t>
            </a:r>
            <a:r>
              <a:rPr lang="en-US" dirty="0" err="1" smtClean="0"/>
              <a:t>lanjavanja</a:t>
            </a:r>
            <a:r>
              <a:rPr lang="en-US" dirty="0" smtClean="0"/>
              <a:t> </a:t>
            </a:r>
            <a:r>
              <a:rPr lang="en-US" dirty="0" err="1" smtClean="0"/>
              <a:t>podru</a:t>
            </a:r>
            <a:r>
              <a:rPr lang="sr-Latn-RS" dirty="0" smtClean="0"/>
              <a:t>č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marketinga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- </a:t>
            </a:r>
            <a:r>
              <a:rPr lang="en-US" dirty="0" err="1" smtClean="0"/>
              <a:t>funkcije</a:t>
            </a:r>
            <a:r>
              <a:rPr lang="en-US" dirty="0" smtClean="0"/>
              <a:t>, </a:t>
            </a:r>
            <a:r>
              <a:rPr lang="en-US" dirty="0" err="1" smtClean="0"/>
              <a:t>proizvodi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kupci</a:t>
            </a:r>
            <a:r>
              <a:rPr lang="en-US" dirty="0" smtClean="0"/>
              <a:t> - </a:t>
            </a:r>
            <a:r>
              <a:rPr lang="en-US" dirty="0" err="1" smtClean="0"/>
              <a:t>organizaciono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stoji</a:t>
            </a:r>
            <a:r>
              <a:rPr lang="en-US" dirty="0" smtClean="0"/>
              <a:t> u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planu</a:t>
            </a:r>
            <a:r>
              <a:rPr lang="en-US" dirty="0" smtClean="0"/>
              <a:t>? </a:t>
            </a:r>
            <a:endParaRPr lang="sr-Latn-RS" dirty="0" smtClean="0"/>
          </a:p>
          <a:p>
            <a:r>
              <a:rPr lang="sr-Latn-RS" dirty="0" smtClean="0"/>
              <a:t>3.</a:t>
            </a:r>
            <a:r>
              <a:rPr lang="en-US" dirty="0" smtClean="0"/>
              <a:t> </a:t>
            </a:r>
            <a:r>
              <a:rPr lang="en-US" dirty="0" smtClean="0"/>
              <a:t>Na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na~in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strukturiraju</a:t>
            </a:r>
            <a:r>
              <a:rPr lang="en-US" dirty="0" smtClean="0"/>
              <a:t> </a:t>
            </a:r>
            <a:r>
              <a:rPr lang="en-US" dirty="0" err="1" smtClean="0"/>
              <a:t>pojedina</a:t>
            </a:r>
            <a:r>
              <a:rPr lang="en-US" dirty="0" smtClean="0"/>
              <a:t> </a:t>
            </a:r>
            <a:r>
              <a:rPr lang="en-US" dirty="0" err="1" smtClean="0"/>
              <a:t>finkcionalna</a:t>
            </a:r>
            <a:r>
              <a:rPr lang="en-US" dirty="0" smtClean="0"/>
              <a:t> </a:t>
            </a:r>
            <a:r>
              <a:rPr lang="en-US" dirty="0" err="1" smtClean="0"/>
              <a:t>podru</a:t>
            </a:r>
            <a:r>
              <a:rPr lang="sr-Latn-RS" dirty="0" smtClean="0"/>
              <a:t>č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marketinga</a:t>
            </a:r>
            <a:r>
              <a:rPr lang="en-US" dirty="0" smtClean="0"/>
              <a:t> -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RS" dirty="0" smtClean="0"/>
              <a:t>žiš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komuniciranje</a:t>
            </a:r>
            <a:r>
              <a:rPr lang="en-US" dirty="0" smtClean="0"/>
              <a:t>? </a:t>
            </a:r>
            <a:endParaRPr lang="sr-Latn-RS" dirty="0" smtClean="0"/>
          </a:p>
          <a:p>
            <a:r>
              <a:rPr lang="sr-Latn-RS" dirty="0" smtClean="0"/>
              <a:t>4.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organizacionim</a:t>
            </a:r>
            <a:r>
              <a:rPr lang="en-US" dirty="0" smtClean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podupru</a:t>
            </a:r>
            <a:r>
              <a:rPr lang="en-US" dirty="0" smtClean="0"/>
              <a:t> </a:t>
            </a: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marketinga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pojavljaju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jedanput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sporadi</a:t>
            </a:r>
            <a:r>
              <a:rPr lang="sr-Latn-RS" dirty="0" smtClean="0"/>
              <a:t>č</a:t>
            </a:r>
            <a:r>
              <a:rPr lang="en-US" dirty="0" smtClean="0"/>
              <a:t>no</a:t>
            </a:r>
            <a:r>
              <a:rPr lang="en-US" dirty="0" smtClean="0"/>
              <a:t>? </a:t>
            </a:r>
            <a:endParaRPr lang="sr-Latn-RS" dirty="0" smtClean="0"/>
          </a:p>
          <a:p>
            <a:r>
              <a:rPr lang="en-US" sz="3200" b="1" dirty="0" err="1" smtClean="0">
                <a:solidFill>
                  <a:srgbClr val="00B0F0"/>
                </a:solidFill>
              </a:rPr>
              <a:t>Organizaciona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struktura</a:t>
            </a:r>
            <a:r>
              <a:rPr lang="en-US" sz="3200" b="1" dirty="0" smtClean="0">
                <a:solidFill>
                  <a:srgbClr val="00B0F0"/>
                </a:solidFill>
              </a:rPr>
              <a:t> je </a:t>
            </a:r>
            <a:r>
              <a:rPr lang="en-US" sz="3200" b="1" dirty="0" err="1" smtClean="0">
                <a:solidFill>
                  <a:srgbClr val="00B0F0"/>
                </a:solidFill>
              </a:rPr>
              <a:t>formalni</a:t>
            </a:r>
            <a:r>
              <a:rPr lang="en-US" sz="3200" b="1" dirty="0" smtClean="0">
                <a:solidFill>
                  <a:srgbClr val="00B0F0"/>
                </a:solidFill>
              </a:rPr>
              <a:t> plan </a:t>
            </a:r>
            <a:r>
              <a:rPr lang="en-US" sz="3200" b="1" dirty="0" err="1" smtClean="0">
                <a:solidFill>
                  <a:srgbClr val="00B0F0"/>
                </a:solidFill>
              </a:rPr>
              <a:t>koji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defini</a:t>
            </a:r>
            <a:r>
              <a:rPr lang="sr-Latn-RS" sz="3200" b="1" dirty="0" smtClean="0">
                <a:solidFill>
                  <a:srgbClr val="00B0F0"/>
                </a:solidFill>
              </a:rPr>
              <a:t>š</a:t>
            </a:r>
            <a:r>
              <a:rPr lang="en-US" sz="3200" b="1" dirty="0" smtClean="0">
                <a:solidFill>
                  <a:srgbClr val="00B0F0"/>
                </a:solidFill>
              </a:rPr>
              <a:t>e </a:t>
            </a:r>
            <a:r>
              <a:rPr lang="en-US" sz="3200" b="1" dirty="0" err="1" smtClean="0">
                <a:solidFill>
                  <a:srgbClr val="00B0F0"/>
                </a:solidFill>
              </a:rPr>
              <a:t>odgovornosti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uloge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ljudi</a:t>
            </a:r>
            <a:r>
              <a:rPr lang="en-US" sz="3200" b="1" dirty="0" smtClean="0">
                <a:solidFill>
                  <a:srgbClr val="00B0F0"/>
                </a:solidFill>
              </a:rPr>
              <a:t> u </a:t>
            </a:r>
            <a:r>
              <a:rPr lang="en-US" sz="3200" b="1" dirty="0" err="1" smtClean="0">
                <a:solidFill>
                  <a:srgbClr val="00B0F0"/>
                </a:solidFill>
              </a:rPr>
              <a:t>organiz</a:t>
            </a:r>
            <a:r>
              <a:rPr lang="sr-Latn-RS" sz="3200" b="1" dirty="0" smtClean="0">
                <a:solidFill>
                  <a:srgbClr val="00B0F0"/>
                </a:solidFill>
              </a:rPr>
              <a:t>aciji.</a:t>
            </a:r>
            <a:endParaRPr lang="en-US" sz="3200" b="1" dirty="0">
              <a:solidFill>
                <a:srgbClr val="00B0F0"/>
              </a:solidFill>
            </a:endParaRPr>
          </a:p>
        </p:txBody>
      </p:sp>
      <p:pic>
        <p:nvPicPr>
          <p:cNvPr id="5" name="Picture 4" descr="marketingzas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0"/>
            <a:ext cx="542925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Faze procesa marketinga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pokreće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usmerava</a:t>
            </a:r>
            <a:r>
              <a:rPr lang="en-US" dirty="0" smtClean="0"/>
              <a:t> marketing </a:t>
            </a:r>
            <a:r>
              <a:rPr lang="en-US" dirty="0" err="1" smtClean="0"/>
              <a:t>aktivnost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zadovoljenj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gradjana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potro</a:t>
            </a:r>
            <a:r>
              <a:rPr lang="en-US" dirty="0" smtClean="0"/>
              <a:t> </a:t>
            </a:r>
            <a:r>
              <a:rPr lang="en-US" dirty="0" err="1" smtClean="0"/>
              <a:t>gradjana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potrošača</a:t>
            </a:r>
            <a:r>
              <a:rPr lang="en-US" dirty="0" smtClean="0"/>
              <a:t>,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u </a:t>
            </a:r>
            <a:r>
              <a:rPr lang="en-US" dirty="0" err="1" smtClean="0"/>
              <a:t>proizvodima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proizvodima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uslugama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ostvarenje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Faze </a:t>
            </a:r>
            <a:r>
              <a:rPr lang="en-US" dirty="0" err="1" smtClean="0">
                <a:solidFill>
                  <a:srgbClr val="00B0F0"/>
                </a:solidFill>
              </a:rPr>
              <a:t>procesa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upravljanja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marketingom</a:t>
            </a:r>
            <a:r>
              <a:rPr lang="sr-Latn-RS" dirty="0" smtClean="0"/>
              <a:t>:</a:t>
            </a:r>
          </a:p>
          <a:p>
            <a:r>
              <a:rPr lang="sr-Latn-RS" dirty="0" smtClean="0"/>
              <a:t>1.</a:t>
            </a:r>
            <a:r>
              <a:rPr lang="en-US" dirty="0" smtClean="0"/>
              <a:t> </a:t>
            </a:r>
            <a:r>
              <a:rPr lang="en-US" dirty="0" err="1" smtClean="0"/>
              <a:t>Planiranje</a:t>
            </a:r>
            <a:r>
              <a:rPr lang="en-US" dirty="0" smtClean="0"/>
              <a:t> marketing </a:t>
            </a:r>
            <a:r>
              <a:rPr lang="en-US" dirty="0" err="1" smtClean="0"/>
              <a:t>aktivnosti</a:t>
            </a:r>
            <a:r>
              <a:rPr lang="en-US" dirty="0" smtClean="0"/>
              <a:t> marketing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2.</a:t>
            </a:r>
            <a:r>
              <a:rPr lang="en-US" dirty="0" smtClean="0"/>
              <a:t> </a:t>
            </a:r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smtClean="0"/>
              <a:t>marketing </a:t>
            </a:r>
            <a:r>
              <a:rPr lang="en-US" dirty="0" err="1" smtClean="0"/>
              <a:t>aktivnosti</a:t>
            </a:r>
            <a:endParaRPr lang="sr-Latn-RS" dirty="0" smtClean="0"/>
          </a:p>
          <a:p>
            <a:r>
              <a:rPr lang="sr-Latn-RS" dirty="0" smtClean="0"/>
              <a:t>3.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smtClean="0"/>
              <a:t>marketing </a:t>
            </a:r>
            <a:r>
              <a:rPr lang="en-US" dirty="0" err="1" smtClean="0"/>
              <a:t>aktivnosti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Planiranje marketinga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err="1" smtClean="0"/>
              <a:t>Faza</a:t>
            </a:r>
            <a:r>
              <a:rPr lang="en-US" sz="1600" dirty="0" smtClean="0"/>
              <a:t> </a:t>
            </a:r>
            <a:r>
              <a:rPr lang="en-US" sz="1600" dirty="0" err="1" smtClean="0"/>
              <a:t>procesa</a:t>
            </a:r>
            <a:r>
              <a:rPr lang="en-US" sz="1600" dirty="0" smtClean="0"/>
              <a:t> </a:t>
            </a:r>
            <a:r>
              <a:rPr lang="en-US" sz="1600" dirty="0" err="1" smtClean="0"/>
              <a:t>upravljanja</a:t>
            </a:r>
            <a:r>
              <a:rPr lang="en-US" sz="1600" dirty="0" smtClean="0"/>
              <a:t> </a:t>
            </a:r>
            <a:r>
              <a:rPr lang="en-US" sz="1600" dirty="0" err="1" smtClean="0"/>
              <a:t>marketingom</a:t>
            </a:r>
            <a:r>
              <a:rPr lang="en-US" sz="1600" dirty="0" smtClean="0"/>
              <a:t> u </a:t>
            </a:r>
            <a:r>
              <a:rPr lang="en-US" sz="1600" dirty="0" err="1" smtClean="0"/>
              <a:t>kojoj</a:t>
            </a:r>
            <a:r>
              <a:rPr lang="en-US" sz="1600" dirty="0" smtClean="0"/>
              <a:t> se </a:t>
            </a:r>
            <a:r>
              <a:rPr lang="en-US" sz="1600" dirty="0" smtClean="0"/>
              <a:t> </a:t>
            </a:r>
            <a:r>
              <a:rPr lang="en-US" sz="1600" dirty="0" err="1" smtClean="0"/>
              <a:t>donose</a:t>
            </a:r>
            <a:r>
              <a:rPr lang="en-US" sz="1600" dirty="0" smtClean="0"/>
              <a:t> </a:t>
            </a:r>
            <a:r>
              <a:rPr lang="en-US" sz="1600" dirty="0" err="1" smtClean="0"/>
              <a:t>odluke</a:t>
            </a:r>
            <a:r>
              <a:rPr lang="en-US" sz="1600" dirty="0" smtClean="0"/>
              <a:t> o </a:t>
            </a:r>
            <a:r>
              <a:rPr lang="en-US" sz="1600" dirty="0" err="1" smtClean="0"/>
              <a:t>ciljevima</a:t>
            </a:r>
            <a:r>
              <a:rPr lang="en-US" sz="1600" dirty="0" smtClean="0"/>
              <a:t>, </a:t>
            </a:r>
            <a:r>
              <a:rPr lang="en-US" sz="1600" dirty="0" err="1" smtClean="0"/>
              <a:t>politikama</a:t>
            </a:r>
            <a:r>
              <a:rPr lang="en-US" sz="1600" dirty="0" smtClean="0"/>
              <a:t>, </a:t>
            </a:r>
            <a:r>
              <a:rPr lang="en-US" sz="1600" dirty="0" err="1" smtClean="0"/>
              <a:t>strategijama</a:t>
            </a:r>
            <a:r>
              <a:rPr lang="en-US" sz="1600" dirty="0" smtClean="0"/>
              <a:t>, </a:t>
            </a:r>
            <a:r>
              <a:rPr lang="en-US" sz="1600" dirty="0" err="1" smtClean="0"/>
              <a:t>programima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planovima</a:t>
            </a:r>
            <a:r>
              <a:rPr lang="en-US" sz="1600" dirty="0" smtClean="0"/>
              <a:t> </a:t>
            </a:r>
            <a:r>
              <a:rPr lang="en-US" sz="1600" dirty="0" smtClean="0"/>
              <a:t>mark</a:t>
            </a:r>
            <a:r>
              <a:rPr lang="sr-Latn-RS" sz="1600" dirty="0" smtClean="0"/>
              <a:t>eting</a:t>
            </a:r>
            <a:r>
              <a:rPr lang="en-US" sz="1600" dirty="0" smtClean="0"/>
              <a:t> </a:t>
            </a:r>
            <a:r>
              <a:rPr lang="en-US" sz="1600" dirty="0" err="1" smtClean="0"/>
              <a:t>ciljevima</a:t>
            </a:r>
            <a:r>
              <a:rPr lang="sr-Latn-RS" sz="1600" dirty="0" smtClean="0"/>
              <a:t>.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Planiranje</a:t>
            </a:r>
            <a:r>
              <a:rPr lang="en-US" sz="1600" dirty="0" smtClean="0"/>
              <a:t> je </a:t>
            </a:r>
            <a:r>
              <a:rPr lang="en-US" sz="1600" dirty="0" err="1" smtClean="0"/>
              <a:t>dinamičan</a:t>
            </a:r>
            <a:r>
              <a:rPr lang="en-US" sz="1600" dirty="0" smtClean="0"/>
              <a:t> </a:t>
            </a:r>
            <a:r>
              <a:rPr lang="en-US" sz="1600" dirty="0" err="1" smtClean="0"/>
              <a:t>proces</a:t>
            </a:r>
            <a:r>
              <a:rPr lang="en-US" sz="1600" dirty="0" smtClean="0"/>
              <a:t> </a:t>
            </a:r>
            <a:r>
              <a:rPr lang="en-US" sz="1600" dirty="0" err="1" smtClean="0"/>
              <a:t>kojim</a:t>
            </a:r>
            <a:r>
              <a:rPr lang="en-US" sz="1600" dirty="0" smtClean="0"/>
              <a:t> se marketing </a:t>
            </a:r>
            <a:r>
              <a:rPr lang="en-US" sz="1600" dirty="0" err="1" smtClean="0"/>
              <a:t>aktivnost</a:t>
            </a:r>
            <a:r>
              <a:rPr lang="en-US" sz="1600" dirty="0" smtClean="0"/>
              <a:t> </a:t>
            </a:r>
            <a:r>
              <a:rPr lang="en-US" sz="1600" dirty="0" err="1" smtClean="0"/>
              <a:t>prilagodjava</a:t>
            </a:r>
            <a:r>
              <a:rPr lang="en-US" sz="1600" dirty="0" smtClean="0"/>
              <a:t> </a:t>
            </a:r>
            <a:r>
              <a:rPr lang="en-US" sz="1600" dirty="0" err="1" smtClean="0"/>
              <a:t>proces</a:t>
            </a:r>
            <a:r>
              <a:rPr lang="en-US" sz="1600" dirty="0" smtClean="0"/>
              <a:t> </a:t>
            </a:r>
            <a:r>
              <a:rPr lang="en-US" sz="1600" dirty="0" err="1" smtClean="0"/>
              <a:t>kojim</a:t>
            </a:r>
            <a:r>
              <a:rPr lang="en-US" sz="1600" dirty="0" smtClean="0"/>
              <a:t> se marketing </a:t>
            </a:r>
            <a:r>
              <a:rPr lang="en-US" sz="1600" dirty="0" err="1" smtClean="0"/>
              <a:t>aktivnost</a:t>
            </a:r>
            <a:r>
              <a:rPr lang="en-US" sz="1600" dirty="0" smtClean="0"/>
              <a:t> </a:t>
            </a:r>
            <a:r>
              <a:rPr lang="en-US" sz="1600" dirty="0" err="1" smtClean="0"/>
              <a:t>prilagodjava</a:t>
            </a:r>
            <a:r>
              <a:rPr lang="en-US" sz="1600" dirty="0" smtClean="0"/>
              <a:t> </a:t>
            </a:r>
            <a:r>
              <a:rPr lang="en-US" sz="1600" dirty="0" err="1" smtClean="0"/>
              <a:t>unutra</a:t>
            </a:r>
            <a:r>
              <a:rPr lang="en-US" sz="1600" dirty="0" smtClean="0"/>
              <a:t> </a:t>
            </a:r>
            <a:r>
              <a:rPr lang="en-US" sz="1600" dirty="0" err="1" smtClean="0"/>
              <a:t>šnjim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spoljnim</a:t>
            </a:r>
            <a:r>
              <a:rPr lang="en-US" sz="1600" dirty="0" smtClean="0"/>
              <a:t> </a:t>
            </a:r>
            <a:r>
              <a:rPr lang="en-US" sz="1600" dirty="0" err="1" smtClean="0"/>
              <a:t>promenama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svesno</a:t>
            </a:r>
            <a:r>
              <a:rPr lang="en-US" sz="1600" dirty="0" smtClean="0"/>
              <a:t> </a:t>
            </a:r>
            <a:r>
              <a:rPr lang="en-US" sz="1600" dirty="0" err="1" smtClean="0"/>
              <a:t>kreira</a:t>
            </a:r>
            <a:r>
              <a:rPr lang="en-US" sz="1600" dirty="0" smtClean="0"/>
              <a:t> </a:t>
            </a:r>
            <a:r>
              <a:rPr lang="en-US" sz="1600" dirty="0" err="1" smtClean="0"/>
              <a:t>tr</a:t>
            </a:r>
            <a:r>
              <a:rPr lang="en-US" sz="1600" dirty="0" smtClean="0"/>
              <a:t> </a:t>
            </a:r>
            <a:r>
              <a:rPr lang="en-US" sz="1600" dirty="0" err="1" smtClean="0"/>
              <a:t>njim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spoljnim</a:t>
            </a:r>
            <a:r>
              <a:rPr lang="en-US" sz="1600" dirty="0" smtClean="0"/>
              <a:t> </a:t>
            </a:r>
            <a:r>
              <a:rPr lang="en-US" sz="1600" dirty="0" err="1" smtClean="0"/>
              <a:t>promenama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svesno</a:t>
            </a:r>
            <a:r>
              <a:rPr lang="en-US" sz="1600" dirty="0" smtClean="0"/>
              <a:t> </a:t>
            </a:r>
            <a:r>
              <a:rPr lang="en-US" sz="1600" dirty="0" err="1" smtClean="0"/>
              <a:t>kreira</a:t>
            </a:r>
            <a:r>
              <a:rPr lang="en-US" sz="1600" dirty="0" smtClean="0"/>
              <a:t> </a:t>
            </a:r>
            <a:r>
              <a:rPr lang="en-US" sz="1600" dirty="0" err="1" smtClean="0"/>
              <a:t>tržište</a:t>
            </a:r>
            <a:r>
              <a:rPr lang="en-US" sz="1600" dirty="0" smtClean="0"/>
              <a:t> </a:t>
            </a:r>
            <a:r>
              <a:rPr lang="en-US" sz="1600" dirty="0" smtClean="0"/>
              <a:t>u </a:t>
            </a:r>
            <a:r>
              <a:rPr lang="en-US" sz="1600" dirty="0" err="1" smtClean="0"/>
              <a:t>budu</a:t>
            </a:r>
            <a:r>
              <a:rPr lang="en-US" sz="1600" dirty="0" smtClean="0"/>
              <a:t> </a:t>
            </a:r>
            <a:r>
              <a:rPr lang="en-US" sz="1600" dirty="0" err="1" smtClean="0"/>
              <a:t>ćnosti</a:t>
            </a:r>
            <a:r>
              <a:rPr lang="en-US" sz="1600" dirty="0" smtClean="0"/>
              <a:t>. </a:t>
            </a:r>
            <a:endParaRPr lang="sr-Latn-RS" sz="1600" dirty="0" smtClean="0"/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Planiranje</a:t>
            </a:r>
            <a:r>
              <a:rPr lang="en-US" sz="1600" dirty="0" smtClean="0"/>
              <a:t> je </a:t>
            </a:r>
            <a:r>
              <a:rPr lang="en-US" sz="1600" dirty="0" err="1" smtClean="0"/>
              <a:t>usko</a:t>
            </a:r>
            <a:r>
              <a:rPr lang="en-US" sz="1600" dirty="0" smtClean="0"/>
              <a:t> </a:t>
            </a:r>
            <a:r>
              <a:rPr lang="en-US" sz="1600" dirty="0" err="1" smtClean="0"/>
              <a:t>povezano</a:t>
            </a:r>
            <a:r>
              <a:rPr lang="en-US" sz="1600" dirty="0" smtClean="0"/>
              <a:t> </a:t>
            </a:r>
            <a:r>
              <a:rPr lang="en-US" sz="1600" dirty="0" err="1" smtClean="0"/>
              <a:t>povezano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organizovanjem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marketing </a:t>
            </a:r>
            <a:r>
              <a:rPr lang="en-US" sz="1600" dirty="0" err="1" smtClean="0"/>
              <a:t>aktivnosti</a:t>
            </a:r>
            <a:r>
              <a:rPr lang="en-US" sz="1600" dirty="0" smtClean="0"/>
              <a:t>. </a:t>
            </a:r>
            <a:endParaRPr lang="sr-Latn-RS" sz="1600" dirty="0" smtClean="0"/>
          </a:p>
          <a:p>
            <a:r>
              <a:rPr lang="en-US" sz="1600" dirty="0" err="1" smtClean="0">
                <a:solidFill>
                  <a:srgbClr val="00B0F0"/>
                </a:solidFill>
              </a:rPr>
              <a:t>Kod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malih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i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srednjih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srednjih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preduze</a:t>
            </a:r>
            <a:r>
              <a:rPr lang="sr-Latn-RS" sz="1600" dirty="0" smtClean="0">
                <a:solidFill>
                  <a:srgbClr val="00B0F0"/>
                </a:solidFill>
              </a:rPr>
              <a:t>ća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planiranje</a:t>
            </a:r>
            <a:r>
              <a:rPr lang="en-US" sz="1600" dirty="0" smtClean="0">
                <a:solidFill>
                  <a:srgbClr val="00B0F0"/>
                </a:solidFill>
              </a:rPr>
              <a:t> marketing </a:t>
            </a:r>
            <a:r>
              <a:rPr lang="en-US" sz="1600" dirty="0" err="1" smtClean="0">
                <a:solidFill>
                  <a:srgbClr val="00B0F0"/>
                </a:solidFill>
              </a:rPr>
              <a:t>aktivnosti</a:t>
            </a:r>
            <a:r>
              <a:rPr lang="en-US" sz="1600" dirty="0" smtClean="0">
                <a:solidFill>
                  <a:srgbClr val="00B0F0"/>
                </a:solidFill>
              </a:rPr>
              <a:t> se </a:t>
            </a:r>
            <a:r>
              <a:rPr lang="en-US" sz="1600" dirty="0" err="1" smtClean="0">
                <a:solidFill>
                  <a:srgbClr val="00B0F0"/>
                </a:solidFill>
              </a:rPr>
              <a:t>odvija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n-US" sz="1600" dirty="0" err="1" smtClean="0">
                <a:solidFill>
                  <a:srgbClr val="00B0F0"/>
                </a:solidFill>
              </a:rPr>
              <a:t>na</a:t>
            </a:r>
            <a:r>
              <a:rPr lang="en-US" sz="1600" dirty="0" smtClean="0">
                <a:solidFill>
                  <a:srgbClr val="00B0F0"/>
                </a:solidFill>
              </a:rPr>
              <a:t>: </a:t>
            </a:r>
            <a:endParaRPr lang="sr-Latn-RS" sz="1600" dirty="0" smtClean="0">
              <a:solidFill>
                <a:srgbClr val="00B0F0"/>
              </a:solidFill>
            </a:endParaRPr>
          </a:p>
          <a:p>
            <a:r>
              <a:rPr lang="sr-Latn-RS" sz="1600" dirty="0" smtClean="0"/>
              <a:t>1.</a:t>
            </a:r>
            <a:r>
              <a:rPr lang="en-US" sz="1600" dirty="0" smtClean="0"/>
              <a:t> </a:t>
            </a:r>
            <a:r>
              <a:rPr lang="en-US" sz="1600" dirty="0" err="1" smtClean="0"/>
              <a:t>nivou</a:t>
            </a:r>
            <a:r>
              <a:rPr lang="en-US" sz="1600" dirty="0" smtClean="0"/>
              <a:t> </a:t>
            </a:r>
            <a:r>
              <a:rPr lang="en-US" sz="1600" dirty="0" err="1" smtClean="0"/>
              <a:t>preduze</a:t>
            </a:r>
            <a:r>
              <a:rPr lang="en-US" sz="1600" dirty="0" smtClean="0"/>
              <a:t> </a:t>
            </a:r>
            <a:r>
              <a:rPr lang="en-US" sz="1600" dirty="0" err="1" smtClean="0"/>
              <a:t>preduzeća</a:t>
            </a:r>
            <a:r>
              <a:rPr lang="en-US" sz="1600" dirty="0" smtClean="0"/>
              <a:t> </a:t>
            </a:r>
            <a:endParaRPr lang="sr-Latn-RS" sz="1600" dirty="0" smtClean="0"/>
          </a:p>
          <a:p>
            <a:r>
              <a:rPr lang="sr-Latn-RS" sz="1600" dirty="0" smtClean="0"/>
              <a:t>2.</a:t>
            </a:r>
            <a:r>
              <a:rPr lang="en-US" sz="1600" dirty="0" smtClean="0"/>
              <a:t> </a:t>
            </a:r>
            <a:r>
              <a:rPr lang="en-US" sz="1600" dirty="0" err="1" smtClean="0"/>
              <a:t>nivou</a:t>
            </a:r>
            <a:r>
              <a:rPr lang="en-US" sz="1600" dirty="0" smtClean="0"/>
              <a:t> </a:t>
            </a:r>
            <a:r>
              <a:rPr lang="en-US" sz="1600" dirty="0" err="1" smtClean="0"/>
              <a:t>marketinga</a:t>
            </a:r>
            <a:r>
              <a:rPr lang="en-US" sz="1600" dirty="0" smtClean="0"/>
              <a:t> </a:t>
            </a:r>
            <a:r>
              <a:rPr lang="en-US" sz="1600" dirty="0" err="1" smtClean="0"/>
              <a:t>marketinga</a:t>
            </a:r>
            <a:r>
              <a:rPr lang="en-US" sz="1600" dirty="0" smtClean="0"/>
              <a:t>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poslovne</a:t>
            </a:r>
            <a:r>
              <a:rPr lang="en-US" sz="1600" dirty="0" smtClean="0"/>
              <a:t> </a:t>
            </a:r>
            <a:r>
              <a:rPr lang="en-US" sz="1600" dirty="0" err="1" smtClean="0"/>
              <a:t>funkcije</a:t>
            </a:r>
            <a:r>
              <a:rPr lang="en-US" sz="1600" dirty="0" smtClean="0"/>
              <a:t>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poslovne</a:t>
            </a:r>
            <a:r>
              <a:rPr lang="en-US" sz="1600" dirty="0" smtClean="0"/>
              <a:t> </a:t>
            </a:r>
            <a:r>
              <a:rPr lang="en-US" sz="1600" dirty="0" err="1" smtClean="0"/>
              <a:t>funkcije</a:t>
            </a:r>
            <a:endParaRPr lang="sr-Latn-RS" sz="1600" dirty="0" smtClean="0"/>
          </a:p>
          <a:p>
            <a:r>
              <a:rPr lang="sr-Latn-RS" sz="1600" dirty="0" smtClean="0"/>
              <a:t>3.na</a:t>
            </a:r>
            <a:r>
              <a:rPr lang="en-US" sz="1600" dirty="0" smtClean="0"/>
              <a:t> </a:t>
            </a:r>
            <a:r>
              <a:rPr lang="en-US" sz="1600" dirty="0" err="1" smtClean="0"/>
              <a:t>nivou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preduze</a:t>
            </a:r>
            <a:r>
              <a:rPr lang="en-US" sz="1600" dirty="0" smtClean="0"/>
              <a:t> ć a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celine</a:t>
            </a:r>
            <a:r>
              <a:rPr lang="en-US" sz="1600" dirty="0" smtClean="0"/>
              <a:t> ( </a:t>
            </a:r>
            <a:r>
              <a:rPr lang="en-US" sz="1600" dirty="0" err="1" smtClean="0"/>
              <a:t>poslovnog</a:t>
            </a:r>
            <a:r>
              <a:rPr lang="en-US" sz="1600" dirty="0" smtClean="0"/>
              <a:t>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) </a:t>
            </a:r>
            <a:endParaRPr lang="sr-Latn-RS" sz="1600" dirty="0" smtClean="0"/>
          </a:p>
          <a:p>
            <a:r>
              <a:rPr lang="sr-Latn-RS" sz="1600" dirty="0" smtClean="0"/>
              <a:t>4.</a:t>
            </a:r>
            <a:r>
              <a:rPr lang="en-US" sz="1600" dirty="0" smtClean="0"/>
              <a:t> </a:t>
            </a:r>
            <a:r>
              <a:rPr lang="en-US" sz="1600" dirty="0" err="1" smtClean="0"/>
              <a:t>nivou</a:t>
            </a:r>
            <a:r>
              <a:rPr lang="en-US" sz="1600" dirty="0" smtClean="0"/>
              <a:t> </a:t>
            </a:r>
            <a:r>
              <a:rPr lang="en-US" sz="1600" dirty="0" err="1" smtClean="0"/>
              <a:t>pojednih</a:t>
            </a:r>
            <a:r>
              <a:rPr lang="en-US" sz="1600" dirty="0" smtClean="0"/>
              <a:t> </a:t>
            </a:r>
            <a:r>
              <a:rPr lang="en-US" sz="1600" dirty="0" err="1" smtClean="0"/>
              <a:t>kvazisamostalnih</a:t>
            </a:r>
            <a:r>
              <a:rPr lang="en-US" sz="1600" dirty="0" smtClean="0"/>
              <a:t> </a:t>
            </a:r>
            <a:r>
              <a:rPr lang="en-US" sz="1600" dirty="0" err="1" smtClean="0"/>
              <a:t>organizacionih</a:t>
            </a:r>
            <a:r>
              <a:rPr lang="en-US" sz="1600" dirty="0" smtClean="0"/>
              <a:t> </a:t>
            </a:r>
            <a:r>
              <a:rPr lang="en-US" sz="1600" dirty="0" err="1" smtClean="0"/>
              <a:t>jedinica</a:t>
            </a: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podsistema</a:t>
            </a:r>
            <a:r>
              <a:rPr lang="en-US" sz="1600" dirty="0" smtClean="0"/>
              <a:t> </a:t>
            </a:r>
            <a:r>
              <a:rPr lang="en-US" sz="1600" dirty="0" err="1" smtClean="0"/>
              <a:t>ili</a:t>
            </a:r>
            <a:r>
              <a:rPr lang="en-US" sz="1600" dirty="0" smtClean="0"/>
              <a:t> </a:t>
            </a:r>
            <a:r>
              <a:rPr lang="en-US" sz="1600" dirty="0" err="1" smtClean="0"/>
              <a:t>strategijskih</a:t>
            </a:r>
            <a:r>
              <a:rPr lang="en-US" sz="1600" dirty="0" smtClean="0"/>
              <a:t> </a:t>
            </a:r>
            <a:r>
              <a:rPr lang="en-US" sz="1600" dirty="0" err="1" smtClean="0"/>
              <a:t>poslovnih</a:t>
            </a:r>
            <a:r>
              <a:rPr lang="en-US" sz="1600" dirty="0" smtClean="0"/>
              <a:t> </a:t>
            </a:r>
            <a:r>
              <a:rPr lang="en-US" sz="1600" dirty="0" err="1" smtClean="0"/>
              <a:t>jedinica</a:t>
            </a:r>
            <a:r>
              <a:rPr lang="en-US" sz="1600" dirty="0" smtClean="0"/>
              <a:t>) </a:t>
            </a:r>
            <a:endParaRPr lang="sr-Latn-RS" sz="1600" dirty="0" smtClean="0"/>
          </a:p>
          <a:p>
            <a:r>
              <a:rPr lang="sr-Latn-RS" sz="1600" dirty="0" smtClean="0"/>
              <a:t>5.</a:t>
            </a:r>
            <a:r>
              <a:rPr lang="en-US" sz="1600" dirty="0" err="1" smtClean="0"/>
              <a:t>nivou</a:t>
            </a:r>
            <a:r>
              <a:rPr lang="en-US" sz="1600" dirty="0" smtClean="0"/>
              <a:t> </a:t>
            </a:r>
            <a:r>
              <a:rPr lang="en-US" sz="1600" dirty="0" err="1" smtClean="0"/>
              <a:t>marketinga</a:t>
            </a:r>
            <a:r>
              <a:rPr lang="en-US" sz="1600" dirty="0" smtClean="0"/>
              <a:t> </a:t>
            </a:r>
            <a:r>
              <a:rPr lang="en-US" sz="1600" dirty="0" err="1" smtClean="0"/>
              <a:t>kao</a:t>
            </a:r>
            <a:r>
              <a:rPr lang="en-US" sz="1600" dirty="0" smtClean="0"/>
              <a:t> </a:t>
            </a:r>
            <a:r>
              <a:rPr lang="en-US" sz="1600" dirty="0" err="1" smtClean="0"/>
              <a:t>poslovne</a:t>
            </a:r>
            <a:r>
              <a:rPr lang="en-US" sz="1600" dirty="0" smtClean="0"/>
              <a:t> </a:t>
            </a:r>
            <a:r>
              <a:rPr lang="en-US" sz="1600" dirty="0" err="1" smtClean="0"/>
              <a:t>funkcije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Ciljevi marketinga treba 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planiranja</a:t>
            </a:r>
            <a:r>
              <a:rPr lang="en-US" dirty="0" smtClean="0"/>
              <a:t> marketing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počinje</a:t>
            </a:r>
            <a:r>
              <a:rPr lang="en-US" dirty="0" smtClean="0"/>
              <a:t> </a:t>
            </a:r>
            <a:r>
              <a:rPr lang="en-US" dirty="0" err="1" smtClean="0"/>
              <a:t>definisanjem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. 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Ciljevi</a:t>
            </a:r>
            <a:r>
              <a:rPr lang="en-US" dirty="0" smtClean="0"/>
              <a:t> marketing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usko</a:t>
            </a:r>
            <a:r>
              <a:rPr lang="en-US" dirty="0" smtClean="0"/>
              <a:t> </a:t>
            </a:r>
            <a:r>
              <a:rPr lang="en-US" dirty="0" err="1" smtClean="0"/>
              <a:t>povezani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vizijom</a:t>
            </a:r>
            <a:r>
              <a:rPr lang="en-US" dirty="0" smtClean="0"/>
              <a:t>, </a:t>
            </a:r>
            <a:r>
              <a:rPr lang="en-US" dirty="0" err="1" smtClean="0"/>
              <a:t>misijom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ciljevima</a:t>
            </a:r>
            <a:r>
              <a:rPr lang="en-US" dirty="0" smtClean="0"/>
              <a:t> </a:t>
            </a:r>
            <a:r>
              <a:rPr lang="en-US" dirty="0" err="1" smtClean="0"/>
              <a:t>preduze</a:t>
            </a:r>
            <a:r>
              <a:rPr lang="sr-Latn-RS" dirty="0" smtClean="0"/>
              <a:t>ća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Osnovna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svrha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poslovanja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svrha</a:t>
            </a:r>
            <a:r>
              <a:rPr lang="en-US" dirty="0" smtClean="0">
                <a:solidFill>
                  <a:srgbClr val="00B0F0"/>
                </a:solidFill>
              </a:rPr>
              <a:t>  </a:t>
            </a:r>
            <a:r>
              <a:rPr lang="en-US" dirty="0" err="1" smtClean="0">
                <a:solidFill>
                  <a:srgbClr val="00B0F0"/>
                </a:solidFill>
              </a:rPr>
              <a:t>preduze</a:t>
            </a:r>
            <a:r>
              <a:rPr lang="sr-Latn-RS" dirty="0" smtClean="0">
                <a:solidFill>
                  <a:srgbClr val="00B0F0"/>
                </a:solidFill>
              </a:rPr>
              <a:t>ća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je ‘’</a:t>
            </a:r>
            <a:r>
              <a:rPr lang="en-US" dirty="0" err="1" smtClean="0">
                <a:solidFill>
                  <a:srgbClr val="00B0F0"/>
                </a:solidFill>
              </a:rPr>
              <a:t>kreiranje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potrošača</a:t>
            </a:r>
            <a:r>
              <a:rPr lang="en-US" dirty="0" smtClean="0">
                <a:solidFill>
                  <a:srgbClr val="00B0F0"/>
                </a:solidFill>
              </a:rPr>
              <a:t>’’. </a:t>
            </a:r>
            <a:endParaRPr lang="sr-Latn-R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 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definisana</a:t>
            </a:r>
            <a:r>
              <a:rPr lang="en-US" dirty="0" smtClean="0"/>
              <a:t> </a:t>
            </a:r>
            <a:r>
              <a:rPr lang="en-US" dirty="0" err="1" smtClean="0"/>
              <a:t>misija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olakšava</a:t>
            </a:r>
            <a:r>
              <a:rPr lang="en-US" dirty="0" smtClean="0"/>
              <a:t> </a:t>
            </a:r>
            <a:r>
              <a:rPr lang="en-US" dirty="0" err="1" smtClean="0"/>
              <a:t>definisanje</a:t>
            </a:r>
            <a:r>
              <a:rPr lang="en-US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smtClean="0"/>
              <a:t>marketing </a:t>
            </a:r>
            <a:r>
              <a:rPr lang="en-US" dirty="0" err="1" smtClean="0"/>
              <a:t>aktivnosti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Ciljevi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treba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</a:t>
            </a:r>
            <a:r>
              <a:rPr lang="en-US" dirty="0" smtClean="0">
                <a:solidFill>
                  <a:srgbClr val="00B0F0"/>
                </a:solidFill>
              </a:rPr>
              <a:t>: </a:t>
            </a:r>
            <a:endParaRPr lang="sr-Latn-RS" dirty="0" smtClean="0">
              <a:solidFill>
                <a:srgbClr val="00B0F0"/>
              </a:solidFill>
            </a:endParaRPr>
          </a:p>
          <a:p>
            <a:r>
              <a:rPr lang="sr-Latn-RS" dirty="0" smtClean="0"/>
              <a:t>1.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prevedu</a:t>
            </a:r>
            <a:r>
              <a:rPr lang="en-US" dirty="0" smtClean="0"/>
              <a:t> u </a:t>
            </a:r>
            <a:r>
              <a:rPr lang="en-US" dirty="0" smtClean="0"/>
              <a:t> </a:t>
            </a:r>
            <a:r>
              <a:rPr lang="en-US" dirty="0" err="1" smtClean="0"/>
              <a:t>konkretne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2.</a:t>
            </a:r>
            <a:r>
              <a:rPr lang="en-US" dirty="0" smtClean="0"/>
              <a:t> </a:t>
            </a:r>
            <a:r>
              <a:rPr lang="en-US" dirty="0" err="1" smtClean="0"/>
              <a:t>obezbede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pravce</a:t>
            </a:r>
            <a:r>
              <a:rPr lang="en-US" dirty="0" smtClean="0"/>
              <a:t> </a:t>
            </a:r>
            <a:r>
              <a:rPr lang="en-US" dirty="0" err="1" smtClean="0"/>
              <a:t>delovanja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nivoima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en-US" dirty="0" smtClean="0"/>
              <a:t> </a:t>
            </a:r>
            <a:r>
              <a:rPr lang="en-US" dirty="0" err="1" smtClean="0"/>
              <a:t>žmenta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3.</a:t>
            </a:r>
            <a:r>
              <a:rPr lang="en-US" dirty="0" smtClean="0"/>
              <a:t> </a:t>
            </a:r>
            <a:r>
              <a:rPr lang="en-US" dirty="0" err="1" smtClean="0"/>
              <a:t>definišu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 </a:t>
            </a:r>
            <a:r>
              <a:rPr lang="en-US" dirty="0" err="1" smtClean="0"/>
              <a:t>prioritete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sr-Latn-RS" dirty="0" smtClean="0"/>
              <a:t>4.</a:t>
            </a:r>
            <a:r>
              <a:rPr lang="en-US" dirty="0" smtClean="0"/>
              <a:t> 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služe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standardi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rad</a:t>
            </a:r>
            <a:br>
              <a:rPr lang="sr-Latn-RS" dirty="0" smtClean="0"/>
            </a:br>
            <a:r>
              <a:rPr lang="sr-Latn-RS" dirty="0" smtClean="0"/>
              <a:t>Srećan rad!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1.ANALIIRAJ MARKETING FUNKCIJU...?</a:t>
            </a:r>
          </a:p>
          <a:p>
            <a:r>
              <a:rPr lang="sr-Latn-RS" dirty="0" smtClean="0"/>
              <a:t>2.FAZE PROCESA MARKETING PLANIRANJA...?</a:t>
            </a:r>
          </a:p>
          <a:p>
            <a:r>
              <a:rPr lang="sr-Latn-RS" dirty="0" smtClean="0"/>
              <a:t>3.CILJEVI MARKETINGA TREBA DA...?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3428992" y="3500438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357950" y="100010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</TotalTime>
  <Words>572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Organizacija marketing funkcije</vt:lpstr>
      <vt:lpstr>Marketing funkcija</vt:lpstr>
      <vt:lpstr>ZA LAKŠE SPROVOĐENJE MARKETINGA</vt:lpstr>
      <vt:lpstr>Faze procesa marketinga</vt:lpstr>
      <vt:lpstr>Planiranje marketinga</vt:lpstr>
      <vt:lpstr>Ciljevi marketinga treba da:</vt:lpstr>
      <vt:lpstr>Domaći rad Srećan rad!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Organizacija marketing funkcije</dc:title>
  <dc:creator>new user</dc:creator>
  <cp:lastModifiedBy>new user</cp:lastModifiedBy>
  <cp:revision>6</cp:revision>
  <dcterms:created xsi:type="dcterms:W3CDTF">2020-05-10T21:03:41Z</dcterms:created>
  <dcterms:modified xsi:type="dcterms:W3CDTF">2020-05-10T22:16:55Z</dcterms:modified>
</cp:coreProperties>
</file>