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4/21/2020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4/21/2020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pPr algn="r" eaLnBrk="1" latinLnBrk="0" hangingPunct="1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Transportna funkcija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Latn-RS" sz="4400" dirty="0" smtClean="0"/>
              <a:t>Finansijska funkcija</a:t>
            </a:r>
            <a:endParaRPr lang="en-US" sz="4400" dirty="0"/>
          </a:p>
        </p:txBody>
      </p:sp>
      <p:pic>
        <p:nvPicPr>
          <p:cNvPr id="5" name="Picture 4" descr="download (5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428604"/>
            <a:ext cx="6786610" cy="1866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Transportna funkcija i transportno poslovanje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Transportno</a:t>
            </a:r>
            <a:r>
              <a:rPr lang="en-US" sz="2000" dirty="0" smtClean="0"/>
              <a:t> </a:t>
            </a:r>
            <a:r>
              <a:rPr lang="en-US" sz="2000" dirty="0" err="1" smtClean="0"/>
              <a:t>poslovanje</a:t>
            </a:r>
            <a:r>
              <a:rPr lang="en-US" sz="2000" dirty="0" smtClean="0"/>
              <a:t> </a:t>
            </a:r>
            <a:r>
              <a:rPr lang="en-US" sz="2000" dirty="0" err="1" smtClean="0"/>
              <a:t>privrednih</a:t>
            </a:r>
            <a:r>
              <a:rPr lang="en-US" sz="2000" dirty="0" smtClean="0"/>
              <a:t> </a:t>
            </a:r>
            <a:r>
              <a:rPr lang="en-US" sz="2000" dirty="0" err="1" smtClean="0"/>
              <a:t>orga¬nizacija</a:t>
            </a:r>
            <a:r>
              <a:rPr lang="en-US" sz="2000" dirty="0" smtClean="0"/>
              <a:t> </a:t>
            </a:r>
            <a:r>
              <a:rPr lang="en-US" sz="2000" dirty="0" err="1" smtClean="0"/>
              <a:t>odnosi</a:t>
            </a:r>
            <a:r>
              <a:rPr lang="en-US" sz="2000" dirty="0" smtClean="0"/>
              <a:t> se </a:t>
            </a:r>
            <a:r>
              <a:rPr lang="en-US" sz="2000" dirty="0" err="1" smtClean="0"/>
              <a:t>na</a:t>
            </a:r>
            <a:r>
              <a:rPr lang="en-US" sz="2000" dirty="0" smtClean="0"/>
              <a:t> transport robe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endParaRPr lang="sr-Latn-RS" sz="2000" dirty="0" smtClean="0"/>
          </a:p>
          <a:p>
            <a:r>
              <a:rPr lang="en-US" sz="2000" dirty="0" smtClean="0"/>
              <a:t> </a:t>
            </a:r>
            <a:r>
              <a:rPr lang="en-US" sz="2000" dirty="0" err="1" smtClean="0"/>
              <a:t>Transportno</a:t>
            </a:r>
            <a:r>
              <a:rPr lang="en-US" sz="2000" dirty="0" smtClean="0"/>
              <a:t> </a:t>
            </a:r>
            <a:r>
              <a:rPr lang="en-US" sz="2000" dirty="0" err="1" smtClean="0"/>
              <a:t>poslovanje</a:t>
            </a:r>
            <a:r>
              <a:rPr lang="en-US" sz="2000" dirty="0" smtClean="0"/>
              <a:t> </a:t>
            </a:r>
            <a:r>
              <a:rPr lang="en-US" sz="2000" dirty="0" err="1" smtClean="0"/>
              <a:t>preduzeća</a:t>
            </a:r>
            <a:r>
              <a:rPr lang="en-US" sz="2000" dirty="0" smtClean="0"/>
              <a:t> </a:t>
            </a:r>
            <a:r>
              <a:rPr lang="en-US" sz="2000" dirty="0" err="1" smtClean="0"/>
              <a:t>podrazumeva</a:t>
            </a:r>
            <a:r>
              <a:rPr lang="en-US" sz="2000" dirty="0" smtClean="0"/>
              <a:t> </a:t>
            </a:r>
            <a:r>
              <a:rPr lang="en-US" sz="2000" dirty="0" err="1" smtClean="0"/>
              <a:t>dopremu</a:t>
            </a:r>
            <a:r>
              <a:rPr lang="en-US" sz="2000" dirty="0" smtClean="0"/>
              <a:t>, </a:t>
            </a:r>
            <a:r>
              <a:rPr lang="en-US" sz="2000" dirty="0" err="1" smtClean="0"/>
              <a:t>unutrašnji</a:t>
            </a:r>
            <a:r>
              <a:rPr lang="en-US" sz="2000" dirty="0" smtClean="0"/>
              <a:t> transport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otpremu</a:t>
            </a:r>
            <a:r>
              <a:rPr lang="en-US" sz="2000" dirty="0" smtClean="0"/>
              <a:t> robe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r>
              <a:rPr lang="en-US" sz="2000" dirty="0" smtClean="0"/>
              <a:t> 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Preduzeće</a:t>
            </a:r>
            <a:r>
              <a:rPr lang="en-US" sz="2000" dirty="0" smtClean="0"/>
              <a:t> </a:t>
            </a:r>
            <a:r>
              <a:rPr lang="en-US" sz="2000" dirty="0" err="1" smtClean="0"/>
              <a:t>mora</a:t>
            </a:r>
            <a:r>
              <a:rPr lang="en-US" sz="2000" dirty="0" smtClean="0"/>
              <a:t> </a:t>
            </a:r>
            <a:r>
              <a:rPr lang="en-US" sz="2000" dirty="0" err="1" smtClean="0"/>
              <a:t>imati</a:t>
            </a:r>
            <a:r>
              <a:rPr lang="en-US" sz="2000" dirty="0" smtClean="0"/>
              <a:t> </a:t>
            </a:r>
            <a:r>
              <a:rPr lang="en-US" sz="2000" dirty="0" err="1" smtClean="0"/>
              <a:t>svoj</a:t>
            </a:r>
            <a:r>
              <a:rPr lang="en-US" sz="2000" dirty="0" smtClean="0"/>
              <a:t> </a:t>
            </a:r>
            <a:r>
              <a:rPr lang="en-US" sz="2000" dirty="0" err="1" smtClean="0"/>
              <a:t>zaseban</a:t>
            </a:r>
            <a:r>
              <a:rPr lang="en-US" sz="2000" dirty="0" smtClean="0"/>
              <a:t> </a:t>
            </a:r>
            <a:r>
              <a:rPr lang="en-US" sz="2000" dirty="0" smtClean="0"/>
              <a:t>organ </a:t>
            </a:r>
            <a:r>
              <a:rPr lang="en-US" sz="2000" dirty="0" err="1" smtClean="0"/>
              <a:t>koji</a:t>
            </a:r>
            <a:r>
              <a:rPr lang="en-US" sz="2000" dirty="0" smtClean="0"/>
              <a:t> se brine o </a:t>
            </a:r>
            <a:r>
              <a:rPr lang="en-US" sz="2000" dirty="0" err="1" smtClean="0"/>
              <a:t>transportu</a:t>
            </a:r>
            <a:r>
              <a:rPr lang="en-US" sz="2000" dirty="0" smtClean="0"/>
              <a:t> robe. </a:t>
            </a:r>
            <a:endParaRPr lang="sr-Latn-RS" sz="2000" dirty="0" smtClean="0"/>
          </a:p>
          <a:p>
            <a:endParaRPr lang="sr-Latn-RS" sz="2000" dirty="0" smtClean="0"/>
          </a:p>
          <a:p>
            <a:r>
              <a:rPr lang="en-US" sz="2000" dirty="0" err="1" smtClean="0"/>
              <a:t>Kod</a:t>
            </a:r>
            <a:r>
              <a:rPr lang="en-US" sz="2000" dirty="0" smtClean="0"/>
              <a:t> </a:t>
            </a:r>
            <a:r>
              <a:rPr lang="en-US" sz="2000" dirty="0" err="1" smtClean="0"/>
              <a:t>malih</a:t>
            </a:r>
            <a:r>
              <a:rPr lang="en-US" sz="2000" dirty="0" smtClean="0"/>
              <a:t> </a:t>
            </a:r>
            <a:r>
              <a:rPr lang="en-US" sz="2000" dirty="0" err="1" smtClean="0"/>
              <a:t>preduzeća</a:t>
            </a:r>
            <a:r>
              <a:rPr lang="en-US" sz="2000" dirty="0" smtClean="0"/>
              <a:t> se </a:t>
            </a:r>
            <a:r>
              <a:rPr lang="en-US" sz="2000" dirty="0" err="1" smtClean="0"/>
              <a:t>ovaj</a:t>
            </a:r>
            <a:r>
              <a:rPr lang="en-US" sz="2000" dirty="0" smtClean="0"/>
              <a:t> </a:t>
            </a:r>
            <a:r>
              <a:rPr lang="en-US" sz="2000" dirty="0" err="1" smtClean="0"/>
              <a:t>posao</a:t>
            </a:r>
            <a:r>
              <a:rPr lang="en-US" sz="2000" dirty="0" smtClean="0"/>
              <a:t> </a:t>
            </a:r>
            <a:r>
              <a:rPr lang="en-US" sz="2000" dirty="0" err="1" smtClean="0"/>
              <a:t>poverava</a:t>
            </a:r>
            <a:r>
              <a:rPr lang="en-US" sz="2000" dirty="0" smtClean="0"/>
              <a:t> </a:t>
            </a:r>
            <a:r>
              <a:rPr lang="en-US" sz="2000" dirty="0" err="1" smtClean="0"/>
              <a:t>jednom</a:t>
            </a:r>
            <a:r>
              <a:rPr lang="en-US" sz="2000" dirty="0" smtClean="0"/>
              <a:t> </a:t>
            </a:r>
            <a:r>
              <a:rPr lang="en-US" sz="2000" dirty="0" err="1" smtClean="0"/>
              <a:t>licu</a:t>
            </a:r>
            <a:r>
              <a:rPr lang="en-US" sz="2000" dirty="0" smtClean="0"/>
              <a:t>, a </a:t>
            </a:r>
            <a:r>
              <a:rPr lang="en-US" sz="2000" dirty="0" err="1" smtClean="0"/>
              <a:t>transportom</a:t>
            </a:r>
            <a:r>
              <a:rPr lang="en-US" sz="2000" dirty="0" smtClean="0"/>
              <a:t> robe se </a:t>
            </a:r>
            <a:r>
              <a:rPr lang="en-US" sz="2000" dirty="0" err="1" smtClean="0"/>
              <a:t>bavi</a:t>
            </a:r>
            <a:r>
              <a:rPr lang="en-US" sz="2000" dirty="0" smtClean="0"/>
              <a:t> </a:t>
            </a:r>
            <a:r>
              <a:rPr lang="en-US" sz="2000" dirty="0" err="1" smtClean="0"/>
              <a:t>posebna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organizaciona</a:t>
            </a:r>
            <a:r>
              <a:rPr lang="en-US" sz="2000" dirty="0" smtClean="0"/>
              <a:t> </a:t>
            </a:r>
            <a:r>
              <a:rPr lang="en-US" sz="2000" dirty="0" err="1" smtClean="0"/>
              <a:t>jedinica</a:t>
            </a:r>
            <a:r>
              <a:rPr lang="en-US" sz="2000" dirty="0" smtClean="0"/>
              <a:t> </a:t>
            </a:r>
            <a:r>
              <a:rPr lang="en-US" sz="2000" dirty="0" err="1" smtClean="0"/>
              <a:t>preduzeća</a:t>
            </a:r>
            <a:r>
              <a:rPr lang="en-US" sz="2000" dirty="0" smtClean="0"/>
              <a:t> </a:t>
            </a:r>
            <a:r>
              <a:rPr lang="en-US" sz="2000" dirty="0" err="1" smtClean="0"/>
              <a:t>koju</a:t>
            </a:r>
            <a:r>
              <a:rPr lang="en-US" sz="2000" dirty="0" smtClean="0"/>
              <a:t> </a:t>
            </a:r>
            <a:r>
              <a:rPr lang="en-US" sz="2000" dirty="0" err="1" smtClean="0"/>
              <a:t>zovemo</a:t>
            </a:r>
            <a:r>
              <a:rPr lang="en-US" sz="2000" dirty="0" smtClean="0"/>
              <a:t> </a:t>
            </a:r>
            <a:r>
              <a:rPr lang="en-US" sz="2000" dirty="0" err="1" smtClean="0"/>
              <a:t>transportnom</a:t>
            </a:r>
            <a:r>
              <a:rPr lang="en-US" sz="2000" dirty="0" smtClean="0"/>
              <a:t> </a:t>
            </a:r>
            <a:r>
              <a:rPr lang="en-US" sz="2000" dirty="0" err="1" smtClean="0"/>
              <a:t>službom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pic>
        <p:nvPicPr>
          <p:cNvPr id="5" name="Picture 4" descr="what-is-human-capital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4429132"/>
            <a:ext cx="4286280" cy="24288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ORGANIZACIJA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> Unutrašnja organizacija transportne službe u prvom redu zavisi od toga da li se preduzeće u transportu služi sopstvenim, ili tuđim transportnim sred¬stvima kao i obim transportnog poslovanja. 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Ako </a:t>
            </a:r>
            <a:r>
              <a:rPr lang="vi-VN" dirty="0" smtClean="0"/>
              <a:t>preduzeće ima sopstveni vozni park, transportna služba se </a:t>
            </a:r>
            <a:r>
              <a:rPr lang="vi-VN" dirty="0" smtClean="0"/>
              <a:t>deli </a:t>
            </a:r>
            <a:r>
              <a:rPr lang="vi-VN" dirty="0" smtClean="0"/>
              <a:t>na dva </a:t>
            </a:r>
            <a:r>
              <a:rPr lang="vi-VN" dirty="0" smtClean="0"/>
              <a:t>odseka </a:t>
            </a:r>
            <a:r>
              <a:rPr lang="vi-VN" dirty="0" smtClean="0"/>
              <a:t>— administrativni i tehnički</a:t>
            </a:r>
            <a:r>
              <a:rPr lang="vi-VN" dirty="0" smtClean="0"/>
              <a:t>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 Administrativni </a:t>
            </a:r>
            <a:r>
              <a:rPr lang="vi-VN" dirty="0" smtClean="0"/>
              <a:t>odsek </a:t>
            </a:r>
            <a:r>
              <a:rPr lang="vi-VN" dirty="0" smtClean="0"/>
              <a:t>transportne službe ima zadatak da organizuje transport, da njime rukovodi i da izvršava sve zadatke transportne službe, sem tehničkog obezbjeđenja i izvršenja samog transporta, 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Tehnički odsek </a:t>
            </a:r>
            <a:r>
              <a:rPr lang="vi-VN" dirty="0" smtClean="0"/>
              <a:t>transportne službe sačinjava osoblje koje upravlja transportnim sredstvima, njihovim održavanjem kao i osoblje koje obavlja fizičke poslove oko utovara i istovara transportnih sredstava.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sr-Latn-RS" sz="1800" dirty="0" smtClean="0"/>
              <a:t>TRANSPORTNE SLUŽBE </a:t>
            </a:r>
            <a:endParaRPr lang="en-US" sz="1800" dirty="0"/>
          </a:p>
        </p:txBody>
      </p:sp>
      <p:pic>
        <p:nvPicPr>
          <p:cNvPr id="5" name="Picture 4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14818"/>
            <a:ext cx="3143220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dirty="0" err="1" smtClean="0"/>
              <a:t>Kod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transporta</a:t>
            </a:r>
            <a:r>
              <a:rPr lang="en-US" sz="2800" b="0" dirty="0" smtClean="0"/>
              <a:t> robe </a:t>
            </a:r>
            <a:r>
              <a:rPr lang="en-US" sz="2800" b="0" dirty="0" err="1" smtClean="0"/>
              <a:t>sopstvenim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vozilima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vozač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kamiona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dobija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za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svaku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vožnju</a:t>
            </a:r>
            <a:r>
              <a:rPr lang="en-US" sz="2800" b="0" dirty="0" smtClean="0"/>
              <a:t> van </a:t>
            </a:r>
            <a:r>
              <a:rPr lang="en-US" sz="2800" b="0" dirty="0" err="1" smtClean="0"/>
              <a:t>mesta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poseban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Putni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nalog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za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teretno</a:t>
            </a:r>
            <a:r>
              <a:rPr lang="en-US" sz="2800" b="0" dirty="0" smtClean="0"/>
              <a:t> </a:t>
            </a:r>
            <a:r>
              <a:rPr lang="en-US" sz="2800" b="0" dirty="0" err="1" smtClean="0"/>
              <a:t>vozilo</a:t>
            </a:r>
            <a:r>
              <a:rPr lang="en-US" sz="2800" b="0" dirty="0" smtClean="0"/>
              <a:t> .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Vozač</a:t>
            </a:r>
            <a:r>
              <a:rPr lang="en-US" sz="2400" dirty="0" smtClean="0"/>
              <a:t> </a:t>
            </a:r>
            <a:r>
              <a:rPr lang="en-US" sz="2400" dirty="0" err="1" smtClean="0"/>
              <a:t>kamiona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poseban</a:t>
            </a:r>
            <a:r>
              <a:rPr lang="en-US" sz="2400" dirty="0" smtClean="0"/>
              <a:t> </a:t>
            </a:r>
            <a:r>
              <a:rPr lang="en-US" sz="2400" dirty="0" err="1" smtClean="0"/>
              <a:t>sprovodnik</a:t>
            </a:r>
            <a:r>
              <a:rPr lang="en-US" sz="2400" dirty="0" smtClean="0"/>
              <a:t> robe nose </a:t>
            </a:r>
            <a:r>
              <a:rPr lang="en-US" sz="2400" dirty="0" err="1" smtClean="0"/>
              <a:t>prateća</a:t>
            </a:r>
            <a:r>
              <a:rPr lang="en-US" sz="2400" dirty="0" smtClean="0"/>
              <a:t> </a:t>
            </a:r>
            <a:r>
              <a:rPr lang="en-US" sz="2400" dirty="0" err="1" smtClean="0"/>
              <a:t>robna</a:t>
            </a:r>
            <a:r>
              <a:rPr lang="en-US" sz="2400" dirty="0" smtClean="0"/>
              <a:t> </a:t>
            </a:r>
            <a:r>
              <a:rPr lang="en-US" sz="2400" dirty="0" err="1" smtClean="0"/>
              <a:t>dokumenta</a:t>
            </a:r>
            <a:r>
              <a:rPr lang="en-US" sz="2400" dirty="0" smtClean="0"/>
              <a:t>. To je </a:t>
            </a:r>
            <a:r>
              <a:rPr lang="en-US" sz="2400" dirty="0" err="1" smtClean="0"/>
              <a:t>obično</a:t>
            </a:r>
            <a:r>
              <a:rPr lang="en-US" sz="2400" dirty="0" smtClean="0"/>
              <a:t> </a:t>
            </a:r>
            <a:r>
              <a:rPr lang="en-US" sz="2400" dirty="0" err="1" smtClean="0"/>
              <a:t>skladišna</a:t>
            </a:r>
            <a:r>
              <a:rPr lang="en-US" sz="2400" dirty="0" smtClean="0"/>
              <a:t> </a:t>
            </a:r>
            <a:r>
              <a:rPr lang="en-US" sz="2400" dirty="0" err="1" smtClean="0"/>
              <a:t>Dostavnica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Otpremnica</a:t>
            </a:r>
            <a:r>
              <a:rPr lang="en-US" sz="2400" dirty="0" smtClean="0"/>
              <a:t> u </a:t>
            </a:r>
            <a:r>
              <a:rPr lang="en-US" sz="2400" dirty="0" err="1" smtClean="0"/>
              <a:t>najmanje</a:t>
            </a:r>
            <a:r>
              <a:rPr lang="en-US" sz="2400" dirty="0" smtClean="0"/>
              <a:t> </a:t>
            </a:r>
            <a:r>
              <a:rPr lang="en-US" sz="2400" dirty="0" err="1" smtClean="0"/>
              <a:t>dva</a:t>
            </a:r>
            <a:r>
              <a:rPr lang="en-US" sz="2400" dirty="0" smtClean="0"/>
              <a:t> </a:t>
            </a:r>
            <a:r>
              <a:rPr lang="en-US" sz="2400" dirty="0" err="1" smtClean="0"/>
              <a:t>primerka</a:t>
            </a:r>
            <a:r>
              <a:rPr lang="en-US" sz="2400" dirty="0" smtClean="0"/>
              <a:t>. </a:t>
            </a:r>
            <a:r>
              <a:rPr lang="en-US" sz="2400" dirty="0" err="1" smtClean="0"/>
              <a:t>Jedan</a:t>
            </a:r>
            <a:r>
              <a:rPr lang="en-US" sz="2400" dirty="0" smtClean="0"/>
              <a:t> </a:t>
            </a:r>
            <a:r>
              <a:rPr lang="en-US" sz="2400" dirty="0" err="1" smtClean="0"/>
              <a:t>primerak</a:t>
            </a:r>
            <a:r>
              <a:rPr lang="en-US" sz="2400" dirty="0" smtClean="0"/>
              <a:t> </a:t>
            </a:r>
            <a:r>
              <a:rPr lang="en-US" sz="2400" dirty="0" smtClean="0"/>
              <a:t>se </a:t>
            </a:r>
            <a:r>
              <a:rPr lang="en-US" sz="2400" dirty="0" err="1" smtClean="0"/>
              <a:t>predaje</a:t>
            </a:r>
            <a:r>
              <a:rPr lang="en-US" sz="2400" dirty="0" smtClean="0"/>
              <a:t> </a:t>
            </a:r>
            <a:r>
              <a:rPr lang="en-US" sz="2400" dirty="0" err="1" smtClean="0"/>
              <a:t>primaocu</a:t>
            </a:r>
            <a:r>
              <a:rPr lang="en-US" sz="2400" dirty="0" smtClean="0"/>
              <a:t> robe, </a:t>
            </a:r>
            <a:r>
              <a:rPr lang="en-US" sz="2400" dirty="0" err="1" smtClean="0"/>
              <a:t>da</a:t>
            </a:r>
            <a:r>
              <a:rPr lang="en-US" sz="2400" dirty="0" smtClean="0"/>
              <a:t> bi </a:t>
            </a:r>
            <a:r>
              <a:rPr lang="en-US" sz="2400" dirty="0" err="1" smtClean="0"/>
              <a:t>mogao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kontrolisati</a:t>
            </a:r>
            <a:r>
              <a:rPr lang="en-US" sz="2400" dirty="0" smtClean="0"/>
              <a:t> </a:t>
            </a:r>
            <a:r>
              <a:rPr lang="en-US" sz="2400" dirty="0" err="1" smtClean="0"/>
              <a:t>tačnost</a:t>
            </a:r>
            <a:r>
              <a:rPr lang="en-US" sz="2400" dirty="0" smtClean="0"/>
              <a:t> </a:t>
            </a:r>
            <a:r>
              <a:rPr lang="en-US" sz="2400" dirty="0" err="1" smtClean="0"/>
              <a:t>isporuke</a:t>
            </a:r>
            <a:r>
              <a:rPr lang="en-US" sz="2400" dirty="0" smtClean="0"/>
              <a:t>, a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drugom</a:t>
            </a:r>
            <a:r>
              <a:rPr lang="en-US" sz="2400" dirty="0" smtClean="0"/>
              <a:t> </a:t>
            </a:r>
            <a:r>
              <a:rPr lang="en-US" sz="2400" dirty="0" err="1" smtClean="0"/>
              <a:t>primalac</a:t>
            </a:r>
            <a:r>
              <a:rPr lang="en-US" sz="2400" dirty="0" smtClean="0"/>
              <a:t> </a:t>
            </a:r>
            <a:r>
              <a:rPr lang="en-US" sz="2400" dirty="0" err="1" smtClean="0"/>
              <a:t>overava</a:t>
            </a:r>
            <a:r>
              <a:rPr lang="en-US" sz="2400" dirty="0" smtClean="0"/>
              <a:t> p</a:t>
            </a:r>
            <a:r>
              <a:rPr lang="sr-Latn-RS" sz="2400" dirty="0" smtClean="0"/>
              <a:t>r</a:t>
            </a:r>
            <a:r>
              <a:rPr lang="en-US" sz="2400" dirty="0" err="1" smtClean="0"/>
              <a:t>ijem</a:t>
            </a:r>
            <a:r>
              <a:rPr lang="en-US" sz="2400" dirty="0" smtClean="0"/>
              <a:t> </a:t>
            </a:r>
            <a:r>
              <a:rPr lang="en-US" sz="2400" dirty="0" err="1" smtClean="0"/>
              <a:t>isporuke</a:t>
            </a:r>
            <a:r>
              <a:rPr lang="en-US" sz="2400" dirty="0" smtClean="0"/>
              <a:t>, </a:t>
            </a:r>
            <a:r>
              <a:rPr lang="en-US" sz="2400" dirty="0" err="1" smtClean="0"/>
              <a:t>što</a:t>
            </a:r>
            <a:r>
              <a:rPr lang="en-US" sz="2400" dirty="0" smtClean="0"/>
              <a:t> </a:t>
            </a:r>
            <a:r>
              <a:rPr lang="en-US" sz="2400" dirty="0" err="1" smtClean="0"/>
              <a:t>vozaču</a:t>
            </a:r>
            <a:r>
              <a:rPr lang="en-US" sz="2400" dirty="0" smtClean="0"/>
              <a:t> </a:t>
            </a:r>
            <a:r>
              <a:rPr lang="en-US" sz="2400" dirty="0" err="1" smtClean="0"/>
              <a:t>služi</a:t>
            </a:r>
            <a:r>
              <a:rPr lang="en-US" sz="2400" dirty="0" smtClean="0"/>
              <a:t>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dokaz</a:t>
            </a:r>
            <a:r>
              <a:rPr lang="en-US" sz="2400" dirty="0" smtClean="0"/>
              <a:t> o </a:t>
            </a:r>
            <a:r>
              <a:rPr lang="en-US" sz="2400" dirty="0" err="1" smtClean="0"/>
              <a:t>izvršenom</a:t>
            </a:r>
            <a:r>
              <a:rPr lang="en-US" sz="2400" dirty="0" smtClean="0"/>
              <a:t> </a:t>
            </a:r>
            <a:r>
              <a:rPr lang="en-US" sz="2400" dirty="0" err="1" smtClean="0"/>
              <a:t>zadatku</a:t>
            </a:r>
            <a:r>
              <a:rPr lang="en-US" sz="2400" dirty="0" smtClean="0"/>
              <a:t> </a:t>
            </a:r>
            <a:r>
              <a:rPr lang="en-US" sz="2400" dirty="0" err="1" smtClean="0"/>
              <a:t>prevoza</a:t>
            </a:r>
            <a:r>
              <a:rPr lang="en-US" sz="2400" dirty="0" smtClean="0"/>
              <a:t>, </a:t>
            </a:r>
            <a:r>
              <a:rPr lang="en-US" sz="2400" dirty="0" err="1" smtClean="0"/>
              <a:t>odnosno</a:t>
            </a:r>
            <a:r>
              <a:rPr lang="en-US" sz="2400" dirty="0" smtClean="0"/>
              <a:t> </a:t>
            </a:r>
            <a:r>
              <a:rPr lang="en-US" sz="2400" dirty="0" err="1" smtClean="0"/>
              <a:t>pratiocu</a:t>
            </a:r>
            <a:r>
              <a:rPr lang="en-US" sz="2400" dirty="0" smtClean="0"/>
              <a:t> robe </a:t>
            </a:r>
            <a:r>
              <a:rPr lang="en-US" sz="2400" dirty="0" err="1" smtClean="0"/>
              <a:t>kao</a:t>
            </a:r>
            <a:r>
              <a:rPr lang="en-US" sz="2400" dirty="0" smtClean="0"/>
              <a:t> </a:t>
            </a:r>
            <a:r>
              <a:rPr lang="en-US" sz="2400" dirty="0" err="1" smtClean="0"/>
              <a:t>dokaz</a:t>
            </a:r>
            <a:r>
              <a:rPr lang="en-US" sz="2400" dirty="0" smtClean="0"/>
              <a:t> o </a:t>
            </a:r>
            <a:r>
              <a:rPr lang="en-US" sz="2400" dirty="0" err="1" smtClean="0"/>
              <a:t>urednoj</a:t>
            </a:r>
            <a:r>
              <a:rPr lang="en-US" sz="2400" dirty="0" smtClean="0"/>
              <a:t> </a:t>
            </a:r>
            <a:r>
              <a:rPr lang="en-US" sz="2400" dirty="0" err="1" smtClean="0"/>
              <a:t>predaji</a:t>
            </a:r>
            <a:r>
              <a:rPr lang="en-US" sz="2400" dirty="0" smtClean="0"/>
              <a:t> robe.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200" dirty="0" smtClean="0"/>
              <a:t>Otprema/doprema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U </a:t>
            </a:r>
            <a:r>
              <a:rPr lang="en-US" sz="2000" dirty="0" err="1" smtClean="0"/>
              <a:t>trgovinskim</a:t>
            </a:r>
            <a:r>
              <a:rPr lang="en-US" sz="2000" dirty="0" smtClean="0"/>
              <a:t> </a:t>
            </a:r>
            <a:r>
              <a:rPr lang="en-US" sz="2000" dirty="0" err="1" smtClean="0"/>
              <a:t>preduzećima</a:t>
            </a:r>
            <a:r>
              <a:rPr lang="en-US" sz="2000" dirty="0" smtClean="0"/>
              <a:t> </a:t>
            </a:r>
            <a:r>
              <a:rPr lang="en-US" sz="2000" dirty="0" err="1" smtClean="0"/>
              <a:t>unutrašnjim</a:t>
            </a:r>
            <a:r>
              <a:rPr lang="en-US" sz="2000" dirty="0" smtClean="0"/>
              <a:t> </a:t>
            </a:r>
            <a:r>
              <a:rPr lang="en-US" sz="2000" dirty="0" err="1" smtClean="0"/>
              <a:t>transportom</a:t>
            </a:r>
            <a:r>
              <a:rPr lang="en-US" sz="2000" dirty="0" smtClean="0"/>
              <a:t> </a:t>
            </a:r>
            <a:r>
              <a:rPr lang="en-US" sz="2000" dirty="0" err="1" smtClean="0"/>
              <a:t>nazivamo</a:t>
            </a:r>
            <a:r>
              <a:rPr lang="en-US" sz="2000" dirty="0" smtClean="0"/>
              <a:t>: </a:t>
            </a:r>
            <a:r>
              <a:rPr lang="en-US" sz="2000" dirty="0" err="1" smtClean="0"/>
              <a:t>kretanje</a:t>
            </a:r>
            <a:r>
              <a:rPr lang="en-US" sz="2000" dirty="0" smtClean="0"/>
              <a:t> robe u </a:t>
            </a:r>
            <a:r>
              <a:rPr lang="en-US" sz="2000" dirty="0" err="1" smtClean="0"/>
              <a:t>okvirima</a:t>
            </a:r>
            <a:r>
              <a:rPr lang="en-US" sz="2000" dirty="0" smtClean="0"/>
              <a:t> </a:t>
            </a:r>
            <a:r>
              <a:rPr lang="en-US" sz="2000" dirty="0" err="1" smtClean="0"/>
              <a:t>skladišta</a:t>
            </a:r>
            <a:r>
              <a:rPr lang="en-US" sz="2000" dirty="0" smtClean="0"/>
              <a:t>, </a:t>
            </a:r>
            <a:r>
              <a:rPr lang="en-US" sz="2000" dirty="0" err="1" smtClean="0"/>
              <a:t>prodavnica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stovarišta</a:t>
            </a:r>
            <a:r>
              <a:rPr lang="en-US" sz="2000" dirty="0" smtClean="0"/>
              <a:t>, </a:t>
            </a:r>
            <a:r>
              <a:rPr lang="en-US" sz="2000" dirty="0" err="1" smtClean="0"/>
              <a:t>prenos</a:t>
            </a:r>
            <a:r>
              <a:rPr lang="en-US" sz="2000" dirty="0" smtClean="0"/>
              <a:t> robe </a:t>
            </a:r>
            <a:r>
              <a:rPr lang="en-US" sz="2000" dirty="0" err="1" smtClean="0"/>
              <a:t>iz</a:t>
            </a:r>
            <a:r>
              <a:rPr lang="en-US" sz="2000" dirty="0" smtClean="0"/>
              <a:t> </a:t>
            </a:r>
            <a:r>
              <a:rPr lang="en-US" sz="2000" dirty="0" err="1" smtClean="0"/>
              <a:t>skladišta</a:t>
            </a:r>
            <a:r>
              <a:rPr lang="en-US" sz="2000" dirty="0" smtClean="0"/>
              <a:t> u </a:t>
            </a:r>
            <a:r>
              <a:rPr lang="en-US" sz="2000" dirty="0" err="1" smtClean="0"/>
              <a:t>prodajna</a:t>
            </a:r>
            <a:r>
              <a:rPr lang="en-US" sz="2000" dirty="0" smtClean="0"/>
              <a:t> </a:t>
            </a:r>
            <a:r>
              <a:rPr lang="en-US" sz="2000" dirty="0" err="1" smtClean="0"/>
              <a:t>stovarišta</a:t>
            </a:r>
            <a:r>
              <a:rPr lang="en-US" sz="2000" dirty="0" smtClean="0"/>
              <a:t>, </a:t>
            </a:r>
            <a:r>
              <a:rPr lang="en-US" sz="2000" dirty="0" err="1" smtClean="0"/>
              <a:t>priručna</a:t>
            </a:r>
            <a:r>
              <a:rPr lang="en-US" sz="2000" dirty="0" smtClean="0"/>
              <a:t> </a:t>
            </a:r>
            <a:r>
              <a:rPr lang="en-US" sz="2000" dirty="0" err="1" smtClean="0"/>
              <a:t>skladišta</a:t>
            </a:r>
            <a:r>
              <a:rPr lang="en-US" sz="2000" dirty="0" smtClean="0"/>
              <a:t> </a:t>
            </a:r>
            <a:r>
              <a:rPr lang="en-US" sz="2000" dirty="0" err="1" smtClean="0"/>
              <a:t>prodavnica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same </a:t>
            </a:r>
            <a:r>
              <a:rPr lang="en-US" sz="2000" dirty="0" err="1" smtClean="0"/>
              <a:t>prodavnice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endParaRPr lang="sr-Latn-RS" sz="2000" dirty="0" smtClean="0"/>
          </a:p>
          <a:p>
            <a:r>
              <a:rPr lang="en-US" sz="2000" dirty="0" smtClean="0"/>
              <a:t> </a:t>
            </a:r>
            <a:r>
              <a:rPr lang="en-US" sz="2000" dirty="0" err="1" smtClean="0"/>
              <a:t>Otprema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transport </a:t>
            </a:r>
            <a:r>
              <a:rPr lang="en-US" sz="2000" dirty="0" err="1" smtClean="0"/>
              <a:t>prodate</a:t>
            </a:r>
            <a:r>
              <a:rPr lang="en-US" sz="2000" dirty="0" smtClean="0"/>
              <a:t> robe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mesta</a:t>
            </a:r>
            <a:r>
              <a:rPr lang="en-US" sz="2000" dirty="0" smtClean="0"/>
              <a:t> </a:t>
            </a:r>
            <a:r>
              <a:rPr lang="en-US" sz="2000" dirty="0" err="1" smtClean="0"/>
              <a:t>lagerovanja</a:t>
            </a:r>
            <a:r>
              <a:rPr lang="en-US" sz="2000" dirty="0" smtClean="0"/>
              <a:t> do </a:t>
            </a:r>
            <a:r>
              <a:rPr lang="en-US" sz="2000" dirty="0" err="1" smtClean="0"/>
              <a:t>mesta</a:t>
            </a:r>
            <a:r>
              <a:rPr lang="en-US" sz="2000" dirty="0" smtClean="0"/>
              <a:t> </a:t>
            </a:r>
            <a:r>
              <a:rPr lang="en-US" sz="2000" dirty="0" err="1" smtClean="0"/>
              <a:t>preuzimanja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strane</a:t>
            </a:r>
            <a:r>
              <a:rPr lang="en-US" sz="2000" dirty="0" smtClean="0"/>
              <a:t> </a:t>
            </a:r>
            <a:r>
              <a:rPr lang="en-US" sz="2000" dirty="0" err="1" smtClean="0"/>
              <a:t>kupca</a:t>
            </a:r>
            <a:r>
              <a:rPr lang="en-US" sz="2000" dirty="0" smtClean="0"/>
              <a:t>. </a:t>
            </a:r>
            <a:endParaRPr lang="sr-Latn-RS" sz="2000" dirty="0" smtClean="0"/>
          </a:p>
          <a:p>
            <a:endParaRPr lang="sr-Latn-RS" sz="2000" dirty="0" smtClean="0"/>
          </a:p>
          <a:p>
            <a:r>
              <a:rPr lang="en-US" sz="2000" dirty="0" err="1" smtClean="0"/>
              <a:t>Doprema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otprema</a:t>
            </a:r>
            <a:r>
              <a:rPr lang="en-US" sz="2000" dirty="0" smtClean="0"/>
              <a:t> robe </a:t>
            </a:r>
            <a:r>
              <a:rPr lang="en-US" sz="2000" dirty="0" err="1" smtClean="0"/>
              <a:t>predstavljaju</a:t>
            </a:r>
            <a:r>
              <a:rPr lang="en-US" sz="2000" dirty="0" smtClean="0"/>
              <a:t> </a:t>
            </a:r>
            <a:r>
              <a:rPr lang="en-US" sz="2000" dirty="0" err="1" smtClean="0"/>
              <a:t>spoljni</a:t>
            </a:r>
            <a:r>
              <a:rPr lang="en-US" sz="2000" dirty="0" smtClean="0"/>
              <a:t> transport </a:t>
            </a:r>
            <a:r>
              <a:rPr lang="en-US" sz="2000" dirty="0" err="1" smtClean="0"/>
              <a:t>pošto</a:t>
            </a:r>
            <a:r>
              <a:rPr lang="en-US" sz="2000" dirty="0" smtClean="0"/>
              <a:t> se </a:t>
            </a:r>
            <a:r>
              <a:rPr lang="en-US" sz="2000" dirty="0" err="1" smtClean="0"/>
              <a:t>odvijaju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relacijama</a:t>
            </a:r>
            <a:r>
              <a:rPr lang="en-US" sz="2000" dirty="0" smtClean="0"/>
              <a:t> </a:t>
            </a:r>
            <a:r>
              <a:rPr lang="en-US" sz="2000" dirty="0" err="1" smtClean="0"/>
              <a:t>preduzeće</a:t>
            </a:r>
            <a:r>
              <a:rPr lang="en-US" sz="2000" dirty="0" smtClean="0"/>
              <a:t> — </a:t>
            </a:r>
            <a:r>
              <a:rPr lang="en-US" sz="2000" dirty="0" err="1" smtClean="0"/>
              <a:t>spoljni</a:t>
            </a:r>
            <a:r>
              <a:rPr lang="en-US" sz="2000" dirty="0" smtClean="0"/>
              <a:t> </a:t>
            </a:r>
            <a:r>
              <a:rPr lang="en-US" sz="2000" dirty="0" err="1" smtClean="0"/>
              <a:t>svet</a:t>
            </a:r>
            <a:r>
              <a:rPr lang="en-US" sz="2000" dirty="0" smtClean="0"/>
              <a:t>, </a:t>
            </a:r>
            <a:r>
              <a:rPr lang="en-US" sz="2000" dirty="0" err="1" smtClean="0"/>
              <a:t>dok</a:t>
            </a:r>
            <a:r>
              <a:rPr lang="en-US" sz="2000" dirty="0" smtClean="0"/>
              <a:t> je </a:t>
            </a:r>
            <a:r>
              <a:rPr lang="en-US" sz="2000" dirty="0" err="1" smtClean="0"/>
              <a:t>unutrašnji</a:t>
            </a:r>
            <a:r>
              <a:rPr lang="en-US" sz="2000" dirty="0" smtClean="0"/>
              <a:t> transport </a:t>
            </a:r>
            <a:r>
              <a:rPr lang="en-US" sz="2000" dirty="0" err="1" smtClean="0"/>
              <a:t>pojava</a:t>
            </a:r>
            <a:r>
              <a:rPr lang="en-US" sz="2000" dirty="0" smtClean="0"/>
              <a:t> </a:t>
            </a:r>
            <a:r>
              <a:rPr lang="en-US" sz="2000" dirty="0" err="1" smtClean="0"/>
              <a:t>internog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karaktera</a:t>
            </a:r>
            <a:r>
              <a:rPr lang="en-US" sz="2000" dirty="0" smtClean="0"/>
              <a:t> u </a:t>
            </a:r>
            <a:r>
              <a:rPr lang="en-US" sz="2000" dirty="0" err="1" smtClean="0"/>
              <a:t>samom</a:t>
            </a:r>
            <a:r>
              <a:rPr lang="en-US" sz="2000" dirty="0" smtClean="0"/>
              <a:t> </a:t>
            </a:r>
            <a:r>
              <a:rPr lang="en-US" sz="2000" dirty="0" err="1" smtClean="0"/>
              <a:t>preduzeću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Finansijska funkcija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vi-VN" dirty="0" smtClean="0"/>
              <a:t>Finansijska funkcija svestrano je ukljucena u okviru procesa individualne reprodukcije, u delovanje svih ostalih </a:t>
            </a:r>
            <a:r>
              <a:rPr lang="vi-VN" dirty="0" smtClean="0"/>
              <a:t>funkcija.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Sa </a:t>
            </a:r>
            <a:r>
              <a:rPr lang="vi-VN" dirty="0" smtClean="0"/>
              <a:t>stanovišta organizacije, proces reprodukcije započinje nabavkom, a završava se prodajom. 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Početna </a:t>
            </a:r>
            <a:r>
              <a:rPr lang="vi-VN" dirty="0" smtClean="0"/>
              <a:t>i završna faza su u novčanom obliku, a novac je trebalo pribaviti ili imati , a takođe pod izvesnim uslovima i vraćati</a:t>
            </a:r>
            <a:r>
              <a:rPr lang="vi-VN" dirty="0" smtClean="0"/>
              <a:t>.</a:t>
            </a:r>
            <a:endParaRPr lang="sr-Latn-RS" dirty="0" smtClean="0"/>
          </a:p>
          <a:p>
            <a:r>
              <a:rPr lang="vi-VN" dirty="0" smtClean="0"/>
              <a:t> </a:t>
            </a:r>
            <a:endParaRPr lang="sr-Latn-RS" dirty="0" smtClean="0"/>
          </a:p>
          <a:p>
            <a:r>
              <a:rPr lang="vi-VN" dirty="0" smtClean="0"/>
              <a:t>Centralna </a:t>
            </a:r>
            <a:r>
              <a:rPr lang="vi-VN" dirty="0" smtClean="0"/>
              <a:t>kategorija finansijske funkcije </a:t>
            </a:r>
            <a:r>
              <a:rPr lang="vi-VN" b="1" dirty="0" smtClean="0"/>
              <a:t>je novac </a:t>
            </a:r>
            <a:r>
              <a:rPr lang="vi-VN" dirty="0" smtClean="0"/>
              <a:t>u svim njegovim </a:t>
            </a:r>
            <a:r>
              <a:rPr lang="vi-VN" b="1" dirty="0" smtClean="0"/>
              <a:t>osnovnim ulogama</a:t>
            </a:r>
            <a:r>
              <a:rPr lang="vi-VN" dirty="0" smtClean="0"/>
              <a:t>:</a:t>
            </a:r>
            <a:endParaRPr lang="sr-Latn-RS" dirty="0" smtClean="0"/>
          </a:p>
          <a:p>
            <a:r>
              <a:rPr lang="sr-Latn-RS" dirty="0" smtClean="0"/>
              <a:t>*</a:t>
            </a:r>
            <a:r>
              <a:rPr lang="vi-VN" dirty="0" smtClean="0"/>
              <a:t> me</a:t>
            </a:r>
            <a:r>
              <a:rPr lang="sr-Latn-RS" dirty="0" smtClean="0"/>
              <a:t>r</a:t>
            </a:r>
            <a:r>
              <a:rPr lang="vi-VN" dirty="0" smtClean="0"/>
              <a:t>ila </a:t>
            </a:r>
            <a:r>
              <a:rPr lang="vi-VN" dirty="0" smtClean="0"/>
              <a:t>vrednosti, </a:t>
            </a:r>
            <a:endParaRPr lang="sr-Latn-RS" dirty="0" smtClean="0"/>
          </a:p>
          <a:p>
            <a:r>
              <a:rPr lang="sr-Latn-RS" dirty="0" smtClean="0"/>
              <a:t>*</a:t>
            </a:r>
            <a:r>
              <a:rPr lang="vi-VN" dirty="0" smtClean="0"/>
              <a:t>posrednika </a:t>
            </a:r>
            <a:r>
              <a:rPr lang="vi-VN" dirty="0" smtClean="0"/>
              <a:t>razmene, </a:t>
            </a:r>
            <a:endParaRPr lang="sr-Latn-RS" dirty="0" smtClean="0"/>
          </a:p>
          <a:p>
            <a:r>
              <a:rPr lang="sr-Latn-RS" dirty="0" smtClean="0"/>
              <a:t>*</a:t>
            </a:r>
            <a:r>
              <a:rPr lang="vi-VN" dirty="0" smtClean="0"/>
              <a:t>platežnog </a:t>
            </a:r>
            <a:r>
              <a:rPr lang="vi-VN" dirty="0" smtClean="0"/>
              <a:t>sredstva, </a:t>
            </a:r>
            <a:endParaRPr lang="sr-Latn-RS" dirty="0" smtClean="0"/>
          </a:p>
          <a:p>
            <a:r>
              <a:rPr lang="sr-Latn-RS" dirty="0" smtClean="0"/>
              <a:t>*</a:t>
            </a:r>
            <a:r>
              <a:rPr lang="vi-VN" dirty="0" smtClean="0"/>
              <a:t>čuvara </a:t>
            </a:r>
            <a:r>
              <a:rPr lang="vi-VN" dirty="0" smtClean="0"/>
              <a:t>vrednosti, </a:t>
            </a:r>
            <a:r>
              <a:rPr lang="vi-VN" dirty="0" smtClean="0"/>
              <a:t>i</a:t>
            </a:r>
            <a:endParaRPr lang="sr-Latn-RS" dirty="0" smtClean="0"/>
          </a:p>
          <a:p>
            <a:r>
              <a:rPr lang="sr-Latn-RS" dirty="0" smtClean="0"/>
              <a:t>*</a:t>
            </a:r>
            <a:r>
              <a:rPr lang="vi-VN" dirty="0" smtClean="0"/>
              <a:t> </a:t>
            </a:r>
            <a:r>
              <a:rPr lang="vi-VN" dirty="0" smtClean="0"/>
              <a:t>raspodelioca društvenog </a:t>
            </a:r>
            <a:r>
              <a:rPr lang="vi-VN" dirty="0" smtClean="0"/>
              <a:t>proizvoda.</a:t>
            </a:r>
            <a:endParaRPr lang="sr-Latn-RS" dirty="0" smtClean="0"/>
          </a:p>
          <a:p>
            <a:endParaRPr lang="sr-Latn-RS" dirty="0" smtClean="0"/>
          </a:p>
          <a:p>
            <a:r>
              <a:rPr lang="vi-VN" dirty="0" smtClean="0"/>
              <a:t>Dakle </a:t>
            </a:r>
            <a:r>
              <a:rPr lang="vi-VN" dirty="0" smtClean="0"/>
              <a:t>finansijski odnosi jesu odnosi između ljudi, organizacija i </a:t>
            </a:r>
            <a:r>
              <a:rPr lang="vi-VN" dirty="0" smtClean="0"/>
              <a:t>dr</a:t>
            </a:r>
            <a:r>
              <a:rPr lang="sr-Latn-RS" dirty="0" smtClean="0"/>
              <a:t>u</a:t>
            </a:r>
            <a:r>
              <a:rPr lang="vi-VN" dirty="0" smtClean="0"/>
              <a:t>štva </a:t>
            </a:r>
            <a:r>
              <a:rPr lang="vi-VN" dirty="0" smtClean="0"/>
              <a:t>koji proističu iz značaja novca u svim njegovim nabrojanim ulogama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Zadaci finansijske funkcije: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:</a:t>
            </a:r>
          </a:p>
          <a:p>
            <a:r>
              <a:rPr lang="en-US" dirty="0" smtClean="0"/>
              <a:t>–         </a:t>
            </a:r>
            <a:r>
              <a:rPr lang="en-US" dirty="0" err="1" smtClean="0"/>
              <a:t>finansiranje</a:t>
            </a:r>
            <a:r>
              <a:rPr lang="en-US" dirty="0" smtClean="0"/>
              <a:t> – </a:t>
            </a:r>
            <a:r>
              <a:rPr lang="en-US" dirty="0" err="1" smtClean="0"/>
              <a:t>nabavku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 smtClean="0"/>
          </a:p>
          <a:p>
            <a:r>
              <a:rPr lang="en-US" dirty="0" smtClean="0"/>
              <a:t>–         </a:t>
            </a:r>
            <a:r>
              <a:rPr lang="en-US" dirty="0" err="1" smtClean="0"/>
              <a:t>investiranje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upotreba</a:t>
            </a:r>
            <a:r>
              <a:rPr lang="en-US" dirty="0" smtClean="0"/>
              <a:t> </a:t>
            </a:r>
            <a:r>
              <a:rPr lang="en-US" dirty="0" err="1" smtClean="0"/>
              <a:t>kapitala</a:t>
            </a:r>
            <a:endParaRPr lang="en-US" dirty="0" smtClean="0"/>
          </a:p>
          <a:p>
            <a:r>
              <a:rPr lang="en-US" dirty="0" smtClean="0"/>
              <a:t>–        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likvidnosti</a:t>
            </a:r>
            <a:r>
              <a:rPr lang="en-US" dirty="0" smtClean="0"/>
              <a:t> –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 smtClean="0"/>
              <a:t>kapitalom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Ova </a:t>
            </a:r>
            <a:r>
              <a:rPr lang="en-US" dirty="0" err="1" smtClean="0"/>
              <a:t>funkcija</a:t>
            </a:r>
            <a:r>
              <a:rPr lang="en-US" dirty="0" smtClean="0"/>
              <a:t> je </a:t>
            </a:r>
            <a:r>
              <a:rPr lang="en-US" dirty="0" err="1" smtClean="0"/>
              <a:t>važna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poslovanje</a:t>
            </a:r>
            <a:r>
              <a:rPr lang="en-US" dirty="0" smtClean="0"/>
              <a:t>, pa je </a:t>
            </a:r>
            <a:r>
              <a:rPr lang="en-US" dirty="0" err="1" smtClean="0"/>
              <a:t>neophodno</a:t>
            </a:r>
            <a:r>
              <a:rPr lang="en-US" dirty="0" smtClean="0"/>
              <a:t> </a:t>
            </a:r>
            <a:r>
              <a:rPr lang="en-US" dirty="0" err="1" smtClean="0"/>
              <a:t>planirati</a:t>
            </a:r>
            <a:r>
              <a:rPr lang="en-US" dirty="0" smtClean="0"/>
              <a:t> </a:t>
            </a:r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. </a:t>
            </a:r>
            <a:r>
              <a:rPr lang="en-US" dirty="0" err="1" smtClean="0"/>
              <a:t>Novčana</a:t>
            </a:r>
            <a:r>
              <a:rPr lang="en-US" dirty="0" smtClean="0"/>
              <a:t> </a:t>
            </a:r>
            <a:r>
              <a:rPr lang="en-US" dirty="0" err="1" smtClean="0"/>
              <a:t>sredstva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potrebna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nabavku</a:t>
            </a:r>
            <a:r>
              <a:rPr lang="en-US" dirty="0" smtClean="0"/>
              <a:t> </a:t>
            </a:r>
            <a:r>
              <a:rPr lang="en-US" dirty="0" err="1" smtClean="0"/>
              <a:t>opreme</a:t>
            </a:r>
            <a:r>
              <a:rPr lang="en-US" dirty="0" smtClean="0"/>
              <a:t> </a:t>
            </a:r>
            <a:r>
              <a:rPr lang="en-US" dirty="0" err="1" smtClean="0"/>
              <a:t>reprodukcionog</a:t>
            </a:r>
            <a:r>
              <a:rPr lang="en-US" dirty="0" smtClean="0"/>
              <a:t> </a:t>
            </a:r>
            <a:r>
              <a:rPr lang="en-US" dirty="0" err="1" smtClean="0"/>
              <a:t>materijala</a:t>
            </a:r>
            <a:r>
              <a:rPr lang="en-US" dirty="0" smtClean="0"/>
              <a:t>, </a:t>
            </a:r>
            <a:r>
              <a:rPr lang="en-US" dirty="0" err="1" smtClean="0"/>
              <a:t>isplata</a:t>
            </a:r>
            <a:r>
              <a:rPr lang="en-US" dirty="0" smtClean="0"/>
              <a:t> </a:t>
            </a:r>
            <a:r>
              <a:rPr lang="en-US" dirty="0" err="1" smtClean="0"/>
              <a:t>zarada</a:t>
            </a:r>
            <a:r>
              <a:rPr lang="en-US" dirty="0" smtClean="0"/>
              <a:t> </a:t>
            </a:r>
            <a:r>
              <a:rPr lang="en-US" dirty="0" err="1" smtClean="0"/>
              <a:t>zaposlenima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Finansijska</a:t>
            </a:r>
            <a:r>
              <a:rPr lang="en-US" dirty="0" smtClean="0"/>
              <a:t> </a:t>
            </a:r>
            <a:r>
              <a:rPr lang="en-US" dirty="0" err="1" smtClean="0"/>
              <a:t>funkcija</a:t>
            </a:r>
            <a:r>
              <a:rPr lang="en-US" dirty="0" smtClean="0"/>
              <a:t> </a:t>
            </a:r>
            <a:r>
              <a:rPr lang="en-US" dirty="0" err="1" smtClean="0"/>
              <a:t>povezana</a:t>
            </a:r>
            <a:r>
              <a:rPr lang="en-US" dirty="0" smtClean="0"/>
              <a:t> je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nabavnom</a:t>
            </a:r>
            <a:r>
              <a:rPr lang="en-US" dirty="0" smtClean="0"/>
              <a:t>, </a:t>
            </a:r>
            <a:r>
              <a:rPr lang="en-US" dirty="0" err="1" smtClean="0"/>
              <a:t>proizvodnom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prodajnom</a:t>
            </a:r>
            <a:r>
              <a:rPr lang="en-US" dirty="0" smtClean="0"/>
              <a:t> </a:t>
            </a:r>
            <a:r>
              <a:rPr lang="en-US" dirty="0" err="1" smtClean="0"/>
              <a:t>funkcijom</a:t>
            </a:r>
            <a:r>
              <a:rPr lang="en-US" dirty="0" smtClean="0"/>
              <a:t>. </a:t>
            </a:r>
            <a:r>
              <a:rPr lang="en-US" dirty="0" err="1" smtClean="0"/>
              <a:t>Utiče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uspešnost</a:t>
            </a:r>
            <a:r>
              <a:rPr lang="en-US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 smtClean="0"/>
              <a:t>preduzeća</a:t>
            </a:r>
            <a:r>
              <a:rPr lang="en-US" dirty="0" smtClean="0"/>
              <a:t>.</a:t>
            </a:r>
          </a:p>
          <a:p>
            <a:r>
              <a:rPr lang="en-US" cap="all" dirty="0" smtClean="0"/>
              <a:t>PODELI</a:t>
            </a:r>
          </a:p>
          <a:p>
            <a:r>
              <a:rPr lang="en-US" dirty="0" smtClean="0"/>
              <a:t>  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Domaći zadatak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sr-Latn-RS" sz="2400" dirty="0" smtClean="0"/>
              <a:t>Definišite transportnu funkciju </a:t>
            </a:r>
          </a:p>
          <a:p>
            <a:pPr marL="457200" indent="-457200">
              <a:buAutoNum type="arabicPeriod"/>
            </a:pPr>
            <a:r>
              <a:rPr lang="sr-Latn-RS" sz="2400" dirty="0" smtClean="0"/>
              <a:t>Šta predstavlja u trgovinskim preduzećima transport-otprema –doprema</a:t>
            </a:r>
          </a:p>
          <a:p>
            <a:pPr marL="457200" indent="-457200">
              <a:buAutoNum type="arabicPeriod"/>
            </a:pPr>
            <a:r>
              <a:rPr lang="sr-Latn-RS" sz="2400" dirty="0" smtClean="0"/>
              <a:t>Objasnite finansijsku funkciju</a:t>
            </a:r>
          </a:p>
          <a:p>
            <a:pPr marL="457200" indent="-457200">
              <a:buAutoNum type="arabicPeriod"/>
            </a:pPr>
            <a:r>
              <a:rPr lang="sr-Latn-RS" sz="2400" dirty="0" smtClean="0"/>
              <a:t>Centralna kategorija finansijske funkcije je novac i koje su sve njegove uloge, nabrojati... </a:t>
            </a:r>
          </a:p>
          <a:p>
            <a:pPr marL="457200" indent="-457200">
              <a:buAutoNum type="arabicPeriod"/>
            </a:pPr>
            <a:endParaRPr lang="en-US" sz="2400" dirty="0"/>
          </a:p>
        </p:txBody>
      </p:sp>
      <p:sp>
        <p:nvSpPr>
          <p:cNvPr id="4" name="Smiley Face 3"/>
          <p:cNvSpPr/>
          <p:nvPr/>
        </p:nvSpPr>
        <p:spPr>
          <a:xfrm>
            <a:off x="5214942" y="4643446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48</TotalTime>
  <Words>351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Transportna funkcija</vt:lpstr>
      <vt:lpstr>Transportna funkcija i transportno poslovanje</vt:lpstr>
      <vt:lpstr>ORGANIZACIJA</vt:lpstr>
      <vt:lpstr>Kod transporta robe sopstvenim vozilima vozač kamiona dobija za svaku vožnju van mesta poseban Putni nalog za teretno vozilo .</vt:lpstr>
      <vt:lpstr>Otprema/doprema</vt:lpstr>
      <vt:lpstr>Finansijska funkcija</vt:lpstr>
      <vt:lpstr>Zadaci finansijske funkcije:</vt:lpstr>
      <vt:lpstr>Domaći zadatak</vt:lpstr>
    </vt:vector>
  </TitlesOfParts>
  <Company>SnipeR's Redemption Network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yd</dc:title>
  <dc:creator>new user</dc:creator>
  <cp:lastModifiedBy>new user</cp:lastModifiedBy>
  <cp:revision>2</cp:revision>
  <dcterms:created xsi:type="dcterms:W3CDTF">2020-04-16T18:30:37Z</dcterms:created>
  <dcterms:modified xsi:type="dcterms:W3CDTF">2020-04-21T20:35:19Z</dcterms:modified>
</cp:coreProperties>
</file>