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D92626-37D2-4832-BF7A-BC283494A20D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4/11/2020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Продуктивност и људски капитал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На слајдовима презентације</a:t>
            </a:r>
            <a:r>
              <a:rPr lang="sr-Latn-RS" dirty="0" smtClean="0"/>
              <a:t>  </a:t>
            </a:r>
            <a:r>
              <a:rPr lang="sr-Cyrl-RS" dirty="0" smtClean="0"/>
              <a:t>приказана је нова наставна тема. Она представља увод у нову наставну област</a:t>
            </a:r>
            <a:r>
              <a:rPr lang="sr-Latn-RS" dirty="0" smtClean="0"/>
              <a:t> </a:t>
            </a:r>
            <a:r>
              <a:rPr lang="sr-Cyrl-RS" dirty="0" smtClean="0"/>
              <a:t>у економске принципе</a:t>
            </a:r>
            <a:r>
              <a:rPr lang="sr-Cyrl-RS" dirty="0" smtClean="0"/>
              <a:t> </a:t>
            </a:r>
            <a:r>
              <a:rPr lang="sr-Cyrl-RS" dirty="0" smtClean="0"/>
              <a:t>које</a:t>
            </a:r>
            <a:r>
              <a:rPr lang="sr-Latn-RS" dirty="0" smtClean="0"/>
              <a:t> </a:t>
            </a:r>
            <a:r>
              <a:rPr lang="sr-Cyrl-RS" dirty="0" smtClean="0"/>
              <a:t>треба</a:t>
            </a:r>
            <a:r>
              <a:rPr lang="sr-Cyrl-RS" dirty="0" smtClean="0"/>
              <a:t> </a:t>
            </a:r>
            <a:r>
              <a:rPr lang="sr-Cyrl-RS" dirty="0" smtClean="0"/>
              <a:t>да </a:t>
            </a:r>
            <a:r>
              <a:rPr lang="sr-Cyrl-RS" dirty="0" smtClean="0"/>
              <a:t>обрадимо</a:t>
            </a:r>
            <a:r>
              <a:rPr lang="sr-Latn-RS" dirty="0" smtClean="0"/>
              <a:t> </a:t>
            </a:r>
            <a:r>
              <a:rPr lang="sr-Cyrl-RS" dirty="0" smtClean="0"/>
              <a:t>у наредном</a:t>
            </a:r>
            <a:r>
              <a:rPr lang="sr-Latn-RS" dirty="0" smtClean="0"/>
              <a:t> </a:t>
            </a:r>
            <a:r>
              <a:rPr lang="sr-Cyrl-RS" dirty="0" smtClean="0"/>
              <a:t>периоду</a:t>
            </a:r>
            <a:r>
              <a:rPr lang="sr-Latn-RS" dirty="0" smtClean="0"/>
              <a:t>. </a:t>
            </a:r>
            <a:r>
              <a:rPr lang="sr-Cyrl-RS" dirty="0" smtClean="0"/>
              <a:t>Почињемо са првим и веома значајним принципом учинка</a:t>
            </a:r>
            <a:r>
              <a:rPr lang="sr-Latn-RS" dirty="0" smtClean="0"/>
              <a:t> </a:t>
            </a:r>
            <a:r>
              <a:rPr lang="sr-Cyrl-RS" dirty="0" smtClean="0"/>
              <a:t>људског рада</a:t>
            </a:r>
            <a:r>
              <a:rPr lang="sr-Latn-RS" dirty="0" smtClean="0"/>
              <a:t> </a:t>
            </a:r>
            <a:r>
              <a:rPr lang="sr-Latn-RS" dirty="0" smtClean="0"/>
              <a:t>– </a:t>
            </a:r>
            <a:r>
              <a:rPr lang="sr-Cyrl-RS" dirty="0" smtClean="0"/>
              <a:t>продуктивност</a:t>
            </a:r>
            <a:r>
              <a:rPr lang="sr-Latn-RS" dirty="0" smtClean="0"/>
              <a:t>.</a:t>
            </a:r>
            <a:endParaRPr lang="en-US" dirty="0"/>
          </a:p>
        </p:txBody>
      </p:sp>
      <p:pic>
        <p:nvPicPr>
          <p:cNvPr id="5" name="Picture 4" descr="images (4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714356"/>
            <a:ext cx="4929222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ПРОДУКТИВНОСТ И</a:t>
            </a:r>
            <a:br>
              <a:rPr lang="sr-Cyrl-RS" dirty="0" smtClean="0"/>
            </a:br>
            <a:r>
              <a:rPr lang="sr-Cyrl-RS" dirty="0" smtClean="0"/>
              <a:t> ПРИВРЕДНИ РАСТ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b="1" dirty="0" smtClean="0"/>
              <a:t>- ЕКОНОМСКИ ПРИНЦИПИ  ПОСЛОВАЊА </a:t>
            </a:r>
            <a:r>
              <a:rPr lang="en-US" dirty="0" smtClean="0"/>
              <a:t>ПРОДУКТИВНОСТ  РАДА РЕНТАБИЛНОСТ  ПОСЛОВАЊА ЕФИКАСНОСТ  ПОСЛОВАЊА ОСНОВНИ ПРИНЦИП ПРОДУКТИВНОСТИ </a:t>
            </a:r>
            <a:endParaRPr lang="sr-Cyrl-RS" dirty="0" smtClean="0"/>
          </a:p>
          <a:p>
            <a:r>
              <a:rPr lang="en-US" dirty="0" err="1" smtClean="0"/>
              <a:t>Остварити</a:t>
            </a:r>
            <a:r>
              <a:rPr lang="en-US" dirty="0" smtClean="0"/>
              <a:t> </a:t>
            </a:r>
            <a:r>
              <a:rPr lang="en-US" dirty="0" err="1" smtClean="0"/>
              <a:t>максималне</a:t>
            </a:r>
            <a:r>
              <a:rPr lang="en-US" dirty="0" smtClean="0"/>
              <a:t> </a:t>
            </a:r>
            <a:r>
              <a:rPr lang="en-US" dirty="0" err="1" smtClean="0"/>
              <a:t>резултате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минимална</a:t>
            </a:r>
            <a:r>
              <a:rPr lang="en-US" dirty="0" smtClean="0"/>
              <a:t> </a:t>
            </a:r>
            <a:r>
              <a:rPr lang="en-US" dirty="0" err="1" smtClean="0"/>
              <a:t>улагања</a:t>
            </a:r>
            <a:r>
              <a:rPr lang="en-US" dirty="0" smtClean="0"/>
              <a:t>. </a:t>
            </a:r>
            <a:r>
              <a:rPr lang="en-US" dirty="0" err="1" smtClean="0"/>
              <a:t>Ово</a:t>
            </a:r>
            <a:r>
              <a:rPr lang="en-US" dirty="0" smtClean="0"/>
              <a:t> </a:t>
            </a:r>
            <a:r>
              <a:rPr lang="en-US" dirty="0" err="1" smtClean="0"/>
              <a:t>је</a:t>
            </a:r>
            <a:r>
              <a:rPr lang="en-US" dirty="0" smtClean="0"/>
              <a:t> </a:t>
            </a:r>
            <a:r>
              <a:rPr lang="en-US" dirty="0" err="1" smtClean="0"/>
              <a:t>могуће</a:t>
            </a:r>
            <a:r>
              <a:rPr lang="en-US" dirty="0" smtClean="0"/>
              <a:t> </a:t>
            </a:r>
            <a:r>
              <a:rPr lang="en-US" dirty="0" err="1" smtClean="0"/>
              <a:t>постићи</a:t>
            </a:r>
            <a:r>
              <a:rPr lang="en-US" dirty="0" smtClean="0"/>
              <a:t> </a:t>
            </a:r>
            <a:r>
              <a:rPr lang="en-US" dirty="0" err="1" smtClean="0"/>
              <a:t>на</a:t>
            </a:r>
            <a:r>
              <a:rPr lang="en-US" dirty="0" smtClean="0"/>
              <a:t> </a:t>
            </a:r>
            <a:r>
              <a:rPr lang="en-US" dirty="0" err="1" smtClean="0"/>
              <a:t>два</a:t>
            </a:r>
            <a:r>
              <a:rPr lang="en-US" dirty="0" smtClean="0"/>
              <a:t> </a:t>
            </a:r>
            <a:r>
              <a:rPr lang="en-US" dirty="0" err="1" smtClean="0"/>
              <a:t>начина</a:t>
            </a:r>
            <a:r>
              <a:rPr lang="en-US" dirty="0" smtClean="0"/>
              <a:t>:  </a:t>
            </a:r>
            <a:r>
              <a:rPr lang="en-US" dirty="0" err="1" smtClean="0"/>
              <a:t>повећањем</a:t>
            </a:r>
            <a:r>
              <a:rPr lang="en-US" dirty="0" smtClean="0"/>
              <a:t> </a:t>
            </a:r>
            <a:r>
              <a:rPr lang="en-US" dirty="0" err="1" smtClean="0"/>
              <a:t>укупне</a:t>
            </a:r>
            <a:r>
              <a:rPr lang="en-US" dirty="0" smtClean="0"/>
              <a:t> </a:t>
            </a:r>
            <a:r>
              <a:rPr lang="en-US" dirty="0" err="1" smtClean="0"/>
              <a:t>масе</a:t>
            </a:r>
            <a:r>
              <a:rPr lang="en-US" dirty="0" smtClean="0"/>
              <a:t> </a:t>
            </a:r>
            <a:r>
              <a:rPr lang="en-US" dirty="0" err="1" smtClean="0"/>
              <a:t>производа</a:t>
            </a:r>
            <a:r>
              <a:rPr lang="en-US" dirty="0" smtClean="0"/>
              <a:t> </a:t>
            </a:r>
            <a:r>
              <a:rPr lang="en-US" dirty="0" err="1" smtClean="0"/>
              <a:t>или</a:t>
            </a:r>
            <a:r>
              <a:rPr lang="en-US" dirty="0" smtClean="0">
                <a:sym typeface="Symbol"/>
              </a:rPr>
              <a:t></a:t>
            </a:r>
            <a:r>
              <a:rPr lang="en-US" dirty="0" smtClean="0"/>
              <a:t>  </a:t>
            </a:r>
            <a:r>
              <a:rPr lang="en-US" dirty="0" err="1" smtClean="0"/>
              <a:t>повећањем</a:t>
            </a:r>
            <a:r>
              <a:rPr lang="en-US" dirty="0" smtClean="0"/>
              <a:t> </a:t>
            </a:r>
            <a:r>
              <a:rPr lang="en-US" dirty="0" err="1" smtClean="0"/>
              <a:t>радног</a:t>
            </a:r>
            <a:r>
              <a:rPr lang="en-US" dirty="0" smtClean="0"/>
              <a:t> </a:t>
            </a:r>
            <a:r>
              <a:rPr lang="en-US" dirty="0" err="1" smtClean="0"/>
              <a:t>учинка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- ФАКТОРИ ПРОДУКТИВНОСТИ </a:t>
            </a:r>
            <a:endParaRPr lang="sr-Cyrl-RS" b="1" dirty="0" smtClean="0"/>
          </a:p>
          <a:p>
            <a:r>
              <a:rPr lang="en-US" dirty="0" err="1" smtClean="0"/>
              <a:t>Фактори</a:t>
            </a:r>
            <a:r>
              <a:rPr lang="en-US" dirty="0" smtClean="0"/>
              <a:t> </a:t>
            </a:r>
            <a:r>
              <a:rPr lang="en-US" dirty="0" err="1" smtClean="0"/>
              <a:t>продуктивности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оне</a:t>
            </a:r>
            <a:r>
              <a:rPr lang="en-US" dirty="0" smtClean="0"/>
              <a:t> </a:t>
            </a:r>
            <a:r>
              <a:rPr lang="en-US" dirty="0" err="1" smtClean="0"/>
              <a:t>чињенице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утичу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радни</a:t>
            </a:r>
            <a:r>
              <a:rPr lang="en-US" dirty="0" smtClean="0"/>
              <a:t> </a:t>
            </a:r>
            <a:r>
              <a:rPr lang="en-US" dirty="0" err="1" smtClean="0"/>
              <a:t>учинак</a:t>
            </a:r>
            <a:r>
              <a:rPr lang="en-US" dirty="0" smtClean="0"/>
              <a:t> и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такве</a:t>
            </a:r>
            <a:r>
              <a:rPr lang="en-US" dirty="0" smtClean="0"/>
              <a:t> </a:t>
            </a:r>
            <a:r>
              <a:rPr lang="en-US" dirty="0" err="1" smtClean="0"/>
              <a:t>можемо</a:t>
            </a:r>
            <a:r>
              <a:rPr lang="en-US" dirty="0" smtClean="0"/>
              <a:t> </a:t>
            </a:r>
            <a:r>
              <a:rPr lang="en-US" dirty="0" err="1" smtClean="0"/>
              <a:t>их</a:t>
            </a:r>
            <a:r>
              <a:rPr lang="en-US" dirty="0" smtClean="0"/>
              <a:t> </a:t>
            </a:r>
            <a:r>
              <a:rPr lang="en-US" dirty="0" err="1" smtClean="0"/>
              <a:t>груписати</a:t>
            </a:r>
            <a:r>
              <a:rPr lang="en-US" dirty="0" smtClean="0"/>
              <a:t> у:  </a:t>
            </a:r>
            <a:r>
              <a:rPr lang="en-US" dirty="0" err="1" smtClean="0"/>
              <a:t>објективне</a:t>
            </a:r>
            <a:r>
              <a:rPr lang="en-US" dirty="0" smtClean="0"/>
              <a:t> (</a:t>
            </a:r>
            <a:r>
              <a:rPr lang="en-US" dirty="0" err="1" smtClean="0"/>
              <a:t>технички</a:t>
            </a:r>
            <a:r>
              <a:rPr lang="en-US" dirty="0" smtClean="0"/>
              <a:t> и </a:t>
            </a:r>
            <a:r>
              <a:rPr lang="en-US" dirty="0" err="1" smtClean="0"/>
              <a:t>друштвени</a:t>
            </a:r>
            <a:r>
              <a:rPr lang="en-US" dirty="0" smtClean="0"/>
              <a:t>) и</a:t>
            </a:r>
            <a:r>
              <a:rPr lang="en-US" dirty="0" smtClean="0">
                <a:sym typeface="Symbol"/>
              </a:rPr>
              <a:t></a:t>
            </a:r>
            <a:r>
              <a:rPr lang="en-US" dirty="0" smtClean="0"/>
              <a:t>  </a:t>
            </a:r>
            <a:r>
              <a:rPr lang="en-US" dirty="0" err="1" smtClean="0"/>
              <a:t>субјективне</a:t>
            </a:r>
            <a:r>
              <a:rPr lang="en-US" dirty="0" smtClean="0"/>
              <a:t> </a:t>
            </a:r>
            <a:r>
              <a:rPr lang="en-US" dirty="0" err="1" smtClean="0"/>
              <a:t>факторе</a:t>
            </a:r>
            <a:r>
              <a:rPr lang="en-US" dirty="0" smtClean="0"/>
              <a:t> (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организациони</a:t>
            </a:r>
            <a:r>
              <a:rPr lang="en-US" dirty="0" smtClean="0"/>
              <a:t> </a:t>
            </a:r>
            <a:r>
              <a:rPr lang="en-US" dirty="0" err="1" smtClean="0"/>
              <a:t>фактори</a:t>
            </a:r>
            <a:r>
              <a:rPr lang="en-US" dirty="0" smtClean="0"/>
              <a:t> </a:t>
            </a:r>
            <a:r>
              <a:rPr lang="en-US" dirty="0" err="1" smtClean="0"/>
              <a:t>продуктивно</a:t>
            </a:r>
            <a:r>
              <a:rPr lang="en-US" dirty="0" smtClean="0"/>
              <a:t>‐</a:t>
            </a:r>
            <a:r>
              <a:rPr lang="en-US" dirty="0" smtClean="0">
                <a:sym typeface="Symbol"/>
              </a:rPr>
              <a:t></a:t>
            </a:r>
            <a:r>
              <a:rPr lang="en-US" dirty="0" smtClean="0"/>
              <a:t> </a:t>
            </a:r>
            <a:r>
              <a:rPr lang="en-US" dirty="0" err="1" smtClean="0"/>
              <a:t>сти</a:t>
            </a:r>
            <a:r>
              <a:rPr lang="en-US" dirty="0" smtClean="0"/>
              <a:t> </a:t>
            </a:r>
            <a:r>
              <a:rPr lang="en-US" dirty="0" err="1" smtClean="0"/>
              <a:t>обухватају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елементе</a:t>
            </a:r>
            <a:r>
              <a:rPr lang="en-US" dirty="0" smtClean="0"/>
              <a:t> </a:t>
            </a:r>
            <a:r>
              <a:rPr lang="en-US" dirty="0" err="1" smtClean="0"/>
              <a:t>везане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човекову</a:t>
            </a:r>
            <a:r>
              <a:rPr lang="en-US" dirty="0" smtClean="0"/>
              <a:t> </a:t>
            </a:r>
            <a:r>
              <a:rPr lang="en-US" dirty="0" err="1" smtClean="0"/>
              <a:t>личност</a:t>
            </a:r>
            <a:r>
              <a:rPr lang="en-US" dirty="0" smtClean="0"/>
              <a:t> у </a:t>
            </a:r>
            <a:r>
              <a:rPr lang="en-US" dirty="0" err="1" smtClean="0"/>
              <a:t>производњи</a:t>
            </a:r>
            <a:r>
              <a:rPr lang="en-US" dirty="0" smtClean="0"/>
              <a:t> и </a:t>
            </a:r>
            <a:r>
              <a:rPr lang="en-US" dirty="0" err="1" smtClean="0"/>
              <a:t>организацији</a:t>
            </a:r>
            <a:r>
              <a:rPr lang="en-US" dirty="0" smtClean="0"/>
              <a:t> </a:t>
            </a:r>
            <a:r>
              <a:rPr lang="en-US" dirty="0" err="1" smtClean="0"/>
              <a:t>производње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 ЦИЉЕВИ И ЗНАЧАЈ ПРОДУКТИВНОСТИ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Показатељи</a:t>
            </a:r>
            <a:r>
              <a:rPr lang="en-US" dirty="0" smtClean="0"/>
              <a:t> </a:t>
            </a:r>
            <a:r>
              <a:rPr lang="en-US" dirty="0" err="1" smtClean="0"/>
              <a:t>продуктивности</a:t>
            </a:r>
            <a:r>
              <a:rPr lang="en-US" dirty="0" smtClean="0"/>
              <a:t> </a:t>
            </a:r>
            <a:r>
              <a:rPr lang="en-US" dirty="0" err="1" smtClean="0"/>
              <a:t>као</a:t>
            </a:r>
            <a:r>
              <a:rPr lang="en-US" dirty="0" smtClean="0"/>
              <a:t> </a:t>
            </a:r>
            <a:r>
              <a:rPr lang="en-US" dirty="0" err="1" smtClean="0"/>
              <a:t>интегрални</a:t>
            </a:r>
            <a:r>
              <a:rPr lang="en-US" dirty="0" smtClean="0"/>
              <a:t> </a:t>
            </a:r>
            <a:r>
              <a:rPr lang="en-US" dirty="0" err="1" smtClean="0"/>
              <a:t>део</a:t>
            </a:r>
            <a:r>
              <a:rPr lang="en-US" dirty="0" smtClean="0"/>
              <a:t> </a:t>
            </a:r>
            <a:r>
              <a:rPr lang="en-US" dirty="0" err="1" smtClean="0"/>
              <a:t>управљачког</a:t>
            </a:r>
            <a:r>
              <a:rPr lang="en-US" dirty="0" smtClean="0"/>
              <a:t>  </a:t>
            </a:r>
            <a:r>
              <a:rPr lang="en-US" dirty="0" err="1" smtClean="0"/>
              <a:t>информационог</a:t>
            </a:r>
            <a:r>
              <a:rPr lang="en-US" dirty="0" smtClean="0"/>
              <a:t> </a:t>
            </a:r>
            <a:r>
              <a:rPr lang="en-US" dirty="0" err="1" smtClean="0"/>
              <a:t>система</a:t>
            </a:r>
            <a:r>
              <a:rPr lang="en-US" dirty="0" smtClean="0"/>
              <a:t> </a:t>
            </a:r>
            <a:r>
              <a:rPr lang="en-US" dirty="0" err="1" smtClean="0"/>
              <a:t>предузећа</a:t>
            </a:r>
            <a:r>
              <a:rPr lang="en-US" dirty="0" smtClean="0"/>
              <a:t> </a:t>
            </a:r>
            <a:r>
              <a:rPr lang="en-US" dirty="0" err="1" smtClean="0"/>
              <a:t>имају</a:t>
            </a:r>
            <a:r>
              <a:rPr lang="en-US" dirty="0" smtClean="0"/>
              <a:t> </a:t>
            </a:r>
            <a:r>
              <a:rPr lang="en-US" dirty="0" err="1" smtClean="0"/>
              <a:t>двоструку</a:t>
            </a:r>
            <a:r>
              <a:rPr lang="en-US" dirty="0" smtClean="0"/>
              <a:t> </a:t>
            </a:r>
            <a:r>
              <a:rPr lang="en-US" dirty="0" err="1" smtClean="0"/>
              <a:t>улогу</a:t>
            </a:r>
            <a:r>
              <a:rPr lang="en-US" dirty="0" smtClean="0"/>
              <a:t>, </a:t>
            </a:r>
            <a:r>
              <a:rPr lang="en-US" dirty="0" err="1" smtClean="0"/>
              <a:t>користе</a:t>
            </a:r>
            <a:r>
              <a:rPr lang="en-US" dirty="0" smtClean="0"/>
              <a:t>  </a:t>
            </a:r>
            <a:r>
              <a:rPr lang="en-US" dirty="0" err="1" smtClean="0"/>
              <a:t>се</a:t>
            </a:r>
            <a:r>
              <a:rPr lang="en-US" dirty="0" smtClean="0"/>
              <a:t> </a:t>
            </a:r>
            <a:r>
              <a:rPr lang="en-US" dirty="0" err="1" smtClean="0"/>
              <a:t>за</a:t>
            </a:r>
            <a:r>
              <a:rPr lang="en-US" dirty="0" smtClean="0"/>
              <a:t>:</a:t>
            </a:r>
            <a:endParaRPr lang="sr-Cyrl-R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контролу</a:t>
            </a:r>
            <a:r>
              <a:rPr lang="en-US" dirty="0" smtClean="0"/>
              <a:t> </a:t>
            </a:r>
            <a:r>
              <a:rPr lang="en-US" dirty="0" err="1" smtClean="0"/>
              <a:t>остварених</a:t>
            </a:r>
            <a:r>
              <a:rPr lang="en-US" dirty="0" smtClean="0"/>
              <a:t> </a:t>
            </a:r>
            <a:r>
              <a:rPr lang="en-US" dirty="0" err="1" smtClean="0"/>
              <a:t>резултата</a:t>
            </a:r>
            <a:r>
              <a:rPr lang="en-US" dirty="0" smtClean="0"/>
              <a:t> и</a:t>
            </a:r>
            <a:r>
              <a:rPr lang="en-US" dirty="0" smtClean="0">
                <a:sym typeface="Symbol"/>
              </a:rPr>
              <a:t></a:t>
            </a:r>
            <a:r>
              <a:rPr lang="en-US" dirty="0" smtClean="0"/>
              <a:t>  </a:t>
            </a:r>
            <a:r>
              <a:rPr lang="en-US" dirty="0" err="1" smtClean="0"/>
              <a:t>формулисање</a:t>
            </a:r>
            <a:r>
              <a:rPr lang="en-US" dirty="0" smtClean="0"/>
              <a:t> </a:t>
            </a:r>
            <a:r>
              <a:rPr lang="en-US" dirty="0" err="1" smtClean="0"/>
              <a:t>циљева</a:t>
            </a:r>
            <a:r>
              <a:rPr lang="en-US" dirty="0" smtClean="0">
                <a:sym typeface="Symbol"/>
              </a:rPr>
              <a:t></a:t>
            </a:r>
            <a:r>
              <a:rPr lang="en-US" dirty="0" smtClean="0"/>
              <a:t> </a:t>
            </a:r>
            <a:endParaRPr lang="sr-Cyrl-RS" dirty="0" smtClean="0"/>
          </a:p>
          <a:p>
            <a:r>
              <a:rPr lang="en-US" dirty="0" err="1" smtClean="0"/>
              <a:t>Њихов</a:t>
            </a:r>
            <a:r>
              <a:rPr lang="en-US" dirty="0" smtClean="0"/>
              <a:t> </a:t>
            </a:r>
            <a:r>
              <a:rPr lang="en-US" dirty="0" err="1" smtClean="0"/>
              <a:t>значај</a:t>
            </a:r>
            <a:r>
              <a:rPr lang="en-US" dirty="0" smtClean="0"/>
              <a:t> </a:t>
            </a:r>
            <a:r>
              <a:rPr lang="en-US" dirty="0" err="1" smtClean="0"/>
              <a:t>се</a:t>
            </a:r>
            <a:r>
              <a:rPr lang="en-US" dirty="0" smtClean="0"/>
              <a:t> </a:t>
            </a:r>
            <a:r>
              <a:rPr lang="en-US" dirty="0" err="1" smtClean="0"/>
              <a:t>огледа</a:t>
            </a:r>
            <a:r>
              <a:rPr lang="en-US" dirty="0" smtClean="0"/>
              <a:t> </a:t>
            </a:r>
            <a:r>
              <a:rPr lang="en-US" dirty="0" err="1" smtClean="0"/>
              <a:t>кроз</a:t>
            </a:r>
            <a:r>
              <a:rPr lang="en-US" dirty="0" smtClean="0"/>
              <a:t>:  </a:t>
            </a:r>
            <a:r>
              <a:rPr lang="en-US" dirty="0" err="1" smtClean="0"/>
              <a:t>поређење</a:t>
            </a:r>
            <a:r>
              <a:rPr lang="en-US" dirty="0" smtClean="0"/>
              <a:t> </a:t>
            </a:r>
            <a:r>
              <a:rPr lang="en-US" dirty="0" err="1" smtClean="0"/>
              <a:t>продуктивности</a:t>
            </a:r>
            <a:r>
              <a:rPr lang="en-US" dirty="0" smtClean="0">
                <a:sym typeface="Symbol"/>
              </a:rPr>
              <a:t></a:t>
            </a:r>
            <a:r>
              <a:rPr lang="en-US" dirty="0" smtClean="0"/>
              <a:t>  </a:t>
            </a:r>
            <a:r>
              <a:rPr lang="en-US" dirty="0" err="1" smtClean="0"/>
              <a:t>информисање</a:t>
            </a:r>
            <a:r>
              <a:rPr lang="en-US" dirty="0" smtClean="0"/>
              <a:t> и </a:t>
            </a:r>
            <a:r>
              <a:rPr lang="en-US" dirty="0" err="1" smtClean="0"/>
              <a:t>мобилисање</a:t>
            </a:r>
            <a:r>
              <a:rPr lang="en-US" dirty="0" smtClean="0"/>
              <a:t> </a:t>
            </a:r>
            <a:r>
              <a:rPr lang="en-US" dirty="0" err="1" smtClean="0"/>
              <a:t>радника</a:t>
            </a:r>
            <a:r>
              <a:rPr lang="en-US" dirty="0" smtClean="0">
                <a:sym typeface="Symbol"/>
              </a:rPr>
              <a:t></a:t>
            </a:r>
            <a:r>
              <a:rPr lang="en-US" dirty="0" smtClean="0"/>
              <a:t>  </a:t>
            </a:r>
            <a:r>
              <a:rPr lang="en-US" dirty="0" err="1" smtClean="0"/>
              <a:t>дугорочне</a:t>
            </a:r>
            <a:r>
              <a:rPr lang="en-US" dirty="0" smtClean="0"/>
              <a:t> </a:t>
            </a:r>
            <a:r>
              <a:rPr lang="en-US" dirty="0" err="1" smtClean="0"/>
              <a:t>пројекције</a:t>
            </a:r>
            <a:r>
              <a:rPr lang="en-US" dirty="0" smtClean="0"/>
              <a:t> и </a:t>
            </a:r>
            <a:r>
              <a:rPr lang="en-US" dirty="0" err="1" smtClean="0"/>
              <a:t>буџетирање</a:t>
            </a:r>
            <a:r>
              <a:rPr lang="en-US" dirty="0" smtClean="0"/>
              <a:t> </a:t>
            </a:r>
            <a:r>
              <a:rPr lang="en-US" dirty="0" err="1" smtClean="0"/>
              <a:t>средстава</a:t>
            </a:r>
            <a:r>
              <a:rPr lang="en-US" dirty="0" smtClean="0">
                <a:sym typeface="Symbol"/>
              </a:rPr>
              <a:t>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Продуктивност  рада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Продуктивност</a:t>
            </a:r>
            <a:r>
              <a:rPr lang="en-US" dirty="0" smtClean="0"/>
              <a:t> </a:t>
            </a:r>
            <a:r>
              <a:rPr lang="en-US" dirty="0" err="1" smtClean="0"/>
              <a:t>је</a:t>
            </a:r>
            <a:r>
              <a:rPr lang="en-US" dirty="0" smtClean="0"/>
              <a:t> </a:t>
            </a:r>
            <a:r>
              <a:rPr lang="en-US" dirty="0" err="1" smtClean="0"/>
              <a:t>принцип</a:t>
            </a:r>
            <a:r>
              <a:rPr lang="en-US" dirty="0" smtClean="0"/>
              <a:t> </a:t>
            </a:r>
            <a:r>
              <a:rPr lang="en-US" dirty="0" err="1" smtClean="0"/>
              <a:t>пословања</a:t>
            </a:r>
            <a:r>
              <a:rPr lang="en-US" dirty="0" smtClean="0"/>
              <a:t> </a:t>
            </a:r>
            <a:r>
              <a:rPr lang="en-US" dirty="0" err="1" smtClean="0"/>
              <a:t>којим</a:t>
            </a:r>
            <a:r>
              <a:rPr lang="en-US" dirty="0" smtClean="0"/>
              <a:t> </a:t>
            </a:r>
            <a:r>
              <a:rPr lang="en-US" dirty="0" err="1" smtClean="0"/>
              <a:t>се</a:t>
            </a:r>
            <a:r>
              <a:rPr lang="en-US" dirty="0" smtClean="0"/>
              <a:t> </a:t>
            </a:r>
            <a:r>
              <a:rPr lang="en-US" dirty="0" err="1" smtClean="0"/>
              <a:t>остварују</a:t>
            </a:r>
            <a:r>
              <a:rPr lang="en-US" dirty="0" smtClean="0"/>
              <a:t> </a:t>
            </a:r>
            <a:r>
              <a:rPr lang="en-US" dirty="0" err="1" smtClean="0"/>
              <a:t>резултати</a:t>
            </a:r>
            <a:r>
              <a:rPr lang="en-US" dirty="0" smtClean="0"/>
              <a:t> </a:t>
            </a:r>
            <a:r>
              <a:rPr lang="en-US" dirty="0" err="1" smtClean="0"/>
              <a:t>предузећа</a:t>
            </a:r>
            <a:r>
              <a:rPr lang="en-US" dirty="0" smtClean="0"/>
              <a:t> </a:t>
            </a:r>
            <a:r>
              <a:rPr lang="en-US" dirty="0" err="1" smtClean="0"/>
              <a:t>уз</a:t>
            </a:r>
            <a:r>
              <a:rPr lang="en-US" dirty="0" smtClean="0"/>
              <a:t> </a:t>
            </a:r>
            <a:r>
              <a:rPr lang="en-US" dirty="0" err="1" smtClean="0"/>
              <a:t>минимално</a:t>
            </a:r>
            <a:r>
              <a:rPr lang="en-US" dirty="0" smtClean="0"/>
              <a:t> </a:t>
            </a:r>
            <a:r>
              <a:rPr lang="en-US" dirty="0" err="1" smtClean="0"/>
              <a:t>улагање</a:t>
            </a:r>
            <a:r>
              <a:rPr lang="en-US" dirty="0" smtClean="0"/>
              <a:t> и </a:t>
            </a:r>
            <a:r>
              <a:rPr lang="en-US" dirty="0" err="1" smtClean="0"/>
              <a:t>трошење</a:t>
            </a:r>
            <a:r>
              <a:rPr lang="en-US" dirty="0" smtClean="0"/>
              <a:t> </a:t>
            </a:r>
            <a:r>
              <a:rPr lang="en-US" dirty="0" err="1" smtClean="0"/>
              <a:t>људског</a:t>
            </a:r>
            <a:r>
              <a:rPr lang="en-US" dirty="0" smtClean="0"/>
              <a:t> </a:t>
            </a:r>
            <a:r>
              <a:rPr lang="en-US" dirty="0" err="1" smtClean="0"/>
              <a:t>рада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 </a:t>
            </a:r>
            <a:r>
              <a:rPr lang="en-US" dirty="0" err="1" smtClean="0"/>
              <a:t>радне</a:t>
            </a:r>
            <a:r>
              <a:rPr lang="en-US" dirty="0" smtClean="0"/>
              <a:t> </a:t>
            </a:r>
            <a:r>
              <a:rPr lang="en-US" dirty="0" err="1" smtClean="0"/>
              <a:t>снаге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dirty="0" err="1" smtClean="0"/>
              <a:t>Он</a:t>
            </a:r>
            <a:r>
              <a:rPr lang="en-US" dirty="0" smtClean="0"/>
              <a:t> </a:t>
            </a:r>
            <a:r>
              <a:rPr lang="en-US" dirty="0" err="1" smtClean="0"/>
              <a:t>изражава</a:t>
            </a:r>
            <a:r>
              <a:rPr lang="en-US" dirty="0" smtClean="0"/>
              <a:t> </a:t>
            </a:r>
            <a:r>
              <a:rPr lang="en-US" dirty="0" err="1" smtClean="0"/>
              <a:t>ефикасност</a:t>
            </a:r>
            <a:r>
              <a:rPr lang="en-US" dirty="0" smtClean="0"/>
              <a:t> </a:t>
            </a:r>
            <a:r>
              <a:rPr lang="en-US" dirty="0" err="1" smtClean="0"/>
              <a:t>трошења</a:t>
            </a:r>
            <a:r>
              <a:rPr lang="en-US" dirty="0" smtClean="0"/>
              <a:t> </a:t>
            </a:r>
            <a:r>
              <a:rPr lang="en-US" dirty="0" err="1" smtClean="0"/>
              <a:t>радне</a:t>
            </a:r>
            <a:r>
              <a:rPr lang="en-US" dirty="0" smtClean="0"/>
              <a:t> </a:t>
            </a:r>
            <a:r>
              <a:rPr lang="en-US" dirty="0" err="1" smtClean="0"/>
              <a:t>снаге</a:t>
            </a:r>
            <a:r>
              <a:rPr lang="en-US" dirty="0" smtClean="0"/>
              <a:t> у </a:t>
            </a:r>
            <a:r>
              <a:rPr lang="en-US" dirty="0" err="1" smtClean="0"/>
              <a:t>процесу</a:t>
            </a:r>
            <a:r>
              <a:rPr lang="en-US" dirty="0" smtClean="0"/>
              <a:t> </a:t>
            </a:r>
            <a:r>
              <a:rPr lang="en-US" dirty="0" err="1" smtClean="0"/>
              <a:t>рада</a:t>
            </a:r>
            <a:r>
              <a:rPr lang="en-US" dirty="0" smtClean="0"/>
              <a:t> и  </a:t>
            </a:r>
            <a:r>
              <a:rPr lang="en-US" dirty="0" err="1" smtClean="0"/>
              <a:t>пословања</a:t>
            </a:r>
            <a:r>
              <a:rPr lang="en-US" dirty="0" smtClean="0"/>
              <a:t> </a:t>
            </a:r>
            <a:r>
              <a:rPr lang="en-US" dirty="0" err="1" smtClean="0"/>
              <a:t>предузећа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dirty="0" smtClean="0"/>
              <a:t>У </a:t>
            </a:r>
            <a:r>
              <a:rPr lang="en-US" dirty="0" err="1" smtClean="0"/>
              <a:t>ширем</a:t>
            </a:r>
            <a:r>
              <a:rPr lang="en-US" dirty="0" smtClean="0"/>
              <a:t> </a:t>
            </a:r>
            <a:r>
              <a:rPr lang="en-US" dirty="0" err="1" smtClean="0"/>
              <a:t>смислу</a:t>
            </a:r>
            <a:r>
              <a:rPr lang="en-US" dirty="0" smtClean="0"/>
              <a:t>, </a:t>
            </a:r>
            <a:r>
              <a:rPr lang="en-US" dirty="0" err="1" smtClean="0"/>
              <a:t>продуктивност</a:t>
            </a:r>
            <a:r>
              <a:rPr lang="en-US" dirty="0" smtClean="0"/>
              <a:t> </a:t>
            </a:r>
            <a:r>
              <a:rPr lang="en-US" dirty="0" err="1" smtClean="0"/>
              <a:t>представља</a:t>
            </a:r>
            <a:r>
              <a:rPr lang="en-US" dirty="0" smtClean="0"/>
              <a:t>  </a:t>
            </a:r>
            <a:r>
              <a:rPr lang="en-US" dirty="0" err="1" smtClean="0"/>
              <a:t>повећање</a:t>
            </a:r>
            <a:r>
              <a:rPr lang="en-US" dirty="0" smtClean="0"/>
              <a:t> </a:t>
            </a:r>
            <a:r>
              <a:rPr lang="en-US" dirty="0" err="1" smtClean="0"/>
              <a:t>производње</a:t>
            </a:r>
            <a:r>
              <a:rPr lang="en-US" dirty="0" smtClean="0"/>
              <a:t> и </a:t>
            </a:r>
            <a:r>
              <a:rPr lang="en-US" dirty="0" err="1" smtClean="0"/>
              <a:t>материјалног</a:t>
            </a:r>
            <a:r>
              <a:rPr lang="en-US" dirty="0" smtClean="0"/>
              <a:t> </a:t>
            </a:r>
            <a:r>
              <a:rPr lang="en-US" dirty="0" err="1" smtClean="0"/>
              <a:t>богатства</a:t>
            </a:r>
            <a:r>
              <a:rPr lang="en-US" dirty="0" smtClean="0"/>
              <a:t> </a:t>
            </a:r>
            <a:r>
              <a:rPr lang="en-US" dirty="0" err="1" smtClean="0"/>
              <a:t>једног</a:t>
            </a:r>
            <a:r>
              <a:rPr lang="en-US" dirty="0" smtClean="0"/>
              <a:t> </a:t>
            </a:r>
            <a:r>
              <a:rPr lang="en-US" dirty="0" err="1" smtClean="0"/>
              <a:t>друштва</a:t>
            </a:r>
            <a:r>
              <a:rPr lang="en-US" dirty="0" smtClean="0"/>
              <a:t>  </a:t>
            </a:r>
            <a:r>
              <a:rPr lang="en-US" dirty="0" err="1" smtClean="0"/>
              <a:t>са</a:t>
            </a:r>
            <a:r>
              <a:rPr lang="en-US" dirty="0" smtClean="0"/>
              <a:t> </a:t>
            </a:r>
            <a:r>
              <a:rPr lang="en-US" dirty="0" err="1" smtClean="0"/>
              <a:t>постојећим</a:t>
            </a:r>
            <a:r>
              <a:rPr lang="en-US" dirty="0" smtClean="0"/>
              <a:t> </a:t>
            </a:r>
            <a:r>
              <a:rPr lang="en-US" dirty="0" err="1" smtClean="0"/>
              <a:t>радним</a:t>
            </a:r>
            <a:r>
              <a:rPr lang="en-US" dirty="0" smtClean="0"/>
              <a:t> </a:t>
            </a:r>
            <a:r>
              <a:rPr lang="en-US" dirty="0" err="1" smtClean="0"/>
              <a:t>потенцијалом</a:t>
            </a:r>
            <a:r>
              <a:rPr lang="en-US" dirty="0" smtClean="0"/>
              <a:t> </a:t>
            </a:r>
            <a:r>
              <a:rPr lang="en-US" dirty="0" err="1" smtClean="0"/>
              <a:t>становништва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en-US" dirty="0" smtClean="0"/>
              <a:t>-ПРОДУКТИВНОСТ РАДА </a:t>
            </a:r>
            <a:endParaRPr lang="sr-Cyrl-RS" dirty="0" smtClean="0"/>
          </a:p>
          <a:p>
            <a:r>
              <a:rPr lang="en-US" dirty="0" err="1" smtClean="0"/>
              <a:t>Са</a:t>
            </a:r>
            <a:r>
              <a:rPr lang="en-US" dirty="0" smtClean="0"/>
              <a:t> </a:t>
            </a:r>
            <a:r>
              <a:rPr lang="en-US" dirty="0" err="1" smtClean="0"/>
              <a:t>аспекта</a:t>
            </a:r>
            <a:r>
              <a:rPr lang="en-US" dirty="0" smtClean="0"/>
              <a:t> </a:t>
            </a:r>
            <a:r>
              <a:rPr lang="en-US" dirty="0" err="1" smtClean="0"/>
              <a:t>квалитета</a:t>
            </a:r>
            <a:r>
              <a:rPr lang="en-US" dirty="0" smtClean="0"/>
              <a:t> </a:t>
            </a:r>
            <a:r>
              <a:rPr lang="en-US" dirty="0" err="1" smtClean="0"/>
              <a:t>економије</a:t>
            </a:r>
            <a:r>
              <a:rPr lang="en-US" dirty="0" smtClean="0"/>
              <a:t> </a:t>
            </a:r>
            <a:r>
              <a:rPr lang="en-US" dirty="0" err="1" smtClean="0"/>
              <a:t>пословања</a:t>
            </a:r>
            <a:r>
              <a:rPr lang="en-US" dirty="0" smtClean="0"/>
              <a:t>  </a:t>
            </a:r>
            <a:r>
              <a:rPr lang="en-US" dirty="0" err="1" smtClean="0"/>
              <a:t>појединачног</a:t>
            </a:r>
            <a:r>
              <a:rPr lang="en-US" dirty="0" smtClean="0"/>
              <a:t> </a:t>
            </a:r>
            <a:r>
              <a:rPr lang="en-US" dirty="0" err="1" smtClean="0"/>
              <a:t>предузећа</a:t>
            </a:r>
            <a:r>
              <a:rPr lang="en-US" dirty="0" smtClean="0"/>
              <a:t>, </a:t>
            </a:r>
            <a:r>
              <a:rPr lang="en-US" dirty="0" err="1" smtClean="0"/>
              <a:t>продуктивност</a:t>
            </a:r>
            <a:r>
              <a:rPr lang="en-US" dirty="0" smtClean="0"/>
              <a:t> </a:t>
            </a:r>
            <a:r>
              <a:rPr lang="en-US" dirty="0" err="1" smtClean="0"/>
              <a:t>изражава</a:t>
            </a:r>
            <a:r>
              <a:rPr lang="en-US" dirty="0" smtClean="0"/>
              <a:t>  </a:t>
            </a:r>
            <a:r>
              <a:rPr lang="en-US" dirty="0" err="1" smtClean="0"/>
              <a:t>рационалност</a:t>
            </a:r>
            <a:r>
              <a:rPr lang="en-US" dirty="0" smtClean="0"/>
              <a:t> </a:t>
            </a:r>
            <a:r>
              <a:rPr lang="en-US" dirty="0" err="1" smtClean="0"/>
              <a:t>трошења</a:t>
            </a:r>
            <a:r>
              <a:rPr lang="en-US" dirty="0" smtClean="0"/>
              <a:t> </a:t>
            </a:r>
            <a:r>
              <a:rPr lang="en-US" dirty="0" err="1" smtClean="0"/>
              <a:t>запослене</a:t>
            </a:r>
            <a:r>
              <a:rPr lang="en-US" dirty="0" smtClean="0"/>
              <a:t> </a:t>
            </a:r>
            <a:r>
              <a:rPr lang="en-US" dirty="0" err="1" smtClean="0"/>
              <a:t>радне</a:t>
            </a:r>
            <a:r>
              <a:rPr lang="en-US" dirty="0" smtClean="0"/>
              <a:t> </a:t>
            </a:r>
            <a:r>
              <a:rPr lang="en-US" dirty="0" err="1" smtClean="0"/>
              <a:t>снаге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en-US" dirty="0" err="1" smtClean="0"/>
              <a:t>Она</a:t>
            </a:r>
            <a:r>
              <a:rPr lang="en-US" dirty="0" smtClean="0"/>
              <a:t> </a:t>
            </a:r>
            <a:r>
              <a:rPr lang="en-US" dirty="0" err="1" smtClean="0"/>
              <a:t>показује</a:t>
            </a:r>
            <a:r>
              <a:rPr lang="en-US" dirty="0" smtClean="0"/>
              <a:t> и </a:t>
            </a:r>
            <a:r>
              <a:rPr lang="en-US" dirty="0" err="1" smtClean="0"/>
              <a:t>изражава</a:t>
            </a:r>
            <a:r>
              <a:rPr lang="en-US" dirty="0" smtClean="0"/>
              <a:t> </a:t>
            </a:r>
            <a:r>
              <a:rPr lang="en-US" dirty="0" err="1" smtClean="0"/>
              <a:t>њену</a:t>
            </a:r>
            <a:r>
              <a:rPr lang="en-US" dirty="0" smtClean="0"/>
              <a:t> </a:t>
            </a:r>
            <a:r>
              <a:rPr lang="en-US" dirty="0" err="1" smtClean="0"/>
              <a:t>способност</a:t>
            </a:r>
            <a:r>
              <a:rPr lang="en-US" dirty="0" smtClean="0"/>
              <a:t> </a:t>
            </a:r>
            <a:r>
              <a:rPr lang="en-US" dirty="0" err="1" smtClean="0"/>
              <a:t>да</a:t>
            </a:r>
            <a:r>
              <a:rPr lang="en-US" dirty="0" smtClean="0"/>
              <a:t> </a:t>
            </a:r>
            <a:r>
              <a:rPr lang="en-US" dirty="0" err="1" smtClean="0"/>
              <a:t>по</a:t>
            </a:r>
            <a:r>
              <a:rPr lang="en-US" dirty="0" smtClean="0"/>
              <a:t>  </a:t>
            </a:r>
            <a:r>
              <a:rPr lang="en-US" dirty="0" err="1" smtClean="0"/>
              <a:t>јединици</a:t>
            </a:r>
            <a:r>
              <a:rPr lang="en-US" dirty="0" smtClean="0"/>
              <a:t> </a:t>
            </a:r>
            <a:r>
              <a:rPr lang="en-US" dirty="0" err="1" smtClean="0"/>
              <a:t>утрошеног</a:t>
            </a:r>
            <a:r>
              <a:rPr lang="en-US" dirty="0" smtClean="0"/>
              <a:t> </a:t>
            </a:r>
            <a:r>
              <a:rPr lang="en-US" dirty="0" err="1" smtClean="0"/>
              <a:t>рада</a:t>
            </a:r>
            <a:r>
              <a:rPr lang="en-US" dirty="0" smtClean="0"/>
              <a:t> </a:t>
            </a:r>
            <a:r>
              <a:rPr lang="en-US" dirty="0" err="1" smtClean="0"/>
              <a:t>оствари</a:t>
            </a:r>
            <a:r>
              <a:rPr lang="en-US" dirty="0" smtClean="0"/>
              <a:t> </a:t>
            </a:r>
            <a:r>
              <a:rPr lang="en-US" dirty="0" err="1" smtClean="0"/>
              <a:t>одређену</a:t>
            </a:r>
            <a:r>
              <a:rPr lang="en-US" dirty="0" smtClean="0"/>
              <a:t>  </a:t>
            </a:r>
            <a:r>
              <a:rPr lang="en-US" dirty="0" err="1" smtClean="0"/>
              <a:t>количину</a:t>
            </a:r>
            <a:r>
              <a:rPr lang="en-US" dirty="0" smtClean="0"/>
              <a:t> и </a:t>
            </a:r>
            <a:r>
              <a:rPr lang="en-US" dirty="0" err="1" smtClean="0"/>
              <a:t>квалитет</a:t>
            </a:r>
            <a:r>
              <a:rPr lang="en-US" dirty="0" smtClean="0"/>
              <a:t> </a:t>
            </a:r>
            <a:r>
              <a:rPr lang="en-US" dirty="0" err="1" smtClean="0"/>
              <a:t>производа</a:t>
            </a:r>
            <a:r>
              <a:rPr lang="en-US" dirty="0" smtClean="0"/>
              <a:t> и </a:t>
            </a:r>
            <a:r>
              <a:rPr lang="en-US" dirty="0" err="1" smtClean="0"/>
              <a:t>услуга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 ПРОДУКТИВНОСТ РАДА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Исказивање</a:t>
            </a:r>
            <a:r>
              <a:rPr lang="en-US" dirty="0" smtClean="0"/>
              <a:t> </a:t>
            </a:r>
            <a:r>
              <a:rPr lang="en-US" dirty="0" err="1" smtClean="0"/>
              <a:t>продуктивности</a:t>
            </a:r>
            <a:r>
              <a:rPr lang="en-US" dirty="0" smtClean="0"/>
              <a:t>: </a:t>
            </a:r>
            <a:endParaRPr lang="sr-Cyrl-RS" dirty="0" smtClean="0"/>
          </a:p>
          <a:p>
            <a:r>
              <a:rPr lang="en-US" dirty="0" err="1" smtClean="0"/>
              <a:t>где</a:t>
            </a:r>
            <a:r>
              <a:rPr lang="en-US" dirty="0" smtClean="0"/>
              <a:t> </a:t>
            </a:r>
            <a:r>
              <a:rPr lang="en-US" dirty="0" err="1" smtClean="0"/>
              <a:t>је</a:t>
            </a:r>
            <a:r>
              <a:rPr lang="en-US" b="1" dirty="0" smtClean="0"/>
              <a:t>: </a:t>
            </a:r>
            <a:endParaRPr lang="sr-Cyrl-RS" b="1" dirty="0" smtClean="0"/>
          </a:p>
          <a:p>
            <a:r>
              <a:rPr lang="en-US" b="1" dirty="0" smtClean="0"/>
              <a:t>Q – </a:t>
            </a:r>
            <a:r>
              <a:rPr lang="en-US" b="1" dirty="0" err="1" smtClean="0"/>
              <a:t>обим</a:t>
            </a:r>
            <a:r>
              <a:rPr lang="en-US" b="1" dirty="0" smtClean="0"/>
              <a:t> </a:t>
            </a:r>
            <a:r>
              <a:rPr lang="en-US" b="1" dirty="0" err="1" smtClean="0"/>
              <a:t>остварене</a:t>
            </a:r>
            <a:r>
              <a:rPr lang="en-US" b="1" dirty="0" smtClean="0"/>
              <a:t> </a:t>
            </a:r>
            <a:r>
              <a:rPr lang="en-US" b="1" dirty="0" err="1" smtClean="0"/>
              <a:t>производње</a:t>
            </a:r>
            <a:r>
              <a:rPr lang="en-US" b="1" dirty="0" smtClean="0"/>
              <a:t> </a:t>
            </a:r>
            <a:endParaRPr lang="sr-Cyrl-RS" b="1" dirty="0" smtClean="0"/>
          </a:p>
          <a:p>
            <a:r>
              <a:rPr lang="en-US" b="1" dirty="0" smtClean="0"/>
              <a:t>L – </a:t>
            </a:r>
            <a:r>
              <a:rPr lang="en-US" b="1" dirty="0" err="1" smtClean="0"/>
              <a:t>број</a:t>
            </a:r>
            <a:r>
              <a:rPr lang="en-US" b="1" dirty="0" smtClean="0"/>
              <a:t> </a:t>
            </a:r>
            <a:r>
              <a:rPr lang="en-US" b="1" dirty="0" err="1" smtClean="0"/>
              <a:t>ангажованих</a:t>
            </a:r>
            <a:r>
              <a:rPr lang="en-US" b="1" dirty="0" smtClean="0"/>
              <a:t> </a:t>
            </a:r>
            <a:r>
              <a:rPr lang="en-US" b="1" dirty="0" err="1" smtClean="0"/>
              <a:t>радника</a:t>
            </a:r>
            <a:r>
              <a:rPr lang="en-US" b="1" dirty="0" smtClean="0"/>
              <a:t> / </a:t>
            </a:r>
            <a:endParaRPr lang="sr-Cyrl-RS" b="1" dirty="0" smtClean="0"/>
          </a:p>
          <a:p>
            <a:r>
              <a:rPr lang="en-US" b="1" dirty="0" smtClean="0"/>
              <a:t>T – </a:t>
            </a:r>
            <a:r>
              <a:rPr lang="en-US" b="1" dirty="0" err="1" smtClean="0"/>
              <a:t>утрошено</a:t>
            </a:r>
            <a:r>
              <a:rPr lang="en-US" b="1" dirty="0" smtClean="0"/>
              <a:t> </a:t>
            </a:r>
            <a:r>
              <a:rPr lang="en-US" b="1" dirty="0" err="1" smtClean="0"/>
              <a:t>радно</a:t>
            </a:r>
            <a:r>
              <a:rPr lang="en-US" b="1" dirty="0" smtClean="0"/>
              <a:t> </a:t>
            </a:r>
            <a:r>
              <a:rPr lang="en-US" b="1" dirty="0" err="1" smtClean="0"/>
              <a:t>време</a:t>
            </a:r>
            <a:r>
              <a:rPr lang="en-US" b="1" dirty="0" smtClean="0"/>
              <a:t>) </a:t>
            </a:r>
            <a:r>
              <a:rPr lang="en-US" b="1" dirty="0" err="1" smtClean="0"/>
              <a:t>количник</a:t>
            </a:r>
            <a:r>
              <a:rPr lang="en-US" b="1" dirty="0" smtClean="0"/>
              <a:t> </a:t>
            </a:r>
            <a:r>
              <a:rPr lang="en-US" b="1" dirty="0" err="1" smtClean="0"/>
              <a:t>показује</a:t>
            </a:r>
            <a:r>
              <a:rPr lang="en-US" b="1" dirty="0" smtClean="0"/>
              <a:t> </a:t>
            </a:r>
            <a:r>
              <a:rPr lang="en-US" b="1" dirty="0" err="1" smtClean="0"/>
              <a:t>колико</a:t>
            </a:r>
            <a:r>
              <a:rPr lang="en-US" b="1" dirty="0" smtClean="0"/>
              <a:t> </a:t>
            </a:r>
            <a:r>
              <a:rPr lang="en-US" b="1" dirty="0" err="1" smtClean="0"/>
              <a:t>се</a:t>
            </a:r>
            <a:r>
              <a:rPr lang="en-US" b="1" dirty="0" smtClean="0"/>
              <a:t> </a:t>
            </a:r>
            <a:r>
              <a:rPr lang="en-US" b="1" dirty="0" err="1" smtClean="0"/>
              <a:t>произведе</a:t>
            </a:r>
            <a:r>
              <a:rPr lang="en-US" b="1" dirty="0" smtClean="0"/>
              <a:t> </a:t>
            </a:r>
            <a:r>
              <a:rPr lang="en-US" b="1" dirty="0" err="1" smtClean="0"/>
              <a:t>производа</a:t>
            </a:r>
            <a:r>
              <a:rPr lang="en-US" b="1" dirty="0" smtClean="0"/>
              <a:t> </a:t>
            </a:r>
            <a:r>
              <a:rPr lang="en-US" b="1" dirty="0" err="1" smtClean="0"/>
              <a:t>по</a:t>
            </a:r>
            <a:r>
              <a:rPr lang="en-US" b="1" dirty="0" smtClean="0"/>
              <a:t> </a:t>
            </a:r>
            <a:r>
              <a:rPr lang="en-US" b="1" dirty="0" err="1" smtClean="0"/>
              <a:t>једном</a:t>
            </a:r>
            <a:r>
              <a:rPr lang="en-US" b="1" dirty="0" smtClean="0"/>
              <a:t> </a:t>
            </a:r>
            <a:r>
              <a:rPr lang="en-US" b="1" dirty="0" err="1" smtClean="0"/>
              <a:t>раднику</a:t>
            </a:r>
            <a:r>
              <a:rPr lang="en-US" b="1" dirty="0" smtClean="0"/>
              <a:t>  </a:t>
            </a:r>
            <a:endParaRPr lang="sr-Cyrl-R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примена</a:t>
            </a:r>
            <a:r>
              <a:rPr lang="en-US" b="1" dirty="0" smtClean="0"/>
              <a:t> </a:t>
            </a:r>
            <a:r>
              <a:rPr lang="en-US" b="1" dirty="0" err="1" smtClean="0"/>
              <a:t>код</a:t>
            </a:r>
            <a:r>
              <a:rPr lang="en-US" b="1" dirty="0" smtClean="0"/>
              <a:t> </a:t>
            </a:r>
            <a:r>
              <a:rPr lang="en-US" b="1" dirty="0" err="1" smtClean="0"/>
              <a:t>масовне</a:t>
            </a:r>
            <a:r>
              <a:rPr lang="en-US" dirty="0" smtClean="0"/>
              <a:t> </a:t>
            </a:r>
            <a:r>
              <a:rPr lang="en-US" dirty="0" err="1" smtClean="0"/>
              <a:t>производње</a:t>
            </a:r>
            <a:r>
              <a:rPr lang="en-US" dirty="0" smtClean="0"/>
              <a:t> </a:t>
            </a:r>
            <a:r>
              <a:rPr lang="en-US" dirty="0" err="1" smtClean="0"/>
              <a:t>нпр</a:t>
            </a:r>
            <a:r>
              <a:rPr lang="en-US" dirty="0" smtClean="0"/>
              <a:t>. </a:t>
            </a:r>
            <a:r>
              <a:rPr lang="en-US" dirty="0" err="1" smtClean="0"/>
              <a:t>производња</a:t>
            </a:r>
            <a:r>
              <a:rPr lang="en-US" dirty="0" smtClean="0"/>
              <a:t> </a:t>
            </a:r>
            <a:r>
              <a:rPr lang="en-US" dirty="0" err="1" smtClean="0"/>
              <a:t>цигарета</a:t>
            </a:r>
            <a:r>
              <a:rPr lang="en-US" dirty="0" smtClean="0"/>
              <a:t>) </a:t>
            </a:r>
            <a:r>
              <a:rPr lang="en-US" dirty="0" err="1" smtClean="0"/>
              <a:t>количник</a:t>
            </a:r>
            <a:r>
              <a:rPr lang="en-US" dirty="0" smtClean="0"/>
              <a:t> </a:t>
            </a:r>
            <a:r>
              <a:rPr lang="en-US" dirty="0" err="1" smtClean="0"/>
              <a:t>показује</a:t>
            </a:r>
            <a:r>
              <a:rPr lang="en-US" dirty="0" smtClean="0"/>
              <a:t> </a:t>
            </a:r>
            <a:r>
              <a:rPr lang="en-US" dirty="0" err="1" smtClean="0"/>
              <a:t>колико</a:t>
            </a:r>
            <a:r>
              <a:rPr lang="en-US" dirty="0" smtClean="0"/>
              <a:t> </a:t>
            </a:r>
            <a:r>
              <a:rPr lang="en-US" dirty="0" err="1" smtClean="0"/>
              <a:t>је</a:t>
            </a:r>
            <a:r>
              <a:rPr lang="en-US" dirty="0" smtClean="0"/>
              <a:t> </a:t>
            </a:r>
            <a:r>
              <a:rPr lang="en-US" dirty="0" err="1" smtClean="0"/>
              <a:t>утрошено</a:t>
            </a:r>
            <a:r>
              <a:rPr lang="en-US" dirty="0" smtClean="0"/>
              <a:t> </a:t>
            </a:r>
            <a:r>
              <a:rPr lang="en-US" dirty="0" err="1" smtClean="0"/>
              <a:t>радног</a:t>
            </a:r>
            <a:r>
              <a:rPr lang="en-US" dirty="0" smtClean="0"/>
              <a:t> </a:t>
            </a:r>
            <a:r>
              <a:rPr lang="en-US" dirty="0" err="1" smtClean="0"/>
              <a:t>времена</a:t>
            </a:r>
            <a:r>
              <a:rPr lang="en-US" dirty="0" smtClean="0"/>
              <a:t> </a:t>
            </a:r>
            <a:r>
              <a:rPr lang="en-US" dirty="0" err="1" smtClean="0"/>
              <a:t>за</a:t>
            </a:r>
            <a:r>
              <a:rPr lang="en-US" dirty="0" smtClean="0"/>
              <a:t> </a:t>
            </a:r>
            <a:r>
              <a:rPr lang="en-US" dirty="0" err="1" smtClean="0"/>
              <a:t>производњу</a:t>
            </a:r>
            <a:r>
              <a:rPr lang="en-US" dirty="0" smtClean="0"/>
              <a:t>  </a:t>
            </a:r>
            <a:r>
              <a:rPr lang="en-US" dirty="0" err="1" smtClean="0"/>
              <a:t>једног</a:t>
            </a:r>
            <a:r>
              <a:rPr lang="en-US" dirty="0" smtClean="0"/>
              <a:t> </a:t>
            </a:r>
            <a:r>
              <a:rPr lang="en-US" dirty="0" err="1" smtClean="0"/>
              <a:t>производа</a:t>
            </a:r>
            <a:r>
              <a:rPr lang="en-US" dirty="0" smtClean="0"/>
              <a:t> (</a:t>
            </a:r>
            <a:r>
              <a:rPr lang="en-US" dirty="0" err="1" smtClean="0"/>
              <a:t>примена</a:t>
            </a:r>
            <a:r>
              <a:rPr lang="en-US" dirty="0" smtClean="0"/>
              <a:t> </a:t>
            </a:r>
            <a:r>
              <a:rPr lang="en-US" dirty="0" err="1" smtClean="0"/>
              <a:t>код</a:t>
            </a:r>
            <a:r>
              <a:rPr lang="en-US" dirty="0" smtClean="0"/>
              <a:t> </a:t>
            </a:r>
            <a:r>
              <a:rPr lang="en-US" dirty="0" err="1" smtClean="0"/>
              <a:t>појединачне</a:t>
            </a:r>
            <a:r>
              <a:rPr lang="en-US" dirty="0" smtClean="0"/>
              <a:t> </a:t>
            </a:r>
            <a:r>
              <a:rPr lang="en-US" dirty="0" err="1" smtClean="0"/>
              <a:t>производње</a:t>
            </a:r>
            <a:r>
              <a:rPr lang="en-US" dirty="0" smtClean="0"/>
              <a:t> </a:t>
            </a:r>
            <a:r>
              <a:rPr lang="en-US" dirty="0" err="1" smtClean="0"/>
              <a:t>нпр</a:t>
            </a:r>
            <a:r>
              <a:rPr lang="en-US" dirty="0" smtClean="0"/>
              <a:t>. </a:t>
            </a:r>
            <a:r>
              <a:rPr lang="en-US" dirty="0" err="1" smtClean="0"/>
              <a:t>бродоградња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857364"/>
            <a:ext cx="5718048" cy="1571636"/>
          </a:xfrm>
        </p:spPr>
        <p:txBody>
          <a:bodyPr>
            <a:noAutofit/>
          </a:bodyPr>
          <a:lstStyle/>
          <a:p>
            <a:r>
              <a:rPr lang="sr-Cyrl-RS" sz="2400" dirty="0" smtClean="0"/>
              <a:t>Због предстојећих празника,</a:t>
            </a:r>
            <a:r>
              <a:rPr lang="sr-Cyrl-RS" sz="2400" dirty="0" smtClean="0"/>
              <a:t> </a:t>
            </a:r>
            <a:r>
              <a:rPr lang="sr-Cyrl-RS" sz="2400" dirty="0" smtClean="0"/>
              <a:t>нећу вам задавати домаћи задатак</a:t>
            </a:r>
            <a:r>
              <a:rPr lang="sr-Latn-RS" sz="2400" dirty="0" smtClean="0"/>
              <a:t> </a:t>
            </a:r>
            <a:r>
              <a:rPr lang="sr-Cyrl-RS" sz="2400" dirty="0" smtClean="0"/>
              <a:t>конкретан. </a:t>
            </a:r>
            <a:r>
              <a:rPr lang="sr-Cyrl-RS" sz="2400" dirty="0" smtClean="0"/>
              <a:t>Ваш задатак је да прочитате ову и претходну лекцију. </a:t>
            </a:r>
            <a:r>
              <a:rPr lang="sr-Latn-RS" sz="2400" dirty="0" smtClean="0"/>
              <a:t> </a:t>
            </a:r>
            <a:r>
              <a:rPr lang="sr-Cyrl-RS" sz="2400" dirty="0" smtClean="0"/>
              <a:t>Одморите се!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Децо одморите се за празнике, све најлепше вам желим!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358082" y="4929198"/>
            <a:ext cx="1557342" cy="150019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s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3643314"/>
            <a:ext cx="6500857" cy="27146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</TotalTime>
  <Words>101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Продуктивност и људски капитал</vt:lpstr>
      <vt:lpstr>ПРОДУКТИВНОСТ И  ПРИВРЕДНИ РАСТ</vt:lpstr>
      <vt:lpstr>- ЦИЉЕВИ И ЗНАЧАЈ ПРОДУКТИВНОСТИ</vt:lpstr>
      <vt:lpstr>Продуктивност  рада</vt:lpstr>
      <vt:lpstr>- ПРОДУКТИВНОСТ РАДА</vt:lpstr>
      <vt:lpstr>Децо одморите се за празнике, све најлепше вам желим!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4</cp:revision>
  <dcterms:created xsi:type="dcterms:W3CDTF">2020-04-08T16:53:53Z</dcterms:created>
  <dcterms:modified xsi:type="dcterms:W3CDTF">2020-04-11T17:02:29Z</dcterms:modified>
</cp:coreProperties>
</file>