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9" r:id="rId4"/>
    <p:sldId id="257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5/3/2020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5/3/2020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5/3/2020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5/3/2020</a:t>
            </a:fld>
            <a:endParaRPr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 sz="1600" b="1" dirty="0">
              <a:solidFill>
                <a:schemeClr val="tx2">
                  <a:shade val="90000"/>
                </a:schemeClr>
              </a:solidFill>
              <a:effectLst/>
            </a:endParaRPr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Poslovne knjige</a:t>
            </a:r>
            <a:r>
              <a:rPr lang="sr-Cyrl-RS" dirty="0" smtClean="0"/>
              <a:t> </a:t>
            </a:r>
            <a:r>
              <a:rPr lang="sr-Latn-RS" dirty="0" smtClean="0"/>
              <a:t>i</a:t>
            </a:r>
            <a:r>
              <a:rPr lang="sr-Cyrl-RS" dirty="0" smtClean="0"/>
              <a:t> </a:t>
            </a:r>
            <a:r>
              <a:rPr lang="sr-Latn-RS" dirty="0" smtClean="0"/>
              <a:t>obrasci</a:t>
            </a:r>
            <a:r>
              <a:rPr lang="sr-Cyrl-RS" dirty="0" smtClean="0"/>
              <a:t> </a:t>
            </a:r>
            <a:r>
              <a:rPr lang="sr-Latn-RS" dirty="0" smtClean="0"/>
              <a:t>u jedinicama za</a:t>
            </a:r>
            <a:r>
              <a:rPr lang="sr-Cyrl-RS" dirty="0" smtClean="0"/>
              <a:t> </a:t>
            </a:r>
            <a:r>
              <a:rPr lang="sr-Latn-RS" dirty="0" smtClean="0"/>
              <a:t>smeštaj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vi-VN" sz="2000" dirty="0" smtClean="0"/>
              <a:t>Poslovne knjige i obrasci se odlažu u facikle,registratore ili kalsere i čuivaju se u odgovarajućim stalažama i ormanima.</a:t>
            </a:r>
            <a:endParaRPr lang="sr-Latn-RS" sz="2000" dirty="0" smtClean="0"/>
          </a:p>
          <a:p>
            <a:r>
              <a:rPr lang="vi-VN" sz="2000" dirty="0" smtClean="0"/>
              <a:t>Od značaja poslovne knjige tj. poslovnog obrasca utvrđuje se rok njihovog čuvanja.</a:t>
            </a:r>
            <a:endParaRPr lang="sr-Latn-RS" sz="2000" dirty="0" smtClean="0"/>
          </a:p>
          <a:p>
            <a:r>
              <a:rPr lang="vi-VN" sz="2000" dirty="0" smtClean="0"/>
              <a:t>Sve poslovne knjige i obrasci se razvrstavaju se na one koje se koriste u poslovanju jedinica za smeštaj i one koje se koriste u poslovanju jedinica za ishranu i piće.</a:t>
            </a:r>
            <a:endParaRPr lang="en-US" sz="2000" dirty="0"/>
          </a:p>
        </p:txBody>
      </p:sp>
      <p:pic>
        <p:nvPicPr>
          <p:cNvPr id="4" name="Picture 3" descr="images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042" y="214290"/>
            <a:ext cx="6072230" cy="1643074"/>
          </a:xfrm>
          <a:prstGeom prst="rect">
            <a:avLst/>
          </a:prstGeom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Poslovne</a:t>
            </a:r>
            <a:r>
              <a:rPr lang="en-US" dirty="0" smtClean="0"/>
              <a:t> </a:t>
            </a:r>
            <a:r>
              <a:rPr lang="en-US" dirty="0" err="1" smtClean="0"/>
              <a:t>knjige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obrasci</a:t>
            </a:r>
            <a:r>
              <a:rPr lang="en-US" dirty="0" smtClean="0"/>
              <a:t> u </a:t>
            </a:r>
            <a:r>
              <a:rPr lang="en-US" dirty="0" err="1" smtClean="0"/>
              <a:t>poslovnim</a:t>
            </a:r>
            <a:r>
              <a:rPr lang="en-US" dirty="0" smtClean="0"/>
              <a:t> </a:t>
            </a:r>
            <a:r>
              <a:rPr lang="en-US" dirty="0" err="1" smtClean="0"/>
              <a:t>jednicama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smeštaj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 </a:t>
            </a:r>
            <a:r>
              <a:rPr lang="en-US" dirty="0" err="1" smtClean="0"/>
              <a:t>ovim</a:t>
            </a:r>
            <a:r>
              <a:rPr lang="en-US" dirty="0" smtClean="0"/>
              <a:t> </a:t>
            </a:r>
            <a:r>
              <a:rPr lang="en-US" dirty="0" err="1" smtClean="0"/>
              <a:t>poslovnim</a:t>
            </a:r>
            <a:r>
              <a:rPr lang="en-US" dirty="0" smtClean="0"/>
              <a:t> </a:t>
            </a:r>
            <a:r>
              <a:rPr lang="en-US" dirty="0" err="1" smtClean="0"/>
              <a:t>jedinicama</a:t>
            </a:r>
            <a:r>
              <a:rPr lang="en-US" dirty="0" smtClean="0"/>
              <a:t> se </a:t>
            </a:r>
            <a:r>
              <a:rPr lang="en-US" dirty="0" err="1" smtClean="0"/>
              <a:t>koristi</a:t>
            </a:r>
            <a:r>
              <a:rPr lang="en-US" dirty="0" smtClean="0"/>
              <a:t> </a:t>
            </a:r>
            <a:r>
              <a:rPr lang="en-US" dirty="0" err="1" smtClean="0"/>
              <a:t>više</a:t>
            </a:r>
            <a:r>
              <a:rPr lang="en-US" dirty="0" smtClean="0"/>
              <a:t> </a:t>
            </a:r>
            <a:r>
              <a:rPr lang="en-US" dirty="0" err="1" smtClean="0"/>
              <a:t>poslovnih</a:t>
            </a:r>
            <a:r>
              <a:rPr lang="en-US" dirty="0" smtClean="0"/>
              <a:t> </a:t>
            </a:r>
            <a:r>
              <a:rPr lang="en-US" dirty="0" err="1" smtClean="0"/>
              <a:t>knjiga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obrazaca</a:t>
            </a:r>
            <a:r>
              <a:rPr lang="sr-Latn-R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omogućavaju</a:t>
            </a:r>
            <a:r>
              <a:rPr lang="en-US" dirty="0" smtClean="0"/>
              <a:t> </a:t>
            </a:r>
            <a:r>
              <a:rPr lang="en-US" dirty="0" err="1" smtClean="0"/>
              <a:t>efikasan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pravilan</a:t>
            </a:r>
            <a:r>
              <a:rPr lang="en-US" dirty="0" smtClean="0"/>
              <a:t> rad.</a:t>
            </a:r>
            <a:endParaRPr lang="sr-Latn-RS" dirty="0" smtClean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Najvažnije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njih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:</a:t>
            </a:r>
            <a:endParaRPr lang="sr-Latn-RS" dirty="0" smtClean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</a:t>
            </a:r>
            <a:r>
              <a:rPr lang="en-US" dirty="0" err="1" smtClean="0"/>
              <a:t>knjiga</a:t>
            </a:r>
            <a:r>
              <a:rPr lang="en-US" dirty="0" smtClean="0"/>
              <a:t> </a:t>
            </a:r>
            <a:r>
              <a:rPr lang="en-US" dirty="0" err="1" smtClean="0"/>
              <a:t>rezervacija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</a:t>
            </a:r>
            <a:r>
              <a:rPr lang="en-US" dirty="0" err="1" smtClean="0"/>
              <a:t>dnevni</a:t>
            </a:r>
            <a:r>
              <a:rPr lang="en-US" dirty="0" smtClean="0"/>
              <a:t> </a:t>
            </a:r>
            <a:r>
              <a:rPr lang="en-US" dirty="0" err="1" smtClean="0"/>
              <a:t>izveštaj</a:t>
            </a:r>
            <a:r>
              <a:rPr lang="en-US" dirty="0" smtClean="0"/>
              <a:t> </a:t>
            </a:r>
            <a:r>
              <a:rPr lang="en-US" dirty="0" err="1" smtClean="0"/>
              <a:t>portira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</a:t>
            </a:r>
            <a:r>
              <a:rPr lang="en-US" dirty="0" err="1" smtClean="0"/>
              <a:t>hoteski</a:t>
            </a:r>
            <a:r>
              <a:rPr lang="en-US" dirty="0" smtClean="0"/>
              <a:t> </a:t>
            </a:r>
            <a:r>
              <a:rPr lang="en-US" dirty="0" err="1" smtClean="0"/>
              <a:t>dnevnik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</a:t>
            </a:r>
            <a:r>
              <a:rPr lang="en-US" dirty="0" err="1" smtClean="0"/>
              <a:t>hotelski</a:t>
            </a:r>
            <a:r>
              <a:rPr lang="en-US" dirty="0" smtClean="0"/>
              <a:t> </a:t>
            </a:r>
            <a:r>
              <a:rPr lang="en-US" dirty="0" err="1" smtClean="0"/>
              <a:t>račun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</a:t>
            </a:r>
            <a:r>
              <a:rPr lang="en-US" dirty="0" err="1" smtClean="0"/>
              <a:t>knjiga</a:t>
            </a:r>
            <a:r>
              <a:rPr lang="en-US" dirty="0" smtClean="0"/>
              <a:t> </a:t>
            </a:r>
            <a:r>
              <a:rPr lang="en-US" dirty="0" err="1" smtClean="0"/>
              <a:t>domaćih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knjiga</a:t>
            </a:r>
            <a:r>
              <a:rPr lang="en-US" dirty="0" smtClean="0"/>
              <a:t> </a:t>
            </a:r>
            <a:r>
              <a:rPr lang="en-US" dirty="0" err="1" smtClean="0"/>
              <a:t>stranih</a:t>
            </a:r>
            <a:r>
              <a:rPr lang="en-US" dirty="0" smtClean="0"/>
              <a:t> </a:t>
            </a:r>
            <a:r>
              <a:rPr lang="en-US" dirty="0" err="1" smtClean="0"/>
              <a:t>gostiju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</a:t>
            </a:r>
            <a:r>
              <a:rPr lang="en-US" dirty="0" err="1" smtClean="0"/>
              <a:t>prijava</a:t>
            </a:r>
            <a:r>
              <a:rPr lang="en-US" dirty="0" smtClean="0"/>
              <a:t> </a:t>
            </a:r>
            <a:r>
              <a:rPr lang="en-US" dirty="0" err="1" smtClean="0"/>
              <a:t>boravišta</a:t>
            </a:r>
            <a:r>
              <a:rPr lang="en-US" dirty="0" smtClean="0"/>
              <a:t> </a:t>
            </a:r>
            <a:r>
              <a:rPr lang="en-US" dirty="0" err="1" smtClean="0"/>
              <a:t>gosta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</a:t>
            </a:r>
            <a:r>
              <a:rPr lang="en-US" dirty="0" err="1" smtClean="0"/>
              <a:t>knjiga</a:t>
            </a:r>
            <a:r>
              <a:rPr lang="en-US" dirty="0" smtClean="0"/>
              <a:t> </a:t>
            </a:r>
            <a:r>
              <a:rPr lang="en-US" dirty="0" err="1" smtClean="0"/>
              <a:t>zaboravljenih</a:t>
            </a:r>
            <a:r>
              <a:rPr lang="en-US" dirty="0" smtClean="0"/>
              <a:t> </a:t>
            </a:r>
            <a:r>
              <a:rPr lang="en-US" dirty="0" err="1" smtClean="0"/>
              <a:t>stvari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</a:t>
            </a:r>
            <a:r>
              <a:rPr lang="en-US" dirty="0" err="1" smtClean="0"/>
              <a:t>knjiga</a:t>
            </a:r>
            <a:r>
              <a:rPr lang="en-US" dirty="0" smtClean="0"/>
              <a:t> </a:t>
            </a:r>
            <a:r>
              <a:rPr lang="en-US" dirty="0" err="1" smtClean="0"/>
              <a:t>telefonskih</a:t>
            </a:r>
            <a:r>
              <a:rPr lang="en-US" dirty="0" smtClean="0"/>
              <a:t> </a:t>
            </a:r>
            <a:r>
              <a:rPr lang="en-US" dirty="0" err="1" smtClean="0"/>
              <a:t>razgovora</a:t>
            </a:r>
            <a:endParaRPr lang="en-US" dirty="0"/>
          </a:p>
        </p:txBody>
      </p:sp>
      <p:pic>
        <p:nvPicPr>
          <p:cNvPr id="4" name="Picture 3" descr="images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5074" y="2643182"/>
            <a:ext cx="2928926" cy="4214818"/>
          </a:xfrm>
          <a:prstGeom prst="rect">
            <a:avLst/>
          </a:prstGeom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POSLOVNE KNJIGE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sr-Latn-RS" sz="1800" b="1" dirty="0" smtClean="0"/>
              <a:t>POSLOVNI OBRASCI</a:t>
            </a:r>
            <a:endParaRPr lang="en-US" sz="18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err="1" smtClean="0"/>
              <a:t>Poslovne</a:t>
            </a:r>
            <a:r>
              <a:rPr lang="en-US" dirty="0" smtClean="0"/>
              <a:t> </a:t>
            </a:r>
            <a:r>
              <a:rPr lang="en-US" dirty="0" err="1" smtClean="0"/>
              <a:t>knjige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poslovni</a:t>
            </a:r>
            <a:r>
              <a:rPr lang="en-US" dirty="0" smtClean="0"/>
              <a:t> </a:t>
            </a:r>
            <a:r>
              <a:rPr lang="en-US" dirty="0" err="1" smtClean="0"/>
              <a:t>obrasci</a:t>
            </a:r>
            <a:r>
              <a:rPr lang="en-US" dirty="0" smtClean="0"/>
              <a:t> </a:t>
            </a:r>
            <a:r>
              <a:rPr lang="en-US" dirty="0" err="1" smtClean="0"/>
              <a:t>moraju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isponjuvaju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zahteve</a:t>
            </a:r>
            <a:r>
              <a:rPr lang="en-US" dirty="0" smtClean="0"/>
              <a:t> </a:t>
            </a:r>
            <a:r>
              <a:rPr lang="en-US" dirty="0" err="1" smtClean="0"/>
              <a:t>načela</a:t>
            </a:r>
            <a:r>
              <a:rPr lang="en-US" dirty="0" smtClean="0"/>
              <a:t> o </a:t>
            </a:r>
            <a:r>
              <a:rPr lang="en-US" dirty="0" err="1" smtClean="0"/>
              <a:t>urednosti</a:t>
            </a:r>
            <a:r>
              <a:rPr lang="en-US" dirty="0" smtClean="0"/>
              <a:t> :</a:t>
            </a:r>
            <a:endParaRPr lang="sr-Latn-RS" dirty="0" smtClean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moraju</a:t>
            </a:r>
            <a:r>
              <a:rPr lang="en-US" dirty="0" smtClean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 </a:t>
            </a:r>
            <a:r>
              <a:rPr lang="en-US" dirty="0" err="1" smtClean="0"/>
              <a:t>pisani</a:t>
            </a:r>
            <a:r>
              <a:rPr lang="en-US" dirty="0" smtClean="0"/>
              <a:t> </a:t>
            </a:r>
            <a:r>
              <a:rPr lang="en-US" dirty="0" err="1" smtClean="0"/>
              <a:t>mastilom,pisaćom</a:t>
            </a:r>
            <a:r>
              <a:rPr lang="en-US" dirty="0" smtClean="0"/>
              <a:t> </a:t>
            </a:r>
            <a:r>
              <a:rPr lang="en-US" dirty="0" err="1" smtClean="0"/>
              <a:t>mašinom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neki</a:t>
            </a:r>
            <a:r>
              <a:rPr lang="en-US" dirty="0" smtClean="0"/>
              <a:t> </a:t>
            </a:r>
            <a:r>
              <a:rPr lang="en-US" dirty="0" err="1" smtClean="0"/>
              <a:t>drugi</a:t>
            </a:r>
            <a:r>
              <a:rPr lang="en-US" dirty="0" smtClean="0"/>
              <a:t> </a:t>
            </a:r>
            <a:r>
              <a:rPr lang="en-US" dirty="0" err="1" smtClean="0"/>
              <a:t>način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onemogućava</a:t>
            </a:r>
            <a:r>
              <a:rPr lang="en-US" dirty="0" smtClean="0"/>
              <a:t> </a:t>
            </a:r>
            <a:r>
              <a:rPr lang="en-US" dirty="0" err="1" smtClean="0"/>
              <a:t>brisanje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</a:t>
            </a:r>
            <a:r>
              <a:rPr lang="en-US" dirty="0" err="1" smtClean="0"/>
              <a:t>relevatne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samo</a:t>
            </a:r>
            <a:r>
              <a:rPr lang="en-US" dirty="0" smtClean="0"/>
              <a:t> </a:t>
            </a:r>
            <a:r>
              <a:rPr lang="en-US" dirty="0" err="1" smtClean="0"/>
              <a:t>originalne</a:t>
            </a:r>
            <a:r>
              <a:rPr lang="en-US" dirty="0" smtClean="0"/>
              <a:t> </a:t>
            </a:r>
            <a:r>
              <a:rPr lang="en-US" dirty="0" err="1" smtClean="0"/>
              <a:t>poslovne</a:t>
            </a:r>
            <a:r>
              <a:rPr lang="en-US" dirty="0" smtClean="0"/>
              <a:t> </a:t>
            </a:r>
            <a:r>
              <a:rPr lang="en-US" dirty="0" err="1" smtClean="0"/>
              <a:t>knjige</a:t>
            </a:r>
            <a:r>
              <a:rPr lang="en-US" dirty="0" smtClean="0"/>
              <a:t>(</a:t>
            </a:r>
            <a:r>
              <a:rPr lang="en-US" dirty="0" err="1" smtClean="0"/>
              <a:t>obrasci</a:t>
            </a:r>
            <a:r>
              <a:rPr lang="en-US" dirty="0" smtClean="0"/>
              <a:t>), </a:t>
            </a:r>
            <a:r>
              <a:rPr lang="en-US" dirty="0" err="1" smtClean="0"/>
              <a:t>foto-kopije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prepisi</a:t>
            </a:r>
            <a:r>
              <a:rPr lang="en-US" dirty="0" smtClean="0"/>
              <a:t> </a:t>
            </a:r>
            <a:r>
              <a:rPr lang="en-US" dirty="0" err="1" smtClean="0"/>
              <a:t>moraju</a:t>
            </a:r>
            <a:r>
              <a:rPr lang="en-US" dirty="0" smtClean="0"/>
              <a:t> se </a:t>
            </a:r>
            <a:r>
              <a:rPr lang="en-US" dirty="0" err="1" smtClean="0"/>
              <a:t>posebno</a:t>
            </a:r>
            <a:r>
              <a:rPr lang="en-US" dirty="0" smtClean="0"/>
              <a:t> </a:t>
            </a:r>
            <a:r>
              <a:rPr lang="en-US" dirty="0" err="1" smtClean="0"/>
              <a:t>označiti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obrazložiti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-u </a:t>
            </a:r>
            <a:r>
              <a:rPr lang="en-US" dirty="0" err="1" smtClean="0"/>
              <a:t>poslovnim</a:t>
            </a:r>
            <a:r>
              <a:rPr lang="en-US" dirty="0" smtClean="0"/>
              <a:t> </a:t>
            </a:r>
            <a:r>
              <a:rPr lang="en-US" dirty="0" err="1" smtClean="0"/>
              <a:t>knjigama</a:t>
            </a:r>
            <a:r>
              <a:rPr lang="en-US" dirty="0" smtClean="0"/>
              <a:t> (</a:t>
            </a:r>
            <a:r>
              <a:rPr lang="en-US" dirty="0" err="1" smtClean="0"/>
              <a:t>obrascima</a:t>
            </a:r>
            <a:r>
              <a:rPr lang="en-US" dirty="0" smtClean="0"/>
              <a:t>) </a:t>
            </a:r>
            <a:r>
              <a:rPr lang="en-US" dirty="0" err="1" smtClean="0"/>
              <a:t>nije</a:t>
            </a:r>
            <a:r>
              <a:rPr lang="en-US" dirty="0" smtClean="0"/>
              <a:t> </a:t>
            </a:r>
            <a:r>
              <a:rPr lang="en-US" dirty="0" err="1" smtClean="0"/>
              <a:t>dozvoljeno</a:t>
            </a:r>
            <a:r>
              <a:rPr lang="en-US" dirty="0" smtClean="0"/>
              <a:t> </a:t>
            </a:r>
            <a:r>
              <a:rPr lang="en-US" dirty="0" err="1" smtClean="0"/>
              <a:t>prepravljanje</a:t>
            </a:r>
            <a:r>
              <a:rPr lang="en-US" dirty="0" smtClean="0"/>
              <a:t> </a:t>
            </a:r>
            <a:r>
              <a:rPr lang="en-US" dirty="0" err="1" smtClean="0"/>
              <a:t>brojeva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teksta</a:t>
            </a:r>
            <a:r>
              <a:rPr lang="en-US" dirty="0" smtClean="0"/>
              <a:t>, </a:t>
            </a:r>
            <a:r>
              <a:rPr lang="en-US" dirty="0" err="1" smtClean="0"/>
              <a:t>greške</a:t>
            </a:r>
            <a:r>
              <a:rPr lang="en-US" dirty="0" smtClean="0"/>
              <a:t> se </a:t>
            </a:r>
            <a:r>
              <a:rPr lang="en-US" dirty="0" err="1" smtClean="0"/>
              <a:t>ispravljaju</a:t>
            </a:r>
            <a:r>
              <a:rPr lang="en-US" dirty="0" smtClean="0"/>
              <a:t> </a:t>
            </a:r>
            <a:r>
              <a:rPr lang="en-US" dirty="0" err="1" smtClean="0"/>
              <a:t>tako</a:t>
            </a:r>
            <a:r>
              <a:rPr lang="en-US" dirty="0" smtClean="0"/>
              <a:t> </a:t>
            </a:r>
            <a:r>
              <a:rPr lang="en-US" dirty="0" err="1" smtClean="0"/>
              <a:t>sto</a:t>
            </a:r>
            <a:r>
              <a:rPr lang="en-US" dirty="0" smtClean="0"/>
              <a:t> se </a:t>
            </a:r>
            <a:r>
              <a:rPr lang="en-US" dirty="0" err="1" smtClean="0"/>
              <a:t>precrtaju</a:t>
            </a:r>
            <a:r>
              <a:rPr lang="en-US" dirty="0" smtClean="0"/>
              <a:t> </a:t>
            </a:r>
            <a:r>
              <a:rPr lang="en-US" dirty="0" err="1" smtClean="0"/>
              <a:t>tankom</a:t>
            </a:r>
            <a:r>
              <a:rPr lang="en-US" dirty="0" smtClean="0"/>
              <a:t> </a:t>
            </a:r>
            <a:r>
              <a:rPr lang="en-US" dirty="0" err="1" smtClean="0"/>
              <a:t>linijom</a:t>
            </a:r>
            <a:r>
              <a:rPr lang="en-US" dirty="0" smtClean="0"/>
              <a:t> ,a </a:t>
            </a:r>
            <a:r>
              <a:rPr lang="en-US" dirty="0" err="1" smtClean="0"/>
              <a:t>iznad</a:t>
            </a:r>
            <a:r>
              <a:rPr lang="en-US" dirty="0" smtClean="0"/>
              <a:t> toga se </a:t>
            </a:r>
            <a:r>
              <a:rPr lang="en-US" dirty="0" err="1" smtClean="0"/>
              <a:t>ispise</a:t>
            </a:r>
            <a:r>
              <a:rPr lang="en-US" dirty="0" smtClean="0"/>
              <a:t> </a:t>
            </a:r>
            <a:r>
              <a:rPr lang="en-US" dirty="0" err="1" smtClean="0"/>
              <a:t>tačan</a:t>
            </a:r>
            <a:r>
              <a:rPr lang="en-US" dirty="0" smtClean="0"/>
              <a:t> </a:t>
            </a:r>
            <a:r>
              <a:rPr lang="en-US" dirty="0" err="1" smtClean="0"/>
              <a:t>podatak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</a:t>
            </a:r>
            <a:r>
              <a:rPr lang="en-US" dirty="0" err="1" smtClean="0"/>
              <a:t>prazan</a:t>
            </a:r>
            <a:r>
              <a:rPr lang="en-US" dirty="0" smtClean="0"/>
              <a:t> </a:t>
            </a:r>
            <a:r>
              <a:rPr lang="en-US" dirty="0" err="1" smtClean="0"/>
              <a:t>prostor</a:t>
            </a:r>
            <a:r>
              <a:rPr lang="en-US" dirty="0" smtClean="0"/>
              <a:t> </a:t>
            </a:r>
            <a:r>
              <a:rPr lang="en-US" dirty="0" err="1" smtClean="0"/>
              <a:t>poništava</a:t>
            </a:r>
            <a:r>
              <a:rPr lang="en-US" dirty="0" smtClean="0"/>
              <a:t> se </a:t>
            </a:r>
            <a:r>
              <a:rPr lang="en-US" dirty="0" err="1" smtClean="0"/>
              <a:t>knjigovodstvenim</a:t>
            </a:r>
            <a:r>
              <a:rPr lang="en-US" dirty="0" smtClean="0"/>
              <a:t> </a:t>
            </a:r>
            <a:r>
              <a:rPr lang="en-US" dirty="0" err="1" smtClean="0"/>
              <a:t>kolenom,time</a:t>
            </a:r>
            <a:r>
              <a:rPr lang="en-US" dirty="0" smtClean="0"/>
              <a:t> se </a:t>
            </a:r>
            <a:r>
              <a:rPr lang="en-US" dirty="0" err="1" smtClean="0"/>
              <a:t>isključuje</a:t>
            </a:r>
            <a:r>
              <a:rPr lang="en-US" dirty="0" smtClean="0"/>
              <a:t> </a:t>
            </a:r>
            <a:r>
              <a:rPr lang="en-US" dirty="0" err="1" smtClean="0"/>
              <a:t>mogućnost</a:t>
            </a:r>
            <a:r>
              <a:rPr lang="en-US" dirty="0" smtClean="0"/>
              <a:t> </a:t>
            </a:r>
            <a:r>
              <a:rPr lang="en-US" dirty="0" err="1" smtClean="0"/>
              <a:t>naknadog</a:t>
            </a:r>
            <a:r>
              <a:rPr lang="en-US" dirty="0" smtClean="0"/>
              <a:t> </a:t>
            </a:r>
            <a:r>
              <a:rPr lang="en-US" dirty="0" err="1" smtClean="0"/>
              <a:t>upisivanja</a:t>
            </a:r>
            <a:r>
              <a:rPr lang="en-US" dirty="0" smtClean="0"/>
              <a:t> </a:t>
            </a:r>
            <a:r>
              <a:rPr lang="en-US" dirty="0" err="1" smtClean="0"/>
              <a:t>iznosa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teksta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</a:t>
            </a:r>
            <a:r>
              <a:rPr lang="en-US" dirty="0" err="1" smtClean="0"/>
              <a:t>ukoliko</a:t>
            </a:r>
            <a:r>
              <a:rPr lang="en-US" dirty="0" smtClean="0"/>
              <a:t> se </a:t>
            </a:r>
            <a:r>
              <a:rPr lang="en-US" dirty="0" err="1" smtClean="0"/>
              <a:t>ispisuju</a:t>
            </a:r>
            <a:r>
              <a:rPr lang="en-US" dirty="0" smtClean="0"/>
              <a:t> u vise </a:t>
            </a:r>
            <a:r>
              <a:rPr lang="en-US" dirty="0" err="1" smtClean="0"/>
              <a:t>primeraka,samo</a:t>
            </a:r>
            <a:r>
              <a:rPr lang="en-US" dirty="0" smtClean="0"/>
              <a:t> </a:t>
            </a:r>
            <a:r>
              <a:rPr lang="en-US" dirty="0" err="1" smtClean="0"/>
              <a:t>jedan</a:t>
            </a:r>
            <a:r>
              <a:rPr lang="en-US" dirty="0" smtClean="0"/>
              <a:t> </a:t>
            </a:r>
            <a:r>
              <a:rPr lang="en-US" dirty="0" err="1" smtClean="0"/>
              <a:t>primerak</a:t>
            </a:r>
            <a:r>
              <a:rPr lang="en-US" dirty="0" smtClean="0"/>
              <a:t>(</a:t>
            </a:r>
            <a:r>
              <a:rPr lang="en-US" dirty="0" err="1" smtClean="0"/>
              <a:t>najčešće</a:t>
            </a:r>
            <a:r>
              <a:rPr lang="en-US" dirty="0" smtClean="0"/>
              <a:t> original)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 </a:t>
            </a:r>
            <a:r>
              <a:rPr lang="en-US" dirty="0" err="1" smtClean="0"/>
              <a:t>osnov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njegovo</a:t>
            </a:r>
            <a:r>
              <a:rPr lang="en-US" dirty="0" smtClean="0"/>
              <a:t> </a:t>
            </a:r>
            <a:r>
              <a:rPr lang="en-US" dirty="0" err="1" smtClean="0"/>
              <a:t>registrovanje</a:t>
            </a:r>
            <a:r>
              <a:rPr lang="en-US" dirty="0" smtClean="0"/>
              <a:t>(</a:t>
            </a:r>
            <a:r>
              <a:rPr lang="en-US" dirty="0" err="1" smtClean="0"/>
              <a:t>knjiženje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6" name="Picture 5" descr="images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28802"/>
            <a:ext cx="3786182" cy="2357454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Elementi poslovnih knjiga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1600" dirty="0" err="1" smtClean="0"/>
              <a:t>Poslovne</a:t>
            </a:r>
            <a:r>
              <a:rPr lang="en-US" sz="1600" dirty="0" smtClean="0"/>
              <a:t> </a:t>
            </a:r>
            <a:r>
              <a:rPr lang="en-US" sz="1600" dirty="0" err="1" smtClean="0"/>
              <a:t>knjige</a:t>
            </a:r>
            <a:r>
              <a:rPr lang="en-US" sz="1600" dirty="0" smtClean="0"/>
              <a:t> </a:t>
            </a:r>
            <a:r>
              <a:rPr lang="en-US" sz="1600" dirty="0" err="1" smtClean="0"/>
              <a:t>i</a:t>
            </a:r>
            <a:r>
              <a:rPr lang="en-US" sz="1600" dirty="0" smtClean="0"/>
              <a:t> </a:t>
            </a:r>
            <a:r>
              <a:rPr lang="en-US" sz="1600" dirty="0" err="1" smtClean="0"/>
              <a:t>obrasci</a:t>
            </a:r>
            <a:r>
              <a:rPr lang="en-US" sz="1600" dirty="0" smtClean="0"/>
              <a:t> u </a:t>
            </a:r>
            <a:r>
              <a:rPr lang="en-US" sz="1600" dirty="0" err="1" smtClean="0"/>
              <a:t>hotelijerskom</a:t>
            </a:r>
            <a:r>
              <a:rPr lang="en-US" sz="1600" dirty="0" smtClean="0"/>
              <a:t> </a:t>
            </a:r>
            <a:r>
              <a:rPr lang="en-US" sz="1600" dirty="0" err="1" smtClean="0"/>
              <a:t>poslovanju</a:t>
            </a:r>
            <a:endParaRPr lang="sr-Latn-RS" sz="1600" dirty="0" smtClean="0"/>
          </a:p>
          <a:p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err="1" smtClean="0"/>
              <a:t>Rad</a:t>
            </a:r>
            <a:r>
              <a:rPr lang="en-US" sz="1600" dirty="0" smtClean="0"/>
              <a:t> u </a:t>
            </a:r>
            <a:r>
              <a:rPr lang="en-US" sz="1600" dirty="0" err="1" smtClean="0"/>
              <a:t>hotelskom</a:t>
            </a:r>
            <a:r>
              <a:rPr lang="en-US" sz="1600" dirty="0" smtClean="0"/>
              <a:t> </a:t>
            </a:r>
            <a:r>
              <a:rPr lang="en-US" sz="1600" dirty="0" err="1" smtClean="0"/>
              <a:t>poslovanju</a:t>
            </a:r>
            <a:r>
              <a:rPr lang="en-US" sz="1600" dirty="0" smtClean="0"/>
              <a:t> se </a:t>
            </a:r>
            <a:r>
              <a:rPr lang="en-US" sz="1600" dirty="0" err="1" smtClean="0"/>
              <a:t>reguliše</a:t>
            </a:r>
            <a:r>
              <a:rPr lang="en-US" sz="1600" dirty="0" smtClean="0"/>
              <a:t> </a:t>
            </a:r>
            <a:r>
              <a:rPr lang="en-US" sz="1600" dirty="0" err="1" smtClean="0"/>
              <a:t>informacijama</a:t>
            </a:r>
            <a:r>
              <a:rPr lang="en-US" sz="1600" dirty="0" smtClean="0"/>
              <a:t>.</a:t>
            </a:r>
            <a:endParaRPr lang="sr-Latn-RS" sz="1600" dirty="0" smtClean="0"/>
          </a:p>
          <a:p>
            <a:endParaRPr lang="sr-Latn-RS" sz="1600" dirty="0" smtClean="0"/>
          </a:p>
          <a:p>
            <a:r>
              <a:rPr lang="en-US" sz="1600" dirty="0" smtClean="0"/>
              <a:t>One se </a:t>
            </a:r>
            <a:r>
              <a:rPr lang="en-US" sz="1600" dirty="0" err="1" smtClean="0"/>
              <a:t>formulišu</a:t>
            </a:r>
            <a:r>
              <a:rPr lang="en-US" sz="1600" dirty="0" smtClean="0"/>
              <a:t> </a:t>
            </a:r>
            <a:r>
              <a:rPr lang="en-US" sz="1600" dirty="0" err="1" smtClean="0"/>
              <a:t>obično</a:t>
            </a:r>
            <a:r>
              <a:rPr lang="en-US" sz="1600" dirty="0" smtClean="0"/>
              <a:t> </a:t>
            </a:r>
            <a:r>
              <a:rPr lang="en-US" sz="1600" dirty="0" err="1" smtClean="0"/>
              <a:t>rečima,i</a:t>
            </a:r>
            <a:r>
              <a:rPr lang="en-US" sz="1600" dirty="0" smtClean="0"/>
              <a:t> </a:t>
            </a:r>
            <a:r>
              <a:rPr lang="en-US" sz="1600" dirty="0" err="1" smtClean="0"/>
              <a:t>takve</a:t>
            </a:r>
            <a:r>
              <a:rPr lang="en-US" sz="1600" dirty="0" smtClean="0"/>
              <a:t> </a:t>
            </a:r>
            <a:r>
              <a:rPr lang="en-US" sz="1600" dirty="0" err="1" smtClean="0"/>
              <a:t>informacije</a:t>
            </a:r>
            <a:r>
              <a:rPr lang="en-US" sz="1600" dirty="0" smtClean="0"/>
              <a:t> se </a:t>
            </a:r>
            <a:r>
              <a:rPr lang="en-US" sz="1600" dirty="0" err="1" smtClean="0"/>
              <a:t>nazivaju</a:t>
            </a:r>
            <a:r>
              <a:rPr lang="en-US" sz="1600" dirty="0" smtClean="0"/>
              <a:t> </a:t>
            </a:r>
            <a:r>
              <a:rPr lang="en-US" sz="1600" dirty="0" err="1" smtClean="0"/>
              <a:t>podaci</a:t>
            </a:r>
            <a:r>
              <a:rPr lang="en-US" sz="1600" dirty="0" smtClean="0"/>
              <a:t>.</a:t>
            </a:r>
            <a:endParaRPr lang="sr-Latn-RS" sz="1600" dirty="0" smtClean="0"/>
          </a:p>
          <a:p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err="1" smtClean="0"/>
              <a:t>Podaci</a:t>
            </a:r>
            <a:r>
              <a:rPr lang="en-US" sz="1600" dirty="0" smtClean="0"/>
              <a:t> </a:t>
            </a:r>
            <a:r>
              <a:rPr lang="en-US" sz="1600" dirty="0" err="1" smtClean="0"/>
              <a:t>koji</a:t>
            </a:r>
            <a:r>
              <a:rPr lang="en-US" sz="1600" dirty="0" smtClean="0"/>
              <a:t> </a:t>
            </a:r>
            <a:r>
              <a:rPr lang="en-US" sz="1600" dirty="0" err="1" smtClean="0"/>
              <a:t>nastaju</a:t>
            </a:r>
            <a:r>
              <a:rPr lang="en-US" sz="1600" dirty="0" smtClean="0"/>
              <a:t> u </a:t>
            </a:r>
            <a:r>
              <a:rPr lang="en-US" sz="1600" dirty="0" err="1" smtClean="0"/>
              <a:t>hotelijerskog</a:t>
            </a:r>
            <a:r>
              <a:rPr lang="en-US" sz="1600" dirty="0" smtClean="0"/>
              <a:t> </a:t>
            </a:r>
            <a:r>
              <a:rPr lang="en-US" sz="1600" dirty="0" err="1" smtClean="0"/>
              <a:t>poslovanju</a:t>
            </a:r>
            <a:r>
              <a:rPr lang="en-US" sz="1600" dirty="0" smtClean="0"/>
              <a:t> </a:t>
            </a:r>
            <a:r>
              <a:rPr lang="en-US" sz="1600" dirty="0" err="1" smtClean="0"/>
              <a:t>registruju</a:t>
            </a:r>
            <a:r>
              <a:rPr lang="en-US" sz="1600" dirty="0" smtClean="0"/>
              <a:t> </a:t>
            </a:r>
            <a:r>
              <a:rPr lang="en-US" sz="1600" dirty="0" err="1" smtClean="0"/>
              <a:t>se,zapisuju</a:t>
            </a:r>
            <a:r>
              <a:rPr lang="en-US" sz="1600" dirty="0" smtClean="0"/>
              <a:t> </a:t>
            </a:r>
            <a:r>
              <a:rPr lang="en-US" sz="1600" dirty="0" err="1" smtClean="0"/>
              <a:t>tj</a:t>
            </a:r>
            <a:r>
              <a:rPr lang="en-US" sz="1600" dirty="0" smtClean="0"/>
              <a:t>. </a:t>
            </a:r>
            <a:r>
              <a:rPr lang="en-US" sz="1600" dirty="0" err="1" smtClean="0"/>
              <a:t>vrši</a:t>
            </a:r>
            <a:r>
              <a:rPr lang="en-US" sz="1600" dirty="0" smtClean="0"/>
              <a:t> se </a:t>
            </a:r>
            <a:r>
              <a:rPr lang="en-US" sz="1600" dirty="0" err="1" smtClean="0"/>
              <a:t>evidentacija</a:t>
            </a:r>
            <a:r>
              <a:rPr lang="en-US" sz="1600" dirty="0" smtClean="0"/>
              <a:t>.</a:t>
            </a:r>
            <a:br>
              <a:rPr lang="en-US" sz="1600" dirty="0" smtClean="0"/>
            </a:br>
            <a:r>
              <a:rPr lang="en-US" sz="1600" dirty="0" smtClean="0"/>
              <a:t>Pod </a:t>
            </a:r>
            <a:r>
              <a:rPr lang="en-US" sz="1600" dirty="0" err="1" smtClean="0"/>
              <a:t>postupkom</a:t>
            </a:r>
            <a:r>
              <a:rPr lang="en-US" sz="1600" dirty="0" smtClean="0"/>
              <a:t> </a:t>
            </a:r>
            <a:r>
              <a:rPr lang="en-US" sz="1600" dirty="0" err="1" smtClean="0"/>
              <a:t>evidentacije</a:t>
            </a:r>
            <a:r>
              <a:rPr lang="en-US" sz="1600" dirty="0" smtClean="0"/>
              <a:t> se </a:t>
            </a:r>
            <a:r>
              <a:rPr lang="en-US" sz="1600" dirty="0" err="1" smtClean="0"/>
              <a:t>podrazumeva</a:t>
            </a:r>
            <a:r>
              <a:rPr lang="en-US" sz="1600" dirty="0" smtClean="0"/>
              <a:t> </a:t>
            </a:r>
            <a:r>
              <a:rPr lang="en-US" sz="1600" dirty="0" err="1" smtClean="0"/>
              <a:t>evidentiranje</a:t>
            </a:r>
            <a:r>
              <a:rPr lang="en-US" sz="1600" dirty="0" smtClean="0"/>
              <a:t> u </a:t>
            </a:r>
            <a:r>
              <a:rPr lang="en-US" sz="1600" dirty="0" err="1" smtClean="0"/>
              <a:t>poslovnim</a:t>
            </a:r>
            <a:r>
              <a:rPr lang="en-US" sz="1600" dirty="0" smtClean="0"/>
              <a:t> </a:t>
            </a:r>
            <a:r>
              <a:rPr lang="en-US" sz="1600" dirty="0" err="1" smtClean="0"/>
              <a:t>knjigama</a:t>
            </a:r>
            <a:r>
              <a:rPr lang="en-US" sz="1600" dirty="0" smtClean="0"/>
              <a:t> </a:t>
            </a:r>
            <a:r>
              <a:rPr lang="en-US" sz="1600" dirty="0" err="1" smtClean="0"/>
              <a:t>i</a:t>
            </a:r>
            <a:r>
              <a:rPr lang="en-US" sz="1600" dirty="0" smtClean="0"/>
              <a:t> </a:t>
            </a:r>
            <a:r>
              <a:rPr lang="en-US" sz="1600" dirty="0" err="1" smtClean="0"/>
              <a:t>na</a:t>
            </a:r>
            <a:r>
              <a:rPr lang="en-US" sz="1600" dirty="0" smtClean="0"/>
              <a:t> </a:t>
            </a:r>
            <a:r>
              <a:rPr lang="en-US" sz="1600" dirty="0" err="1" smtClean="0"/>
              <a:t>poslovnim</a:t>
            </a:r>
            <a:r>
              <a:rPr lang="en-US" sz="1600" dirty="0" smtClean="0"/>
              <a:t> </a:t>
            </a:r>
            <a:r>
              <a:rPr lang="en-US" sz="1600" dirty="0" err="1" smtClean="0"/>
              <a:t>obrascima</a:t>
            </a:r>
            <a:r>
              <a:rPr lang="en-US" sz="1600" dirty="0" smtClean="0"/>
              <a:t>. </a:t>
            </a:r>
            <a:endParaRPr lang="sr-Latn-RS" sz="1600" dirty="0" smtClean="0"/>
          </a:p>
          <a:p>
            <a:r>
              <a:rPr lang="en-US" sz="1600" dirty="0" err="1" smtClean="0"/>
              <a:t>Svaka</a:t>
            </a:r>
            <a:r>
              <a:rPr lang="en-US" sz="1600" dirty="0" smtClean="0"/>
              <a:t> </a:t>
            </a:r>
            <a:r>
              <a:rPr lang="en-US" sz="1600" dirty="0" err="1" smtClean="0"/>
              <a:t>evidentacija</a:t>
            </a:r>
            <a:r>
              <a:rPr lang="en-US" sz="1600" dirty="0" smtClean="0"/>
              <a:t> </a:t>
            </a:r>
            <a:r>
              <a:rPr lang="en-US" sz="1600" dirty="0" err="1" smtClean="0"/>
              <a:t>mora</a:t>
            </a:r>
            <a:r>
              <a:rPr lang="en-US" sz="1600" dirty="0" smtClean="0"/>
              <a:t> </a:t>
            </a:r>
            <a:r>
              <a:rPr lang="en-US" sz="1600" dirty="0" err="1" smtClean="0"/>
              <a:t>da</a:t>
            </a:r>
            <a:r>
              <a:rPr lang="en-US" sz="1600" dirty="0" smtClean="0"/>
              <a:t> </a:t>
            </a:r>
            <a:r>
              <a:rPr lang="en-US" sz="1600" dirty="0" err="1" smtClean="0"/>
              <a:t>obuhvati</a:t>
            </a:r>
            <a:r>
              <a:rPr lang="en-US" sz="1600" dirty="0" smtClean="0"/>
              <a:t> </a:t>
            </a:r>
            <a:r>
              <a:rPr lang="en-US" sz="1600" dirty="0" err="1" smtClean="0"/>
              <a:t>potrebne</a:t>
            </a:r>
            <a:r>
              <a:rPr lang="en-US" sz="1600" dirty="0" smtClean="0"/>
              <a:t> </a:t>
            </a:r>
            <a:r>
              <a:rPr lang="en-US" sz="1600" dirty="0" err="1" smtClean="0"/>
              <a:t>i</a:t>
            </a:r>
            <a:r>
              <a:rPr lang="en-US" sz="1600" dirty="0" smtClean="0"/>
              <a:t> </a:t>
            </a:r>
            <a:r>
              <a:rPr lang="en-US" sz="1600" dirty="0" err="1" smtClean="0"/>
              <a:t>dovoljne</a:t>
            </a:r>
            <a:r>
              <a:rPr lang="en-US" sz="1600" dirty="0" smtClean="0"/>
              <a:t> </a:t>
            </a:r>
            <a:r>
              <a:rPr lang="en-US" sz="1600" dirty="0" err="1" smtClean="0"/>
              <a:t>podatke.Podaci</a:t>
            </a:r>
            <a:r>
              <a:rPr lang="en-US" sz="1600" dirty="0" smtClean="0"/>
              <a:t> </a:t>
            </a:r>
            <a:r>
              <a:rPr lang="en-US" sz="1600" dirty="0" err="1" smtClean="0"/>
              <a:t>informišu</a:t>
            </a:r>
            <a:r>
              <a:rPr lang="en-US" sz="1600" dirty="0" smtClean="0"/>
              <a:t> o </a:t>
            </a:r>
            <a:r>
              <a:rPr lang="en-US" sz="1600" dirty="0" err="1" smtClean="0"/>
              <a:t>pojavama</a:t>
            </a:r>
            <a:r>
              <a:rPr lang="en-US" sz="1600" dirty="0" smtClean="0"/>
              <a:t> </a:t>
            </a:r>
            <a:r>
              <a:rPr lang="en-US" sz="1600" dirty="0" err="1" smtClean="0"/>
              <a:t>i</a:t>
            </a:r>
            <a:r>
              <a:rPr lang="en-US" sz="1600" dirty="0" smtClean="0"/>
              <a:t> </a:t>
            </a:r>
            <a:r>
              <a:rPr lang="en-US" sz="1600" dirty="0" err="1" smtClean="0"/>
              <a:t>promena</a:t>
            </a:r>
            <a:r>
              <a:rPr lang="en-US" sz="1600" dirty="0" smtClean="0"/>
              <a:t> </a:t>
            </a:r>
            <a:r>
              <a:rPr lang="en-US" sz="1600" dirty="0" err="1" smtClean="0"/>
              <a:t>na</a:t>
            </a:r>
            <a:r>
              <a:rPr lang="en-US" sz="1600" dirty="0" smtClean="0"/>
              <a:t> </a:t>
            </a:r>
            <a:r>
              <a:rPr lang="en-US" sz="1600" dirty="0" err="1" smtClean="0"/>
              <a:t>njima</a:t>
            </a:r>
            <a:endParaRPr lang="en-US" sz="1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vi-VN" sz="2400" dirty="0" smtClean="0"/>
              <a:t>Poslovne knjige i poslovni obrasci koji se koriste u poslovanju moraju sadržati odgovaraće </a:t>
            </a:r>
            <a:r>
              <a:rPr lang="vi-VN" sz="2400" b="1" dirty="0" smtClean="0"/>
              <a:t>elemente kao što su : </a:t>
            </a:r>
            <a:endParaRPr lang="sr-Latn-RS" sz="2400" b="1" dirty="0" smtClean="0"/>
          </a:p>
          <a:p>
            <a:endParaRPr lang="sr-Latn-RS" sz="2400" dirty="0" smtClean="0"/>
          </a:p>
          <a:p>
            <a:r>
              <a:rPr lang="vi-VN" sz="2400" dirty="0" smtClean="0"/>
              <a:t>datum i mesto nastanka poslovnog pogađaja,</a:t>
            </a:r>
            <a:endParaRPr lang="sr-Latn-RS" sz="2400" dirty="0" smtClean="0"/>
          </a:p>
          <a:p>
            <a:r>
              <a:rPr lang="vi-VN" sz="2400" dirty="0" smtClean="0"/>
              <a:t>sadržaj događaja,naziv poslovne jedinice ili lica koje učestvuje u izvršenju poslovnog događaja i</a:t>
            </a:r>
            <a:endParaRPr lang="sr-Latn-RS" sz="2400" dirty="0" smtClean="0"/>
          </a:p>
          <a:p>
            <a:r>
              <a:rPr lang="vi-VN" sz="2400" dirty="0" smtClean="0"/>
              <a:t> potpis ovlašćenog lica.</a:t>
            </a:r>
            <a:br>
              <a:rPr lang="vi-VN" sz="2400" dirty="0" smtClean="0"/>
            </a:br>
            <a:endParaRPr lang="en-US" sz="2400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KONTROLA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sr-Latn-RS" sz="1800" b="1" dirty="0" smtClean="0"/>
              <a:t>I ISPRAVNOST POSLOVNIH KNJIGA I OBRAZACA</a:t>
            </a:r>
            <a:endParaRPr lang="en-US" sz="18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vi-VN" dirty="0" smtClean="0"/>
              <a:t>Kada je reč o kontroli poslovne knjige i obrasci moraju da odgovaraju zahtevima formalne,računske i suštinske ispravnosti.</a:t>
            </a:r>
            <a:endParaRPr lang="sr-Latn-RS" dirty="0" smtClean="0"/>
          </a:p>
          <a:p>
            <a:endParaRPr lang="sr-Latn-RS" dirty="0" smtClean="0"/>
          </a:p>
          <a:p>
            <a:r>
              <a:rPr lang="vi-VN" dirty="0" smtClean="0"/>
              <a:t>Pod formalnom ispravnosti se podrazumeva postojanje svih potrebnih elem</a:t>
            </a:r>
            <a:r>
              <a:rPr lang="sr-Latn-RS" dirty="0" smtClean="0"/>
              <a:t>e</a:t>
            </a:r>
            <a:r>
              <a:rPr lang="vi-VN" dirty="0" smtClean="0"/>
              <a:t>nata i utvrđivanje urednosti.</a:t>
            </a:r>
            <a:endParaRPr lang="sr-Latn-RS" dirty="0" smtClean="0"/>
          </a:p>
          <a:p>
            <a:endParaRPr lang="sr-Latn-RS" dirty="0" smtClean="0"/>
          </a:p>
          <a:p>
            <a:r>
              <a:rPr lang="vi-VN" dirty="0" smtClean="0"/>
              <a:t>Pod računskom ispravnosti podrazumeva se tačnost u izračunavanju brojčanih pokazatelja koji se navode.</a:t>
            </a:r>
            <a:endParaRPr lang="sr-Latn-RS" dirty="0" smtClean="0"/>
          </a:p>
          <a:p>
            <a:endParaRPr lang="sr-Latn-RS" dirty="0" smtClean="0"/>
          </a:p>
          <a:p>
            <a:r>
              <a:rPr lang="vi-VN" dirty="0" smtClean="0"/>
              <a:t>Dok se pod suštinskom ispravbosti podrazumeva ispravnost u konstatovanju da su odnosni poslovni događaji stvarno nastali i da su u skladu sa zakonskim propisima.</a:t>
            </a:r>
            <a:endParaRPr lang="en-US" dirty="0"/>
          </a:p>
        </p:txBody>
      </p:sp>
      <p:pic>
        <p:nvPicPr>
          <p:cNvPr id="5" name="Picture 4" descr="images (1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14620"/>
            <a:ext cx="3571868" cy="1600200"/>
          </a:xfrm>
          <a:prstGeom prst="rect">
            <a:avLst/>
          </a:prstGeom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/>
              <a:t>Domaći zadatak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Napišite sami, kreirajte po vašem izboru iz lekcije neko pitanje i odgovorite .</a:t>
            </a:r>
            <a:endParaRPr lang="en-US" dirty="0"/>
          </a:p>
        </p:txBody>
      </p:sp>
      <p:pic>
        <p:nvPicPr>
          <p:cNvPr id="5" name="Picture 4" descr="images (19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56" y="1643050"/>
            <a:ext cx="5072098" cy="1495425"/>
          </a:xfrm>
          <a:prstGeom prst="rect">
            <a:avLst/>
          </a:prstGeom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98</TotalTime>
  <Words>247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Trek</vt:lpstr>
      <vt:lpstr>Poslovne knjige i obrasci u jedinicama za smeštaj</vt:lpstr>
      <vt:lpstr>Poslovne knjige i obrasci u poslovnim jednicama za smeštaj</vt:lpstr>
      <vt:lpstr>POSLOVNE KNJIGE</vt:lpstr>
      <vt:lpstr>Elementi poslovnih knjiga</vt:lpstr>
      <vt:lpstr>KONTROLA</vt:lpstr>
      <vt:lpstr>Domaći zadatak</vt:lpstr>
    </vt:vector>
  </TitlesOfParts>
  <Company>SnipeR's Redemption Network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Пословне књиге и обрасци у јединицама за смештај</dc:title>
  <dc:creator>new user</dc:creator>
  <cp:lastModifiedBy>new user</cp:lastModifiedBy>
  <cp:revision>7</cp:revision>
  <dcterms:created xsi:type="dcterms:W3CDTF">2020-04-30T14:56:07Z</dcterms:created>
  <dcterms:modified xsi:type="dcterms:W3CDTF">2020-05-03T10:22:52Z</dcterms:modified>
</cp:coreProperties>
</file>