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72" r:id="rId2"/>
    <p:sldId id="273" r:id="rId3"/>
    <p:sldId id="260" r:id="rId4"/>
    <p:sldId id="263" r:id="rId5"/>
    <p:sldId id="265" r:id="rId6"/>
    <p:sldId id="266" r:id="rId7"/>
    <p:sldId id="271" r:id="rId8"/>
    <p:sldId id="269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B2DEDF-ACBB-4720-81DE-1852A3FD1BE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1E2732-511E-4E48-A065-FD89DF71E468}">
      <dgm:prSet phldrT="[Text]"/>
      <dgm:spPr/>
      <dgm:t>
        <a:bodyPr/>
        <a:lstStyle/>
        <a:p>
          <a:r>
            <a:rPr lang="sr-Cyrl-RS" dirty="0" smtClean="0"/>
            <a:t>Смештајни капацитети</a:t>
          </a:r>
          <a:endParaRPr lang="en-US" dirty="0"/>
        </a:p>
      </dgm:t>
    </dgm:pt>
    <dgm:pt modelId="{F82E1509-F62E-4AF2-8D6B-6147E0EF694E}" type="parTrans" cxnId="{BE747620-FB6E-43EF-BC5E-5C40F0B9A597}">
      <dgm:prSet/>
      <dgm:spPr/>
      <dgm:t>
        <a:bodyPr/>
        <a:lstStyle/>
        <a:p>
          <a:endParaRPr lang="en-US"/>
        </a:p>
      </dgm:t>
    </dgm:pt>
    <dgm:pt modelId="{D8D790EC-0F03-41BD-B430-6BC2643BF379}" type="sibTrans" cxnId="{BE747620-FB6E-43EF-BC5E-5C40F0B9A597}">
      <dgm:prSet/>
      <dgm:spPr/>
      <dgm:t>
        <a:bodyPr/>
        <a:lstStyle/>
        <a:p>
          <a:endParaRPr lang="en-US"/>
        </a:p>
      </dgm:t>
    </dgm:pt>
    <dgm:pt modelId="{FE1874F7-EB4F-468E-A705-0370929DD8D3}">
      <dgm:prSet phldrT="[Text]" custT="1"/>
      <dgm:spPr/>
      <dgm:t>
        <a:bodyPr/>
        <a:lstStyle/>
        <a:p>
          <a:endParaRPr lang="sr-Cyrl-RS" sz="2000" b="1" i="0" u="none" dirty="0" smtClean="0"/>
        </a:p>
        <a:p>
          <a:r>
            <a:rPr lang="sr-Cyrl-RS" sz="2400" b="1" dirty="0" smtClean="0"/>
            <a:t>Основни :</a:t>
          </a:r>
        </a:p>
        <a:p>
          <a:r>
            <a:rPr lang="sr-Cyrl-RS" sz="2400" b="0" dirty="0" smtClean="0"/>
            <a:t>1.Хотели                   2.туристичка насеља</a:t>
          </a:r>
        </a:p>
        <a:p>
          <a:r>
            <a:rPr lang="sr-Cyrl-RS" sz="2400" b="0" dirty="0" smtClean="0"/>
            <a:t>3.Мотели                  4.пансиони</a:t>
          </a:r>
        </a:p>
        <a:p>
          <a:r>
            <a:rPr lang="sr-Cyrl-RS" sz="2400" b="0" dirty="0" smtClean="0"/>
            <a:t>7.Пансиони              6.преноћишта</a:t>
          </a:r>
        </a:p>
        <a:p>
          <a:endParaRPr lang="sr-Cyrl-RS" sz="2400" b="0" dirty="0" smtClean="0"/>
        </a:p>
        <a:p>
          <a:endParaRPr lang="sr-Cyrl-RS" sz="2000" dirty="0" smtClean="0"/>
        </a:p>
        <a:p>
          <a:r>
            <a:rPr lang="sr-Cyrl-RS" sz="2000" dirty="0" smtClean="0"/>
            <a:t>                 </a:t>
          </a:r>
          <a:endParaRPr lang="en-US" sz="2000" dirty="0"/>
        </a:p>
      </dgm:t>
    </dgm:pt>
    <dgm:pt modelId="{2A20505D-695A-4C59-8A5C-22E70C72A9CB}" type="parTrans" cxnId="{2344A042-D264-405E-B5A7-83B3A4E96306}">
      <dgm:prSet/>
      <dgm:spPr/>
      <dgm:t>
        <a:bodyPr/>
        <a:lstStyle/>
        <a:p>
          <a:endParaRPr lang="en-US"/>
        </a:p>
      </dgm:t>
    </dgm:pt>
    <dgm:pt modelId="{3D60EF65-F656-49E5-BD54-C7CD669E96FF}" type="sibTrans" cxnId="{2344A042-D264-405E-B5A7-83B3A4E96306}">
      <dgm:prSet/>
      <dgm:spPr/>
      <dgm:t>
        <a:bodyPr/>
        <a:lstStyle/>
        <a:p>
          <a:endParaRPr lang="en-US"/>
        </a:p>
      </dgm:t>
    </dgm:pt>
    <dgm:pt modelId="{2C2C0967-972C-4539-9834-A760488B19D8}">
      <dgm:prSet phldrT="[Text]" custT="1"/>
      <dgm:spPr/>
      <dgm:t>
        <a:bodyPr/>
        <a:lstStyle/>
        <a:p>
          <a:r>
            <a:rPr lang="sr-Cyrl-RS" sz="2400" b="1" dirty="0" smtClean="0"/>
            <a:t>Комплементарни (допунски):</a:t>
          </a:r>
        </a:p>
        <a:p>
          <a:r>
            <a:rPr lang="sr-Cyrl-RS" sz="2400" b="0" dirty="0" smtClean="0"/>
            <a:t>1.Кампови                      2.хостели</a:t>
          </a:r>
        </a:p>
        <a:p>
          <a:r>
            <a:rPr lang="sr-Cyrl-RS" sz="2400" b="0" dirty="0" smtClean="0"/>
            <a:t>3.Приватни смештај    4.сеоска тур.дом.</a:t>
          </a:r>
        </a:p>
        <a:p>
          <a:r>
            <a:rPr lang="sr-Cyrl-RS" sz="2400" b="0" dirty="0" smtClean="0"/>
            <a:t>5.Одмаралишта            6.климатса места</a:t>
          </a:r>
        </a:p>
        <a:p>
          <a:endParaRPr lang="en-US" sz="2400" b="0" dirty="0"/>
        </a:p>
      </dgm:t>
    </dgm:pt>
    <dgm:pt modelId="{4429BC28-30A1-40C4-BB31-0A184D45C73A}" type="parTrans" cxnId="{61FB8639-5092-42F7-ACC6-2E8C0E0B0FFD}">
      <dgm:prSet/>
      <dgm:spPr/>
      <dgm:t>
        <a:bodyPr/>
        <a:lstStyle/>
        <a:p>
          <a:endParaRPr lang="en-US"/>
        </a:p>
      </dgm:t>
    </dgm:pt>
    <dgm:pt modelId="{691B41CD-8DD1-46D2-BE6A-16EF2C4C87FD}" type="sibTrans" cxnId="{61FB8639-5092-42F7-ACC6-2E8C0E0B0FFD}">
      <dgm:prSet/>
      <dgm:spPr/>
      <dgm:t>
        <a:bodyPr/>
        <a:lstStyle/>
        <a:p>
          <a:endParaRPr lang="en-US"/>
        </a:p>
      </dgm:t>
    </dgm:pt>
    <dgm:pt modelId="{3FC87B5F-2155-480E-BB86-A261207B747A}" type="pres">
      <dgm:prSet presAssocID="{BBB2DEDF-ACBB-4720-81DE-1852A3FD1BE5}" presName="linear" presStyleCnt="0">
        <dgm:presLayoutVars>
          <dgm:dir/>
          <dgm:animLvl val="lvl"/>
          <dgm:resizeHandles val="exact"/>
        </dgm:presLayoutVars>
      </dgm:prSet>
      <dgm:spPr/>
    </dgm:pt>
    <dgm:pt modelId="{7581C23F-EF73-46A4-9F28-65E18C215CAB}" type="pres">
      <dgm:prSet presAssocID="{4A1E2732-511E-4E48-A065-FD89DF71E468}" presName="parentLin" presStyleCnt="0"/>
      <dgm:spPr/>
    </dgm:pt>
    <dgm:pt modelId="{E79801CD-3E48-4932-A1D6-3067D2EAEC33}" type="pres">
      <dgm:prSet presAssocID="{4A1E2732-511E-4E48-A065-FD89DF71E468}" presName="parentLeftMargin" presStyleLbl="node1" presStyleIdx="0" presStyleCnt="3"/>
      <dgm:spPr/>
    </dgm:pt>
    <dgm:pt modelId="{0745FDF2-6DF7-4FF1-B158-597A24673D41}" type="pres">
      <dgm:prSet presAssocID="{4A1E2732-511E-4E48-A065-FD89DF71E46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1977443-3D6C-4A72-9ACA-99BC35B11305}" type="pres">
      <dgm:prSet presAssocID="{4A1E2732-511E-4E48-A065-FD89DF71E468}" presName="negativeSpace" presStyleCnt="0"/>
      <dgm:spPr/>
    </dgm:pt>
    <dgm:pt modelId="{428341F7-A953-45C3-A0E2-21AF309177DB}" type="pres">
      <dgm:prSet presAssocID="{4A1E2732-511E-4E48-A065-FD89DF71E468}" presName="childText" presStyleLbl="conFgAcc1" presStyleIdx="0" presStyleCnt="3">
        <dgm:presLayoutVars>
          <dgm:bulletEnabled val="1"/>
        </dgm:presLayoutVars>
      </dgm:prSet>
      <dgm:spPr/>
    </dgm:pt>
    <dgm:pt modelId="{4F65A844-0FAE-4A46-ADB3-6C5234480F7C}" type="pres">
      <dgm:prSet presAssocID="{D8D790EC-0F03-41BD-B430-6BC2643BF379}" presName="spaceBetweenRectangles" presStyleCnt="0"/>
      <dgm:spPr/>
    </dgm:pt>
    <dgm:pt modelId="{C29539BE-9E7A-40C9-AF2D-28CAAD1D9AE5}" type="pres">
      <dgm:prSet presAssocID="{FE1874F7-EB4F-468E-A705-0370929DD8D3}" presName="parentLin" presStyleCnt="0"/>
      <dgm:spPr/>
    </dgm:pt>
    <dgm:pt modelId="{0887859D-8666-48F3-AB75-8EEA270166FC}" type="pres">
      <dgm:prSet presAssocID="{FE1874F7-EB4F-468E-A705-0370929DD8D3}" presName="parentLeftMargin" presStyleLbl="node1" presStyleIdx="0" presStyleCnt="3"/>
      <dgm:spPr/>
    </dgm:pt>
    <dgm:pt modelId="{10D0DB76-0FD3-4478-A930-B529D9BC5178}" type="pres">
      <dgm:prSet presAssocID="{FE1874F7-EB4F-468E-A705-0370929DD8D3}" presName="parentText" presStyleLbl="node1" presStyleIdx="1" presStyleCnt="3" custScaleY="344657" custLinFactNeighborX="10618" custLinFactNeighborY="115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4D9E92-A2AB-442A-98BF-9036BAE59545}" type="pres">
      <dgm:prSet presAssocID="{FE1874F7-EB4F-468E-A705-0370929DD8D3}" presName="negativeSpace" presStyleCnt="0"/>
      <dgm:spPr/>
    </dgm:pt>
    <dgm:pt modelId="{7F8E034C-54ED-4250-996D-3B5D724B3B79}" type="pres">
      <dgm:prSet presAssocID="{FE1874F7-EB4F-468E-A705-0370929DD8D3}" presName="childText" presStyleLbl="conFgAcc1" presStyleIdx="1" presStyleCnt="3">
        <dgm:presLayoutVars>
          <dgm:bulletEnabled val="1"/>
        </dgm:presLayoutVars>
      </dgm:prSet>
      <dgm:spPr/>
    </dgm:pt>
    <dgm:pt modelId="{3C37906F-8A7A-4200-8F3C-BA828CB7AB3E}" type="pres">
      <dgm:prSet presAssocID="{3D60EF65-F656-49E5-BD54-C7CD669E96FF}" presName="spaceBetweenRectangles" presStyleCnt="0"/>
      <dgm:spPr/>
    </dgm:pt>
    <dgm:pt modelId="{01A8B0DB-D456-4B95-92FE-5BA360C5D7C1}" type="pres">
      <dgm:prSet presAssocID="{2C2C0967-972C-4539-9834-A760488B19D8}" presName="parentLin" presStyleCnt="0"/>
      <dgm:spPr/>
    </dgm:pt>
    <dgm:pt modelId="{17960CA5-59B2-4D0D-ACFC-1F6BA2CF8BBB}" type="pres">
      <dgm:prSet presAssocID="{2C2C0967-972C-4539-9834-A760488B19D8}" presName="parentLeftMargin" presStyleLbl="node1" presStyleIdx="1" presStyleCnt="3"/>
      <dgm:spPr/>
    </dgm:pt>
    <dgm:pt modelId="{2BD7AA30-96C6-4481-8D26-F911CB4F3DBE}" type="pres">
      <dgm:prSet presAssocID="{2C2C0967-972C-4539-9834-A760488B19D8}" presName="parentText" presStyleLbl="node1" presStyleIdx="2" presStyleCnt="3" custScaleY="31665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99FEDB-F045-41B1-B103-D1E9687C3A2C}" type="pres">
      <dgm:prSet presAssocID="{2C2C0967-972C-4539-9834-A760488B19D8}" presName="negativeSpace" presStyleCnt="0"/>
      <dgm:spPr/>
    </dgm:pt>
    <dgm:pt modelId="{25895031-DE84-4FBA-AA4E-DB1F54FEE677}" type="pres">
      <dgm:prSet presAssocID="{2C2C0967-972C-4539-9834-A760488B19D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1FB8639-5092-42F7-ACC6-2E8C0E0B0FFD}" srcId="{BBB2DEDF-ACBB-4720-81DE-1852A3FD1BE5}" destId="{2C2C0967-972C-4539-9834-A760488B19D8}" srcOrd="2" destOrd="0" parTransId="{4429BC28-30A1-40C4-BB31-0A184D45C73A}" sibTransId="{691B41CD-8DD1-46D2-BE6A-16EF2C4C87FD}"/>
    <dgm:cxn modelId="{BE747620-FB6E-43EF-BC5E-5C40F0B9A597}" srcId="{BBB2DEDF-ACBB-4720-81DE-1852A3FD1BE5}" destId="{4A1E2732-511E-4E48-A065-FD89DF71E468}" srcOrd="0" destOrd="0" parTransId="{F82E1509-F62E-4AF2-8D6B-6147E0EF694E}" sibTransId="{D8D790EC-0F03-41BD-B430-6BC2643BF379}"/>
    <dgm:cxn modelId="{B2259BF3-3C37-4EB4-933D-DFB0F22A1627}" type="presOf" srcId="{BBB2DEDF-ACBB-4720-81DE-1852A3FD1BE5}" destId="{3FC87B5F-2155-480E-BB86-A261207B747A}" srcOrd="0" destOrd="0" presId="urn:microsoft.com/office/officeart/2005/8/layout/list1"/>
    <dgm:cxn modelId="{E902CE31-9990-4074-A809-DE0BF030EDB6}" type="presOf" srcId="{FE1874F7-EB4F-468E-A705-0370929DD8D3}" destId="{10D0DB76-0FD3-4478-A930-B529D9BC5178}" srcOrd="1" destOrd="0" presId="urn:microsoft.com/office/officeart/2005/8/layout/list1"/>
    <dgm:cxn modelId="{8E347B1E-BAAF-4C89-B828-3FA7200A0F9D}" type="presOf" srcId="{2C2C0967-972C-4539-9834-A760488B19D8}" destId="{2BD7AA30-96C6-4481-8D26-F911CB4F3DBE}" srcOrd="1" destOrd="0" presId="urn:microsoft.com/office/officeart/2005/8/layout/list1"/>
    <dgm:cxn modelId="{2344A042-D264-405E-B5A7-83B3A4E96306}" srcId="{BBB2DEDF-ACBB-4720-81DE-1852A3FD1BE5}" destId="{FE1874F7-EB4F-468E-A705-0370929DD8D3}" srcOrd="1" destOrd="0" parTransId="{2A20505D-695A-4C59-8A5C-22E70C72A9CB}" sibTransId="{3D60EF65-F656-49E5-BD54-C7CD669E96FF}"/>
    <dgm:cxn modelId="{A1249F9B-8806-4F5F-AC56-334E430ED56C}" type="presOf" srcId="{4A1E2732-511E-4E48-A065-FD89DF71E468}" destId="{0745FDF2-6DF7-4FF1-B158-597A24673D41}" srcOrd="1" destOrd="0" presId="urn:microsoft.com/office/officeart/2005/8/layout/list1"/>
    <dgm:cxn modelId="{275F692F-2FCD-4C87-8552-CB68FF9DBF0C}" type="presOf" srcId="{FE1874F7-EB4F-468E-A705-0370929DD8D3}" destId="{0887859D-8666-48F3-AB75-8EEA270166FC}" srcOrd="0" destOrd="0" presId="urn:microsoft.com/office/officeart/2005/8/layout/list1"/>
    <dgm:cxn modelId="{DFAEDECC-3315-44BA-8E5E-FB8FC2ADC801}" type="presOf" srcId="{2C2C0967-972C-4539-9834-A760488B19D8}" destId="{17960CA5-59B2-4D0D-ACFC-1F6BA2CF8BBB}" srcOrd="0" destOrd="0" presId="urn:microsoft.com/office/officeart/2005/8/layout/list1"/>
    <dgm:cxn modelId="{9227D57B-2A93-46B6-8E34-FE440582259B}" type="presOf" srcId="{4A1E2732-511E-4E48-A065-FD89DF71E468}" destId="{E79801CD-3E48-4932-A1D6-3067D2EAEC33}" srcOrd="0" destOrd="0" presId="urn:microsoft.com/office/officeart/2005/8/layout/list1"/>
    <dgm:cxn modelId="{1C0D7587-772A-4766-BBD6-DF3684707961}" type="presParOf" srcId="{3FC87B5F-2155-480E-BB86-A261207B747A}" destId="{7581C23F-EF73-46A4-9F28-65E18C215CAB}" srcOrd="0" destOrd="0" presId="urn:microsoft.com/office/officeart/2005/8/layout/list1"/>
    <dgm:cxn modelId="{451C6E76-02BB-44EB-9BD5-7AF842AE841C}" type="presParOf" srcId="{7581C23F-EF73-46A4-9F28-65E18C215CAB}" destId="{E79801CD-3E48-4932-A1D6-3067D2EAEC33}" srcOrd="0" destOrd="0" presId="urn:microsoft.com/office/officeart/2005/8/layout/list1"/>
    <dgm:cxn modelId="{E6B2BC26-17A1-4EAC-B13D-C5F3784FB74A}" type="presParOf" srcId="{7581C23F-EF73-46A4-9F28-65E18C215CAB}" destId="{0745FDF2-6DF7-4FF1-B158-597A24673D41}" srcOrd="1" destOrd="0" presId="urn:microsoft.com/office/officeart/2005/8/layout/list1"/>
    <dgm:cxn modelId="{52B96357-9C01-489D-BEB4-CC918B3E4674}" type="presParOf" srcId="{3FC87B5F-2155-480E-BB86-A261207B747A}" destId="{E1977443-3D6C-4A72-9ACA-99BC35B11305}" srcOrd="1" destOrd="0" presId="urn:microsoft.com/office/officeart/2005/8/layout/list1"/>
    <dgm:cxn modelId="{92E0A7D2-009C-41B3-8BC0-895A1A974C9F}" type="presParOf" srcId="{3FC87B5F-2155-480E-BB86-A261207B747A}" destId="{428341F7-A953-45C3-A0E2-21AF309177DB}" srcOrd="2" destOrd="0" presId="urn:microsoft.com/office/officeart/2005/8/layout/list1"/>
    <dgm:cxn modelId="{0B676CA8-D559-4947-B7A4-202681DD0F00}" type="presParOf" srcId="{3FC87B5F-2155-480E-BB86-A261207B747A}" destId="{4F65A844-0FAE-4A46-ADB3-6C5234480F7C}" srcOrd="3" destOrd="0" presId="urn:microsoft.com/office/officeart/2005/8/layout/list1"/>
    <dgm:cxn modelId="{592BC18E-61DC-4475-8EDD-60F27E258FB5}" type="presParOf" srcId="{3FC87B5F-2155-480E-BB86-A261207B747A}" destId="{C29539BE-9E7A-40C9-AF2D-28CAAD1D9AE5}" srcOrd="4" destOrd="0" presId="urn:microsoft.com/office/officeart/2005/8/layout/list1"/>
    <dgm:cxn modelId="{09B8EDF6-FF97-4B8F-9138-9CED09B7DC92}" type="presParOf" srcId="{C29539BE-9E7A-40C9-AF2D-28CAAD1D9AE5}" destId="{0887859D-8666-48F3-AB75-8EEA270166FC}" srcOrd="0" destOrd="0" presId="urn:microsoft.com/office/officeart/2005/8/layout/list1"/>
    <dgm:cxn modelId="{B2767642-FD18-44C2-8955-7E8D42F30A39}" type="presParOf" srcId="{C29539BE-9E7A-40C9-AF2D-28CAAD1D9AE5}" destId="{10D0DB76-0FD3-4478-A930-B529D9BC5178}" srcOrd="1" destOrd="0" presId="urn:microsoft.com/office/officeart/2005/8/layout/list1"/>
    <dgm:cxn modelId="{746190A3-2634-4C9E-82FD-49E7FCD618E3}" type="presParOf" srcId="{3FC87B5F-2155-480E-BB86-A261207B747A}" destId="{7F4D9E92-A2AB-442A-98BF-9036BAE59545}" srcOrd="5" destOrd="0" presId="urn:microsoft.com/office/officeart/2005/8/layout/list1"/>
    <dgm:cxn modelId="{5FCC7BD9-F86B-4D83-BA69-0ED3D3AC2221}" type="presParOf" srcId="{3FC87B5F-2155-480E-BB86-A261207B747A}" destId="{7F8E034C-54ED-4250-996D-3B5D724B3B79}" srcOrd="6" destOrd="0" presId="urn:microsoft.com/office/officeart/2005/8/layout/list1"/>
    <dgm:cxn modelId="{C25451DC-7EDB-4012-84B9-767207EAD7A9}" type="presParOf" srcId="{3FC87B5F-2155-480E-BB86-A261207B747A}" destId="{3C37906F-8A7A-4200-8F3C-BA828CB7AB3E}" srcOrd="7" destOrd="0" presId="urn:microsoft.com/office/officeart/2005/8/layout/list1"/>
    <dgm:cxn modelId="{2C6F6212-6594-4166-9527-937513D9976A}" type="presParOf" srcId="{3FC87B5F-2155-480E-BB86-A261207B747A}" destId="{01A8B0DB-D456-4B95-92FE-5BA360C5D7C1}" srcOrd="8" destOrd="0" presId="urn:microsoft.com/office/officeart/2005/8/layout/list1"/>
    <dgm:cxn modelId="{8CD9C75D-9DE9-4E87-982B-49C70AB9350D}" type="presParOf" srcId="{01A8B0DB-D456-4B95-92FE-5BA360C5D7C1}" destId="{17960CA5-59B2-4D0D-ACFC-1F6BA2CF8BBB}" srcOrd="0" destOrd="0" presId="urn:microsoft.com/office/officeart/2005/8/layout/list1"/>
    <dgm:cxn modelId="{DCC4572E-4579-4412-9977-C34564F35BD5}" type="presParOf" srcId="{01A8B0DB-D456-4B95-92FE-5BA360C5D7C1}" destId="{2BD7AA30-96C6-4481-8D26-F911CB4F3DBE}" srcOrd="1" destOrd="0" presId="urn:microsoft.com/office/officeart/2005/8/layout/list1"/>
    <dgm:cxn modelId="{F571397F-1043-4C6B-BB4F-B733C1B539B5}" type="presParOf" srcId="{3FC87B5F-2155-480E-BB86-A261207B747A}" destId="{9599FEDB-F045-41B1-B103-D1E9687C3A2C}" srcOrd="9" destOrd="0" presId="urn:microsoft.com/office/officeart/2005/8/layout/list1"/>
    <dgm:cxn modelId="{90BBF4BA-6FF5-47E6-8C3C-B061D6CD9433}" type="presParOf" srcId="{3FC87B5F-2155-480E-BB86-A261207B747A}" destId="{25895031-DE84-4FBA-AA4E-DB1F54FEE677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ОПРЕМЉЕНОСТ И ВРСТЕ СМЕШТАЈНИХ КАПАЦИТЕТА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024334"/>
          </a:xfrm>
        </p:spPr>
        <p:txBody>
          <a:bodyPr>
            <a:normAutofit/>
          </a:bodyPr>
          <a:lstStyle/>
          <a:p>
            <a:r>
              <a:rPr lang="sr-Cyrl-RS" dirty="0" smtClean="0"/>
              <a:t>На слајдовима презентације су приказани најзаступљенији  примери смештајних капацитета.</a:t>
            </a:r>
          </a:p>
          <a:p>
            <a:r>
              <a:rPr lang="sr-Cyrl-RS" dirty="0" smtClean="0"/>
              <a:t>Ваш задатак је да пажљиво прегледате презентацију, како би увидели критеријуме према којима се они разликују.</a:t>
            </a:r>
          </a:p>
          <a:p>
            <a:r>
              <a:rPr lang="sr-Cyrl-RS" dirty="0" smtClean="0"/>
              <a:t>СРЕЋАН РАД!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-1" y="0"/>
          <a:ext cx="904076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ХОТЕЛИ И ПОДЕЛА ХОТЕЛА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b="1" dirty="0" smtClean="0"/>
              <a:t>ХОТЕЛИ</a:t>
            </a:r>
          </a:p>
          <a:p>
            <a:r>
              <a:rPr lang="sr-Cyrl-RS" dirty="0" smtClean="0"/>
              <a:t>угоститељски објекат за</a:t>
            </a:r>
          </a:p>
          <a:p>
            <a:r>
              <a:rPr lang="sr-Cyrl-RS" dirty="0" smtClean="0"/>
              <a:t>смештај и доручак,</a:t>
            </a:r>
          </a:p>
          <a:p>
            <a:r>
              <a:rPr lang="ru-RU" dirty="0" smtClean="0"/>
              <a:t>али који може да пружа још и</a:t>
            </a:r>
          </a:p>
          <a:p>
            <a:r>
              <a:rPr lang="sr-Cyrl-RS" dirty="0" smtClean="0"/>
              <a:t>комплетну услугу исхране,</a:t>
            </a:r>
          </a:p>
          <a:p>
            <a:r>
              <a:rPr lang="sr-Cyrl-RS" dirty="0" smtClean="0"/>
              <a:t>као и друге услуге</a:t>
            </a:r>
          </a:p>
          <a:p>
            <a:r>
              <a:rPr lang="ru-RU" dirty="0" smtClean="0"/>
              <a:t>Шта се изнајмљује у хотелу?</a:t>
            </a:r>
          </a:p>
          <a:p>
            <a:r>
              <a:rPr lang="sr-Cyrl-RS" dirty="0" smtClean="0"/>
              <a:t>Собе а не лежаји</a:t>
            </a:r>
          </a:p>
          <a:p>
            <a:r>
              <a:rPr lang="ru-RU" dirty="0" smtClean="0"/>
              <a:t>(за разлику од нпр. хостела)</a:t>
            </a:r>
          </a:p>
          <a:p>
            <a:r>
              <a:rPr lang="sr-Cyrl-RS" dirty="0" smtClean="0"/>
              <a:t>минимално: 10 смештајних јединица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b="1" dirty="0" smtClean="0"/>
              <a:t>ПОДЕЛА ХОТЕЛА</a:t>
            </a:r>
          </a:p>
          <a:p>
            <a:r>
              <a:rPr lang="sr-Cyrl-RS" dirty="0" smtClean="0"/>
              <a:t>- величина (према броју соба)</a:t>
            </a:r>
          </a:p>
          <a:p>
            <a:r>
              <a:rPr lang="sr-Cyrl-RS" dirty="0" smtClean="0"/>
              <a:t>мали (до100-150)</a:t>
            </a:r>
          </a:p>
          <a:p>
            <a:r>
              <a:rPr lang="sr-Cyrl-RS" dirty="0" smtClean="0"/>
              <a:t>средњи (100-300, 150-400)</a:t>
            </a:r>
          </a:p>
          <a:p>
            <a:r>
              <a:rPr lang="ru-RU" dirty="0" smtClean="0"/>
              <a:t>велики (од 300, од 400 соба)</a:t>
            </a:r>
          </a:p>
          <a:p>
            <a:r>
              <a:rPr lang="sr-Cyrl-RS" dirty="0" smtClean="0"/>
              <a:t>- локација</a:t>
            </a:r>
          </a:p>
          <a:p>
            <a:r>
              <a:rPr lang="sr-Cyrl-RS" dirty="0" smtClean="0"/>
              <a:t>градски / бањски / приморски / планински...</a:t>
            </a:r>
          </a:p>
          <a:p>
            <a:r>
              <a:rPr lang="sr-Cyrl-RS" dirty="0" smtClean="0"/>
              <a:t>-време рада</a:t>
            </a:r>
          </a:p>
          <a:p>
            <a:r>
              <a:rPr lang="sr-Cyrl-RS" dirty="0" smtClean="0"/>
              <a:t>целогодишњи / сезонски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ПАНСИОН И ХОСТЕЛ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ПАНСИОН: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r-Cyrl-RS" dirty="0" smtClean="0"/>
              <a:t>ХОСТЕЛ: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sr-Cyrl-R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sr-Cyrl-R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смештај, исхрана, пиће</a:t>
            </a:r>
          </a:p>
          <a:p>
            <a:r>
              <a:rPr lang="sr-Cyrl-R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 дужи </a:t>
            </a:r>
            <a:r>
              <a:rPr lang="sr-Cyrl-R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боравак</a:t>
            </a:r>
            <a:endParaRPr lang="sr-Cyrl-R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sr-Cyrl-R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минимално 5 смештајних јединица</a:t>
            </a:r>
          </a:p>
          <a:p>
            <a:r>
              <a:rPr lang="sr-Cyrl-R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ПРЕНОЋИШТЕ</a:t>
            </a:r>
          </a:p>
          <a:p>
            <a:r>
              <a:rPr lang="sr-Cyrl-R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(КОНАЧИШТЕ, КОНАК)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смештај а може и исхрана и пиће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sr-Cyrl-R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sr-Cyrl-R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смештај у вишекреветним собама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могу и кревети на спрат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максимално 1 лежај на 4 квадратна метра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размак између кревета 0,75 метара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исхрана и пиће: може али не мора</a:t>
            </a:r>
          </a:p>
          <a:p>
            <a:r>
              <a:rPr lang="sr-Cyrl-R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чување гостинских ствари: обавезно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solidFill>
                  <a:srgbClr val="C00000"/>
                </a:solidFill>
              </a:rPr>
              <a:t>СОБА, КУЋА, АПАРТМАН, СЕОСКО ТУРИСТИЧКО ДОМАЋИНСТВО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СОБА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(као засебан угоститељски објекат)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део стамбене зграде, куће или стана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смештај а може и исхрана и пиће</a:t>
            </a:r>
          </a:p>
          <a:p>
            <a:r>
              <a:rPr lang="sr-Cyrl-RS" dirty="0" smtClean="0">
                <a:solidFill>
                  <a:srgbClr val="92D050"/>
                </a:solidFill>
              </a:rPr>
              <a:t>СЕОСКО ТУРИСТИЧКО ДОМАЋИНСТВО</a:t>
            </a:r>
          </a:p>
          <a:p>
            <a:r>
              <a:rPr lang="ru-RU" dirty="0" smtClean="0">
                <a:solidFill>
                  <a:srgbClr val="92D050"/>
                </a:solidFill>
              </a:rPr>
              <a:t>један објекат или група објеката</a:t>
            </a:r>
          </a:p>
          <a:p>
            <a:r>
              <a:rPr lang="sr-Cyrl-RS" dirty="0" smtClean="0">
                <a:solidFill>
                  <a:srgbClr val="92D050"/>
                </a:solidFill>
              </a:rPr>
              <a:t>само смештај /смештај+исхрана +пиће</a:t>
            </a:r>
          </a:p>
          <a:p>
            <a:r>
              <a:rPr lang="ru-RU" dirty="0" smtClean="0">
                <a:solidFill>
                  <a:srgbClr val="92D050"/>
                </a:solidFill>
              </a:rPr>
              <a:t>ГДЕ:у руралном окружењу са елементима</a:t>
            </a:r>
          </a:p>
          <a:p>
            <a:r>
              <a:rPr lang="sr-Cyrl-RS" dirty="0" smtClean="0">
                <a:solidFill>
                  <a:srgbClr val="92D050"/>
                </a:solidFill>
              </a:rPr>
              <a:t>локалне средине и наслеђа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dirty="0" smtClean="0">
                <a:solidFill>
                  <a:srgbClr val="FFC000"/>
                </a:solidFill>
              </a:rPr>
              <a:t>КУЋА</a:t>
            </a:r>
          </a:p>
          <a:p>
            <a:r>
              <a:rPr lang="sr-Cyrl-RS" dirty="0" smtClean="0">
                <a:solidFill>
                  <a:srgbClr val="FFC000"/>
                </a:solidFill>
              </a:rPr>
              <a:t>кућа са сопственим двориштем</a:t>
            </a:r>
          </a:p>
          <a:p>
            <a:r>
              <a:rPr lang="sr-Cyrl-RS" dirty="0" smtClean="0">
                <a:solidFill>
                  <a:srgbClr val="FFC000"/>
                </a:solidFill>
              </a:rPr>
              <a:t>издаје се као целина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смештај а може и исхрана и пиће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могућност да гости сами припремају храну</a:t>
            </a:r>
          </a:p>
          <a:p>
            <a:r>
              <a:rPr lang="sr-Cyrl-RS" dirty="0" smtClean="0">
                <a:solidFill>
                  <a:srgbClr val="00B0F0"/>
                </a:solidFill>
              </a:rPr>
              <a:t>АПАРТМАН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део куће или стамбене зграде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смештај а може и исхрана и пиће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могућност да гости сами припремају храну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КАМП, ОДМАРАЛИШТЕ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КАМП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r-Cyrl-RS" dirty="0" smtClean="0"/>
              <a:t>ОДМАРАЛИШТЕ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dirty="0" smtClean="0"/>
              <a:t>КАМП</a:t>
            </a:r>
          </a:p>
          <a:p>
            <a:r>
              <a:rPr lang="sr-Cyrl-RS" dirty="0" smtClean="0"/>
              <a:t>смештај на отвореном простору</a:t>
            </a:r>
          </a:p>
          <a:p>
            <a:r>
              <a:rPr lang="sr-Cyrl-RS" dirty="0" smtClean="0"/>
              <a:t>коришћење покретне опреме</a:t>
            </a:r>
          </a:p>
          <a:p>
            <a:r>
              <a:rPr lang="sr-Cyrl-RS" dirty="0" smtClean="0"/>
              <a:t>смештај у стационарним објектима</a:t>
            </a:r>
          </a:p>
          <a:p>
            <a:r>
              <a:rPr lang="sr-Cyrl-RS" dirty="0" smtClean="0"/>
              <a:t>(камп приколице</a:t>
            </a:r>
          </a:p>
          <a:p>
            <a:r>
              <a:rPr lang="sr-Cyrl-RS" dirty="0" smtClean="0"/>
              <a:t>камп кућице</a:t>
            </a:r>
          </a:p>
          <a:p>
            <a:r>
              <a:rPr lang="sr-Cyrl-RS" dirty="0" smtClean="0"/>
              <a:t>бунгалови)</a:t>
            </a:r>
          </a:p>
          <a:p>
            <a:r>
              <a:rPr lang="sr-Cyrl-RS" dirty="0" smtClean="0"/>
              <a:t>паркирање моторних возила гостију</a:t>
            </a:r>
          </a:p>
          <a:p>
            <a:r>
              <a:rPr lang="sr-Cyrl-RS" smtClean="0"/>
              <a:t>минимално 15 камп парцела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/>
              <a:t>ОДМАРАЛИШТЕ</a:t>
            </a:r>
          </a:p>
          <a:p>
            <a:r>
              <a:rPr lang="sr-Cyrl-RS" dirty="0" smtClean="0"/>
              <a:t>одмор и рекрација</a:t>
            </a:r>
          </a:p>
          <a:p>
            <a:r>
              <a:rPr lang="sr-Cyrl-RS" dirty="0" smtClean="0"/>
              <a:t>посебних категорија корисника</a:t>
            </a:r>
          </a:p>
          <a:p>
            <a:r>
              <a:rPr lang="sr-Cyrl-RS" dirty="0" smtClean="0"/>
              <a:t>(деца, омладина, студенти, запослени...)</a:t>
            </a:r>
          </a:p>
          <a:p>
            <a:r>
              <a:rPr lang="sr-Cyrl-RS" dirty="0" smtClean="0"/>
              <a:t>ШТА:</a:t>
            </a:r>
          </a:p>
          <a:p>
            <a:r>
              <a:rPr lang="ru-RU" dirty="0" smtClean="0"/>
              <a:t>само смештај/ смештај, исхрана, пиће</a:t>
            </a:r>
          </a:p>
          <a:p>
            <a:r>
              <a:rPr lang="sr-Cyrl-RS" dirty="0" smtClean="0"/>
              <a:t>ЗА КОГА:</a:t>
            </a:r>
          </a:p>
          <a:p>
            <a:r>
              <a:rPr lang="ru-RU" dirty="0" smtClean="0"/>
              <a:t>само за чланове и осниваче</a:t>
            </a:r>
          </a:p>
          <a:p>
            <a:r>
              <a:rPr lang="ru-RU" dirty="0" smtClean="0"/>
              <a:t>може и за трећа лица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714620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sr-Cyrl-RS" sz="2400" b="0" dirty="0" smtClean="0">
                <a:solidFill>
                  <a:srgbClr val="002060"/>
                </a:solidFill>
                <a:effectLst/>
              </a:rPr>
              <a:t>СПАВАЋА КОЛА</a:t>
            </a:r>
            <a:br>
              <a:rPr lang="sr-Cyrl-RS" sz="2400" b="0" dirty="0" smtClean="0">
                <a:solidFill>
                  <a:srgbClr val="002060"/>
                </a:solidFill>
                <a:effectLst/>
              </a:rPr>
            </a:br>
            <a:r>
              <a:rPr lang="sr-Cyrl-RS" sz="2400" b="0" dirty="0" smtClean="0">
                <a:solidFill>
                  <a:srgbClr val="002060"/>
                </a:solidFill>
                <a:effectLst/>
              </a:rPr>
              <a:t>КОЛА СА ЛЕЖАЈЕВИМА</a:t>
            </a:r>
            <a:br>
              <a:rPr lang="sr-Cyrl-RS" sz="2400" b="0" dirty="0" smtClean="0">
                <a:solidFill>
                  <a:srgbClr val="002060"/>
                </a:solidFill>
                <a:effectLst/>
              </a:rPr>
            </a:br>
            <a:r>
              <a:rPr lang="sr-Cyrl-RS" sz="2400" b="0" dirty="0" smtClean="0">
                <a:solidFill>
                  <a:srgbClr val="002060"/>
                </a:solidFill>
                <a:effectLst/>
              </a:rPr>
              <a:t>СМЕТАЈ НА </a:t>
            </a:r>
            <a:r>
              <a:rPr lang="sr-Cyrl-RS" sz="2400" dirty="0" smtClean="0">
                <a:solidFill>
                  <a:srgbClr val="002060"/>
                </a:solidFill>
                <a:effectLst/>
              </a:rPr>
              <a:t>БРОДОВИМА-БРОДСКЕ</a:t>
            </a:r>
            <a:r>
              <a:rPr lang="sr-Cyrl-RS" sz="2400" b="0" dirty="0" smtClean="0">
                <a:solidFill>
                  <a:srgbClr val="002060"/>
                </a:solidFill>
                <a:effectLst/>
              </a:rPr>
              <a:t> КАБИНЕ</a:t>
            </a:r>
            <a:endParaRPr sz="2400" b="0">
              <a:solidFill>
                <a:srgbClr val="002060"/>
              </a:solidFill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4143380"/>
            <a:ext cx="7772400" cy="2500330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ОСТАЛЕ ВРСТЕ СМЕШТАЈНИХ </a:t>
            </a:r>
            <a:r>
              <a:rPr lang="sr-Cyrl-RS" sz="2800" dirty="0" smtClean="0"/>
              <a:t>ОБЈЕКАТА:</a:t>
            </a:r>
            <a:endParaRPr lang="sr-Cyrl-RS" sz="2800" dirty="0" smtClean="0"/>
          </a:p>
        </p:txBody>
      </p:sp>
      <p:sp>
        <p:nvSpPr>
          <p:cNvPr id="4" name="Up Arrow 3"/>
          <p:cNvSpPr/>
          <p:nvPr/>
        </p:nvSpPr>
        <p:spPr>
          <a:xfrm>
            <a:off x="7572396" y="3714752"/>
            <a:ext cx="913260" cy="11430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7158" y="0"/>
            <a:ext cx="87868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b="1" dirty="0" smtClean="0"/>
              <a:t>МОТЕЛИ:</a:t>
            </a:r>
            <a:endParaRPr lang="sr-Cyrl-RS" sz="2400" b="1" dirty="0" smtClean="0"/>
          </a:p>
          <a:p>
            <a:r>
              <a:rPr lang="sr-Cyrl-RS" sz="2400" dirty="0" smtClean="0"/>
              <a:t>смештај, исхрана и пиће +</a:t>
            </a:r>
          </a:p>
          <a:p>
            <a:r>
              <a:rPr lang="sr-Cyrl-RS" sz="2400" dirty="0" smtClean="0"/>
              <a:t>бензинска пумпа, ауто сервис</a:t>
            </a:r>
          </a:p>
          <a:p>
            <a:r>
              <a:rPr lang="ru-RU" sz="2400" dirty="0" smtClean="0"/>
              <a:t>уз саобраћајницу изван насељеног места</a:t>
            </a:r>
          </a:p>
          <a:p>
            <a:r>
              <a:rPr lang="sr-Cyrl-RS" sz="2400" dirty="0" smtClean="0"/>
              <a:t>за краће задржавање гостију</a:t>
            </a:r>
          </a:p>
          <a:p>
            <a:r>
              <a:rPr lang="sr-Cyrl-RS" sz="2400" dirty="0" smtClean="0"/>
              <a:t>паркинг за возила госте</a:t>
            </a:r>
          </a:p>
          <a:p>
            <a:r>
              <a:rPr lang="sr-Cyrl-RS" sz="2400" dirty="0" smtClean="0"/>
              <a:t>минимално 7 смештајних јединица</a:t>
            </a:r>
            <a:endParaRPr lang="en-US" sz="2400" dirty="0"/>
          </a:p>
        </p:txBody>
      </p:sp>
      <p:sp>
        <p:nvSpPr>
          <p:cNvPr id="6" name="Left Arrow 5"/>
          <p:cNvSpPr/>
          <p:nvPr/>
        </p:nvSpPr>
        <p:spPr>
          <a:xfrm>
            <a:off x="6429388" y="3214686"/>
            <a:ext cx="1407036" cy="785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solidFill>
                  <a:srgbClr val="7030A0"/>
                </a:solidFill>
              </a:rPr>
              <a:t>Капацитет смештајног објекта и степен искоришћености капацитета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КАПАЦИТЕТ</a:t>
            </a:r>
          </a:p>
          <a:p>
            <a:r>
              <a:rPr lang="sr-Cyrl-RS" sz="2000" dirty="0" smtClean="0">
                <a:solidFill>
                  <a:srgbClr val="FF0000"/>
                </a:solidFill>
              </a:rPr>
              <a:t>СМЕШТАЈНОГ ОБЈЕКТА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071678"/>
            <a:ext cx="4041775" cy="357190"/>
          </a:xfrm>
        </p:spPr>
        <p:txBody>
          <a:bodyPr>
            <a:no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СТЕПЕН</a:t>
            </a:r>
          </a:p>
          <a:p>
            <a:r>
              <a:rPr lang="sr-Cyrl-RS" sz="2000" dirty="0" smtClean="0">
                <a:solidFill>
                  <a:srgbClr val="FF0000"/>
                </a:solidFill>
              </a:rPr>
              <a:t>ИСКОРИШЋЕНОСТИ КАПАЦИТЕТА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endParaRPr lang="sr-Cyrl-RS" dirty="0" smtClean="0">
              <a:solidFill>
                <a:srgbClr val="7030A0"/>
              </a:solidFill>
            </a:endParaRPr>
          </a:p>
          <a:p>
            <a:r>
              <a:rPr lang="sr-Cyrl-RS" dirty="0" smtClean="0">
                <a:solidFill>
                  <a:srgbClr val="7030A0"/>
                </a:solidFill>
              </a:rPr>
              <a:t>како се изражава?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- смештајни део: број соба и лежаја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- просторија за услуживање: број седишта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-капацитет кухиње: број оброка који може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да се припреми у јединици времена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-капацитет вешераја: веш (у кг) који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може да се опере у јединици времена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-паркинг простор (гаража): број паркинг</a:t>
            </a:r>
          </a:p>
          <a:p>
            <a:r>
              <a:rPr lang="sr-Cyrl-RS" dirty="0" smtClean="0">
                <a:solidFill>
                  <a:srgbClr val="7030A0"/>
                </a:solidFill>
              </a:rPr>
              <a:t>места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>
            <a:normAutofit fontScale="62500" lnSpcReduction="20000"/>
          </a:bodyPr>
          <a:lstStyle/>
          <a:p>
            <a:endParaRPr lang="sr-Cyrl-RS" dirty="0" smtClean="0">
              <a:solidFill>
                <a:srgbClr val="7030A0"/>
              </a:solidFill>
            </a:endParaRPr>
          </a:p>
          <a:p>
            <a:r>
              <a:rPr lang="sr-Cyrl-RS" dirty="0" smtClean="0">
                <a:solidFill>
                  <a:srgbClr val="7030A0"/>
                </a:solidFill>
              </a:rPr>
              <a:t>однос</a:t>
            </a:r>
          </a:p>
          <a:p>
            <a:r>
              <a:rPr lang="sr-Cyrl-RS" dirty="0" smtClean="0">
                <a:solidFill>
                  <a:srgbClr val="7030A0"/>
                </a:solidFill>
              </a:rPr>
              <a:t>оствареног према могућем учинку</a:t>
            </a:r>
          </a:p>
          <a:p>
            <a:r>
              <a:rPr lang="sr-Cyrl-RS" dirty="0" smtClean="0">
                <a:solidFill>
                  <a:srgbClr val="7030A0"/>
                </a:solidFill>
              </a:rPr>
              <a:t>посматраног у јединици времена</a:t>
            </a:r>
          </a:p>
          <a:p>
            <a:r>
              <a:rPr lang="sr-Cyrl-RS" dirty="0" smtClean="0">
                <a:solidFill>
                  <a:srgbClr val="7030A0"/>
                </a:solidFill>
              </a:rPr>
              <a:t>(сат, дан-кафана, ресторан</a:t>
            </a:r>
          </a:p>
          <a:p>
            <a:r>
              <a:rPr lang="sr-Cyrl-RS" dirty="0" smtClean="0">
                <a:solidFill>
                  <a:srgbClr val="7030A0"/>
                </a:solidFill>
              </a:rPr>
              <a:t>дан, месец, годиина-смештајни део)</a:t>
            </a:r>
          </a:p>
          <a:p>
            <a:r>
              <a:rPr lang="sr-Cyrl-RS" dirty="0" smtClean="0">
                <a:solidFill>
                  <a:srgbClr val="7030A0"/>
                </a:solidFill>
              </a:rPr>
              <a:t>пример</a:t>
            </a:r>
          </a:p>
          <a:p>
            <a:r>
              <a:rPr lang="sr-Cyrl-RS" dirty="0" smtClean="0">
                <a:solidFill>
                  <a:srgbClr val="7030A0"/>
                </a:solidFill>
              </a:rPr>
              <a:t>капацитет хотела:150 соба</a:t>
            </a:r>
          </a:p>
          <a:p>
            <a:r>
              <a:rPr lang="sr-Cyrl-RS" dirty="0" smtClean="0">
                <a:solidFill>
                  <a:srgbClr val="7030A0"/>
                </a:solidFill>
              </a:rPr>
              <a:t>остварено ноћења: 41.237 ноћења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150 х 365=54.750 (максималан капацитет)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41.237:54.750=75,31%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 smtClean="0"/>
              <a:t>Дакле изаберите један појам на пример : хотел, мотел, пансион, туристичко насеље, одмаралиште, камп, хостели, или по вашем избору.</a:t>
            </a:r>
          </a:p>
          <a:p>
            <a:r>
              <a:rPr lang="sr-Cyrl-RS" b="1" dirty="0" smtClean="0"/>
              <a:t>СРЕЋАН РАД!!!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Ваш задатак је да један од смештајних објеката доставите у виду слике или опишете на ваш начин.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6429388" y="4286256"/>
            <a:ext cx="2428892" cy="192882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500826" y="2786058"/>
            <a:ext cx="92869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84</TotalTime>
  <Words>584</Words>
  <Application>Microsoft Office PowerPoint</Application>
  <PresentationFormat>On-screen Show (4:3)</PresentationFormat>
  <Paragraphs>132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ОПРЕМЉЕНОСТ И ВРСТЕ СМЕШТАЈНИХ КАПАЦИТЕТА</vt:lpstr>
      <vt:lpstr>Slide 2</vt:lpstr>
      <vt:lpstr>ХОТЕЛИ И ПОДЕЛА ХОТЕЛА</vt:lpstr>
      <vt:lpstr>ПАНСИОН И ХОСТЕЛ</vt:lpstr>
      <vt:lpstr>СОБА, КУЋА, АПАРТМАН, СЕОСКО ТУРИСТИЧКО ДОМАЋИНСТВО</vt:lpstr>
      <vt:lpstr>КАМП, ОДМАРАЛИШТЕ</vt:lpstr>
      <vt:lpstr>СПАВАЋА КОЛА КОЛА СА ЛЕЖАЈЕВИМА СМЕТАЈ НА БРОДОВИМА-БРОДСКЕ КАБИНЕ</vt:lpstr>
      <vt:lpstr>Капацитет смештајног објекта и степен искоришћености капацитета</vt:lpstr>
      <vt:lpstr>Ваш задатак је да један од смештајних објеката доставите у виду слике или опишете на ваш начин.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user</dc:creator>
  <cp:lastModifiedBy>new user</cp:lastModifiedBy>
  <cp:revision>17</cp:revision>
  <dcterms:created xsi:type="dcterms:W3CDTF">2020-04-01T17:42:30Z</dcterms:created>
  <dcterms:modified xsi:type="dcterms:W3CDTF">2020-04-01T19:49:35Z</dcterms:modified>
</cp:coreProperties>
</file>