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96"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4/8/2020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4/8/2020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5.jpg" /><Relationship Id="rId2" Type="http://schemas.openxmlformats.org/officeDocument/2006/relationships/image" Target="../media/image4.jp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g3Rli3Z7_bU" TargetMode="External" /><Relationship Id="rId2" Type="http://schemas.openxmlformats.org/officeDocument/2006/relationships/hyperlink" Target="https://www.youtube.com/watch?v=Bjr3yBUcWzA" TargetMode="External" /><Relationship Id="rId1" Type="http://schemas.openxmlformats.org/officeDocument/2006/relationships/slideLayout" Target="../slideLayouts/slideLayout2.xml" /><Relationship Id="rId5" Type="http://schemas.openxmlformats.org/officeDocument/2006/relationships/hyperlink" Target="https://www.youtube.com/watch?v=QS2ttY8RytY" TargetMode="External" /><Relationship Id="rId4" Type="http://schemas.openxmlformats.org/officeDocument/2006/relationships/hyperlink" Target="https://www.youtube.com/watch?v=kfGYGaP3vIo" TargetMode="Externa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4" y="0"/>
            <a:ext cx="12182476" cy="6858000"/>
          </a:xfrm>
        </p:spPr>
        <p:txBody>
          <a:bodyPr/>
          <a:lstStyle/>
          <a:p>
            <a:endParaRPr lang="en-US" dirty="0"/>
          </a:p>
        </p:txBody>
      </p:sp>
      <p:sp>
        <p:nvSpPr>
          <p:cNvPr id="3" name="Subtitle 2"/>
          <p:cNvSpPr>
            <a:spLocks noGrp="1"/>
          </p:cNvSpPr>
          <p:nvPr>
            <p:ph type="subTitle" idx="1"/>
          </p:nvPr>
        </p:nvSpPr>
        <p:spPr>
          <a:xfrm>
            <a:off x="0" y="0"/>
            <a:ext cx="12192000" cy="6858000"/>
          </a:xfrm>
        </p:spPr>
        <p:txBody>
          <a:bodyPr>
            <a:normAutofit fontScale="92500" lnSpcReduction="20000"/>
          </a:bodyPr>
          <a:lstStyle/>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endParaRPr lang="sr-Latn-RS" sz="2800" dirty="0"/>
          </a:p>
          <a:p>
            <a:pPr algn="r"/>
            <a:r>
              <a:rPr lang="sr-Latn-RS" sz="2800" dirty="0">
                <a:solidFill>
                  <a:srgbClr val="00B0F0"/>
                </a:solidFill>
              </a:rPr>
              <a:t>Ljiljana JUGOVIĆ II-3</a:t>
            </a:r>
          </a:p>
        </p:txBody>
      </p:sp>
      <p:sp>
        <p:nvSpPr>
          <p:cNvPr id="4" name="Rectangle 3"/>
          <p:cNvSpPr/>
          <p:nvPr/>
        </p:nvSpPr>
        <p:spPr>
          <a:xfrm>
            <a:off x="3629331" y="2967335"/>
            <a:ext cx="4933338" cy="923330"/>
          </a:xfrm>
          <a:prstGeom prst="rect">
            <a:avLst/>
          </a:prstGeom>
          <a:noFill/>
        </p:spPr>
        <p:txBody>
          <a:bodyPr wrap="none" lIns="91440" tIns="45720" rIns="91440" bIns="45720">
            <a:spAutoFit/>
          </a:bodyPr>
          <a:lstStyle/>
          <a:p>
            <a:pPr algn="ctr"/>
            <a:r>
              <a:rPr lang="sr-Latn-RS" sz="5400" b="1" dirty="0">
                <a:ln w="9525">
                  <a:solidFill>
                    <a:schemeClr val="bg1"/>
                  </a:solidFill>
                  <a:prstDash val="solid"/>
                </a:ln>
                <a:effectLst>
                  <a:outerShdw blurRad="12700" dist="38100" dir="2700000" algn="tl" rotWithShape="0">
                    <a:schemeClr val="bg1">
                      <a:lumMod val="50000"/>
                    </a:schemeClr>
                  </a:outerShdw>
                </a:effectLst>
              </a:rPr>
              <a:t>DELINKVENCIJA</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15720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lstStyle/>
          <a:p>
            <a:endParaRPr lang="en-US" dirty="0"/>
          </a:p>
        </p:txBody>
      </p:sp>
      <p:sp>
        <p:nvSpPr>
          <p:cNvPr id="3" name="Subtitle 2"/>
          <p:cNvSpPr>
            <a:spLocks noGrp="1"/>
          </p:cNvSpPr>
          <p:nvPr>
            <p:ph type="subTitle" idx="1"/>
          </p:nvPr>
        </p:nvSpPr>
        <p:spPr>
          <a:xfrm>
            <a:off x="0" y="0"/>
            <a:ext cx="12192000" cy="6858000"/>
          </a:xfrm>
        </p:spPr>
        <p:txBody>
          <a:bodyPr/>
          <a:lstStyle/>
          <a:p>
            <a:pPr marL="342900" indent="-342900">
              <a:buFont typeface="Wingdings" panose="05000000000000000000" pitchFamily="2" charset="2"/>
              <a:buChar char="Ø"/>
            </a:pPr>
            <a:r>
              <a:rPr lang="sr-Latn-RS" b="1" dirty="0">
                <a:solidFill>
                  <a:schemeClr val="bg1">
                    <a:lumMod val="95000"/>
                    <a:lumOff val="5000"/>
                  </a:schemeClr>
                </a:solidFill>
                <a:effectLst>
                  <a:outerShdw blurRad="38100" dist="38100" dir="2700000" algn="tl">
                    <a:srgbClr val="000000">
                      <a:alpha val="43137"/>
                    </a:srgbClr>
                  </a:outerShdw>
                </a:effectLst>
              </a:rPr>
              <a:t>DELINKVENCIJA</a:t>
            </a:r>
            <a:r>
              <a:rPr lang="sr-Latn-RS" dirty="0">
                <a:solidFill>
                  <a:schemeClr val="bg1">
                    <a:lumMod val="95000"/>
                    <a:lumOff val="5000"/>
                  </a:schemeClr>
                </a:solidFill>
              </a:rPr>
              <a:t> Je prestupničko ponašanje, kršenje društvenih normi i zakonskih propisa (fizičko i verbalno nasilje, vandalsko ponašanje, narušavanje javnog reda, uništavanje imovine, provale, krađe.)</a:t>
            </a:r>
          </a:p>
          <a:p>
            <a:pPr marL="342900" indent="-342900">
              <a:buFont typeface="Wingdings" panose="05000000000000000000" pitchFamily="2" charset="2"/>
              <a:buChar char="Ø"/>
            </a:pPr>
            <a:r>
              <a:rPr lang="sr-Latn-RS" dirty="0">
                <a:solidFill>
                  <a:schemeClr val="bg1">
                    <a:lumMod val="95000"/>
                    <a:lumOff val="5000"/>
                  </a:schemeClr>
                </a:solidFill>
              </a:rPr>
              <a:t>Ona ima svoje </a:t>
            </a:r>
            <a:r>
              <a:rPr lang="sr-Latn-RS" b="1" dirty="0">
                <a:solidFill>
                  <a:schemeClr val="bg1">
                    <a:lumMod val="95000"/>
                    <a:lumOff val="5000"/>
                  </a:schemeClr>
                </a:solidFill>
              </a:rPr>
              <a:t>socijalne</a:t>
            </a:r>
            <a:r>
              <a:rPr lang="sr-Latn-RS" dirty="0">
                <a:solidFill>
                  <a:schemeClr val="bg1">
                    <a:lumMod val="95000"/>
                    <a:lumOff val="5000"/>
                  </a:schemeClr>
                </a:solidFill>
              </a:rPr>
              <a:t>, </a:t>
            </a:r>
            <a:r>
              <a:rPr lang="sr-Latn-RS" b="1" dirty="0">
                <a:solidFill>
                  <a:schemeClr val="bg1">
                    <a:lumMod val="95000"/>
                    <a:lumOff val="5000"/>
                  </a:schemeClr>
                </a:solidFill>
              </a:rPr>
              <a:t>ekonomske</a:t>
            </a:r>
            <a:r>
              <a:rPr lang="sr-Latn-RS" dirty="0">
                <a:solidFill>
                  <a:schemeClr val="bg1">
                    <a:lumMod val="95000"/>
                    <a:lumOff val="5000"/>
                  </a:schemeClr>
                </a:solidFill>
              </a:rPr>
              <a:t>, </a:t>
            </a:r>
            <a:r>
              <a:rPr lang="sr-Latn-RS" b="1" dirty="0">
                <a:solidFill>
                  <a:schemeClr val="bg1">
                    <a:lumMod val="95000"/>
                    <a:lumOff val="5000"/>
                  </a:schemeClr>
                </a:solidFill>
              </a:rPr>
              <a:t>socijalnopsihološke</a:t>
            </a:r>
            <a:r>
              <a:rPr lang="sr-Latn-RS" dirty="0">
                <a:solidFill>
                  <a:schemeClr val="bg1">
                    <a:lumMod val="95000"/>
                    <a:lumOff val="5000"/>
                  </a:schemeClr>
                </a:solidFill>
              </a:rPr>
              <a:t> i </a:t>
            </a:r>
            <a:r>
              <a:rPr lang="sr-Latn-RS" b="1" dirty="0">
                <a:solidFill>
                  <a:schemeClr val="bg1">
                    <a:lumMod val="95000"/>
                    <a:lumOff val="5000"/>
                  </a:schemeClr>
                </a:solidFill>
              </a:rPr>
              <a:t>individualnopsihološke </a:t>
            </a:r>
            <a:r>
              <a:rPr lang="sr-Latn-RS" dirty="0">
                <a:solidFill>
                  <a:schemeClr val="bg1">
                    <a:lumMod val="95000"/>
                    <a:lumOff val="5000"/>
                  </a:schemeClr>
                </a:solidFill>
              </a:rPr>
              <a:t>činioce. Neke nesocijalizovane i antisocijalne ličnosti sklonije su vršenju prestupničkih dela nego druge, dobro socijalizovane ličnosti.</a:t>
            </a:r>
          </a:p>
          <a:p>
            <a:pPr marL="342900" indent="-342900">
              <a:buFont typeface="Wingdings" panose="05000000000000000000" pitchFamily="2" charset="2"/>
              <a:buChar char="Ø"/>
            </a:pPr>
            <a:r>
              <a:rPr lang="sr-Latn-RS" dirty="0">
                <a:solidFill>
                  <a:schemeClr val="bg1">
                    <a:lumMod val="95000"/>
                    <a:lumOff val="5000"/>
                  </a:schemeClr>
                </a:solidFill>
              </a:rPr>
              <a:t>U kliničkoj i forenzičkoj psihologiji, posebno se proučava </a:t>
            </a:r>
            <a:r>
              <a:rPr lang="sr-Latn-RS" b="1" dirty="0">
                <a:solidFill>
                  <a:schemeClr val="bg1">
                    <a:lumMod val="95000"/>
                    <a:lumOff val="5000"/>
                  </a:schemeClr>
                </a:solidFill>
              </a:rPr>
              <a:t>problem delinkvencije maloletnih lica.</a:t>
            </a:r>
          </a:p>
          <a:p>
            <a:pPr marL="342900" indent="-342900">
              <a:buFont typeface="Wingdings" panose="05000000000000000000" pitchFamily="2" charset="2"/>
              <a:buChar char="Ø"/>
            </a:pPr>
            <a:r>
              <a:rPr lang="sr-Latn-RS" dirty="0">
                <a:solidFill>
                  <a:schemeClr val="bg1">
                    <a:lumMod val="95000"/>
                    <a:lumOff val="5000"/>
                  </a:schemeClr>
                </a:solidFill>
              </a:rPr>
              <a:t>Prestupničko ponašanje specifično za osobe koje još nisu punoletne, naziva se </a:t>
            </a:r>
            <a:r>
              <a:rPr lang="sr-Latn-RS" b="1" dirty="0">
                <a:solidFill>
                  <a:schemeClr val="bg1">
                    <a:lumMod val="95000"/>
                    <a:lumOff val="5000"/>
                  </a:schemeClr>
                </a:solidFill>
              </a:rPr>
              <a:t>maloletnička delinkvencija.</a:t>
            </a:r>
          </a:p>
          <a:p>
            <a:endParaRPr lang="en-US" b="1" dirty="0">
              <a:solidFill>
                <a:schemeClr val="bg1">
                  <a:lumMod val="95000"/>
                  <a:lumOff val="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1037" y="3945742"/>
            <a:ext cx="6249988" cy="2730500"/>
          </a:xfrm>
          <a:prstGeom prst="rect">
            <a:avLst/>
          </a:prstGeom>
        </p:spPr>
      </p:pic>
    </p:spTree>
    <p:extLst>
      <p:ext uri="{BB962C8B-B14F-4D97-AF65-F5344CB8AC3E}">
        <p14:creationId xmlns:p14="http://schemas.microsoft.com/office/powerpoint/2010/main" val="330685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12192000" cy="6858000"/>
          </a:xfrm>
        </p:spPr>
        <p:txBody>
          <a:bodyPr/>
          <a:lstStyle/>
          <a:p>
            <a:endParaRPr lang="en-US" dirty="0"/>
          </a:p>
        </p:txBody>
      </p:sp>
      <p:sp>
        <p:nvSpPr>
          <p:cNvPr id="5" name="Subtitle 4"/>
          <p:cNvSpPr>
            <a:spLocks noGrp="1"/>
          </p:cNvSpPr>
          <p:nvPr>
            <p:ph type="subTitle" idx="1"/>
          </p:nvPr>
        </p:nvSpPr>
        <p:spPr>
          <a:xfrm>
            <a:off x="0" y="0"/>
            <a:ext cx="12192000" cy="6858000"/>
          </a:xfrm>
        </p:spPr>
        <p:txBody>
          <a:bodyPr/>
          <a:lstStyle/>
          <a:p>
            <a:pPr marL="342900" indent="-342900">
              <a:buFont typeface="Wingdings" panose="05000000000000000000" pitchFamily="2" charset="2"/>
              <a:buChar char="Ø"/>
            </a:pPr>
            <a:r>
              <a:rPr lang="sr-Latn-RS" dirty="0">
                <a:solidFill>
                  <a:schemeClr val="bg1"/>
                </a:solidFill>
              </a:rPr>
              <a:t>U pravnom smislu, to su svi oni vidovi ponašanja mladih ljudi (adolescenata) starijih od 14, a mlađih od 18 godina koji prema zakonu spadaju u krivična dela. Tipični i najčešći vidovi prestupa jesu: krađe (lakše i provalne) i „pozajmice“ kola, vandalski postupci (rušilačko ponašanje na stadionima, razbijanje kioska, izloga), prostitucija, skitničenje, agresivno i antisocijano ponašanje.</a:t>
            </a:r>
          </a:p>
          <a:p>
            <a:pPr marL="342900" indent="-342900">
              <a:buFont typeface="Wingdings" panose="05000000000000000000" pitchFamily="2" charset="2"/>
              <a:buChar char="Ø"/>
            </a:pPr>
            <a:r>
              <a:rPr lang="sr-Latn-RS" dirty="0">
                <a:solidFill>
                  <a:schemeClr val="bg1"/>
                </a:solidFill>
              </a:rPr>
              <a:t>Većina maloletničkih delikvenata potiče iz razorenih i društveno problematičnih porodica (razvedeni roditelji, nepotpuna porodica, roditelji alkoholičari, kriminalci, nezaposleni itd.), vaspitno su zapušteni, u školi neuspešni, a kao ličnosti su socijalno i emocionalno nezreli, neuravnoteženi i netolerantni na frustraciju.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10" y="3786230"/>
            <a:ext cx="4551111" cy="302855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8111" y="3365501"/>
            <a:ext cx="4923853" cy="3276600"/>
          </a:xfrm>
          <a:prstGeom prst="rect">
            <a:avLst/>
          </a:prstGeom>
        </p:spPr>
      </p:pic>
    </p:spTree>
    <p:extLst>
      <p:ext uri="{BB962C8B-B14F-4D97-AF65-F5344CB8AC3E}">
        <p14:creationId xmlns:p14="http://schemas.microsoft.com/office/powerpoint/2010/main" val="377648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a:bodyPr>
          <a:lstStyle/>
          <a:p>
            <a:endParaRPr lang="en-US" sz="2000" dirty="0">
              <a:latin typeface="+mn-lt"/>
            </a:endParaRPr>
          </a:p>
        </p:txBody>
      </p:sp>
      <p:sp>
        <p:nvSpPr>
          <p:cNvPr id="3" name="Content Placeholder 2"/>
          <p:cNvSpPr>
            <a:spLocks noGrp="1"/>
          </p:cNvSpPr>
          <p:nvPr>
            <p:ph idx="1"/>
          </p:nvPr>
        </p:nvSpPr>
        <p:spPr>
          <a:xfrm>
            <a:off x="0" y="0"/>
            <a:ext cx="12192000" cy="6858000"/>
          </a:xfrm>
        </p:spPr>
        <p:txBody>
          <a:bodyPr>
            <a:normAutofit lnSpcReduction="10000"/>
          </a:bodyPr>
          <a:lstStyle/>
          <a:p>
            <a:pPr>
              <a:buFont typeface="Wingdings" panose="05000000000000000000" pitchFamily="2" charset="2"/>
              <a:buChar char="Ø"/>
            </a:pPr>
            <a:r>
              <a:rPr lang="sr-Latn-RS" sz="2000" b="1" dirty="0">
                <a:solidFill>
                  <a:schemeClr val="bg1"/>
                </a:solidFill>
              </a:rPr>
              <a:t>NIŽA INTELIGENCIJA </a:t>
            </a:r>
            <a:r>
              <a:rPr lang="sr-Latn-RS" sz="2000" dirty="0">
                <a:solidFill>
                  <a:schemeClr val="bg1"/>
                </a:solidFill>
              </a:rPr>
              <a:t>MOŽE DA UTIČE POSREDNO NA POJAVU MALOLETNIČKE DELIKVENCIJE, JER SE OVE OSOBE TEŽE SOCIJALNO PRILAGOĐAVAJU, TEŽE UČE I PRE NAPUŠTAJU ŠKOLU, SLABIJE USPEVAJU U POSLU. PORED TOGA, DECA SA SMANJENOM INTELIGENCIJOM SU SUGESTIBILNIJA, NEGO DECA PROSEČNE INTELIGENCIJE, MANJE KRITIČNA, TAKO DA LAKO MOGU DA PADNU POD UTICAJ DRUGIH, POSEBNO AKO SU IM JEDINI PRIJATELJI VASPITNO ZAPUŠTENA DECA.</a:t>
            </a:r>
          </a:p>
          <a:p>
            <a:pPr marL="0" indent="0">
              <a:buNone/>
            </a:pPr>
            <a:r>
              <a:rPr lang="sr-Latn-RS" sz="2000" b="1" dirty="0">
                <a:solidFill>
                  <a:schemeClr val="bg1"/>
                </a:solidFill>
              </a:rPr>
              <a:t>EMOCIONALNE OSOBINE MALOLETNIH DELIKVENATA</a:t>
            </a:r>
          </a:p>
          <a:p>
            <a:pPr>
              <a:buFont typeface="Wingdings" panose="05000000000000000000" pitchFamily="2" charset="2"/>
              <a:buChar char="Ø"/>
            </a:pPr>
            <a:r>
              <a:rPr lang="sr-Latn-RS" sz="2000" b="1" dirty="0">
                <a:solidFill>
                  <a:schemeClr val="bg1"/>
                </a:solidFill>
              </a:rPr>
              <a:t>MALOLETNI DELIKVENTI </a:t>
            </a:r>
            <a:r>
              <a:rPr lang="sr-Latn-RS" sz="2000" dirty="0">
                <a:solidFill>
                  <a:schemeClr val="bg1"/>
                </a:solidFill>
              </a:rPr>
              <a:t>SU EMOCIONALNO NEZRELE OSOBE KOJE SE ODLIKUJU NEMOGUĆNOŠĆU KONTROLE EMOCIJA U ODNOSU NA SOCIJALNE ZAHTEVE. MALOLETNI DELIKVENTI BI HTELI DA ODMAH OSTVARE ONO ŠTO ŽELE I NISU U STNJU DA ODLOŽE SVOJE ZAHTEVE. EMOCIONALNO NEZRELI MALOLETNI DELIKVENTI SAMO ŽELE ZADOVOLJSTVO I TRAUMATSKI REAGUJU NA VEĆINU STVARNIH SITUACIJA KOJE DELUJU FRUSTRACIONO.</a:t>
            </a:r>
          </a:p>
          <a:p>
            <a:pPr>
              <a:buFont typeface="Wingdings" panose="05000000000000000000" pitchFamily="2" charset="2"/>
              <a:buChar char="Ø"/>
            </a:pPr>
            <a:r>
              <a:rPr lang="sr-Latn-RS" sz="2000" dirty="0">
                <a:solidFill>
                  <a:schemeClr val="bg1"/>
                </a:solidFill>
              </a:rPr>
              <a:t>ZA NORMALNE ADOLESCENTE BITAN JE SKLADAN RAZVOJ LIČNOSTI I USPEŠAN DUŠTVENO PRILAGOĐEN ODNOS ZA SREDINOM. MALOLETNI DELIKVENTI NE ISPUNJAVAJU NI JEDNO, NI DRUGO. RAD SA EMOCIONALNO  NEZRELIM MALOLETNIM DELIKVENTIMA JE VEOMA TEŽAK I NIJE REDAK SLUČAJ DA POSTANU DUŠEVNI BOLESNICI, POSEBNO AKO IMAJU TEŠKE ŽIVOTNE USLOVE. EMOCIONALNA NEZRELOST I NESTABILNOST OVE DECE ISPOLJAVA SE U RAZNIM OBLICIMA NEADEKVATNOG EMOCIONALNOG PONAŠANJA (AGRESIVNOST, STALNO PROTIVLJENJE, ČESTA RAZDRAŽLJIVOST, NEPOSLUŠNOST, NALET BESA I SL.). OVA DECA ČESTO PRUŽAJU OTPOR SVIMA I NA PROJEKTIVNIM TESTOVIMA PRUŽAJU VEĆU AGRESIVNOST NEGO DRUGA DECA. </a:t>
            </a:r>
            <a:endParaRPr lang="en-US" sz="2000" dirty="0">
              <a:solidFill>
                <a:schemeClr val="bg1"/>
              </a:solidFill>
            </a:endParaRPr>
          </a:p>
        </p:txBody>
      </p:sp>
    </p:spTree>
    <p:extLst>
      <p:ext uri="{BB962C8B-B14F-4D97-AF65-F5344CB8AC3E}">
        <p14:creationId xmlns:p14="http://schemas.microsoft.com/office/powerpoint/2010/main" val="356708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lstStyle/>
          <a:p>
            <a:endParaRPr lang="en-US" dirty="0"/>
          </a:p>
        </p:txBody>
      </p:sp>
      <p:sp>
        <p:nvSpPr>
          <p:cNvPr id="3" name="Subtitle 2"/>
          <p:cNvSpPr>
            <a:spLocks noGrp="1"/>
          </p:cNvSpPr>
          <p:nvPr>
            <p:ph type="subTitle" idx="1"/>
          </p:nvPr>
        </p:nvSpPr>
        <p:spPr>
          <a:xfrm>
            <a:off x="0" y="0"/>
            <a:ext cx="12192000" cy="6858000"/>
          </a:xfrm>
        </p:spPr>
        <p:txBody>
          <a:bodyPr/>
          <a:lstStyle/>
          <a:p>
            <a:r>
              <a:rPr lang="sr-Latn-RS" b="1" dirty="0">
                <a:solidFill>
                  <a:schemeClr val="bg1"/>
                </a:solidFill>
              </a:rPr>
              <a:t>SOCIJALNE OSOBINE MALOLETNIH DELIKVENATA</a:t>
            </a:r>
          </a:p>
          <a:p>
            <a:pPr marL="342900" indent="-342900">
              <a:buFont typeface="Wingdings" panose="05000000000000000000" pitchFamily="2" charset="2"/>
              <a:buChar char="Ø"/>
            </a:pPr>
            <a:r>
              <a:rPr lang="sr-Latn-RS" b="1" dirty="0">
                <a:solidFill>
                  <a:schemeClr val="bg1"/>
                </a:solidFill>
              </a:rPr>
              <a:t>MALOLETNI DELIKVENTI </a:t>
            </a:r>
            <a:r>
              <a:rPr lang="sr-Latn-RS" dirty="0">
                <a:solidFill>
                  <a:schemeClr val="bg1"/>
                </a:solidFill>
              </a:rPr>
              <a:t>SU SOCIJALNO NEZRELE OSOBE. NEKI PSIHOLOZI SMATRAJU DA SU SVI MALOLETNI DELIKVENTI, KOJI PREKIDAJU SA ŠKOLOM I KOJI SU NEUSPEŠNI NA PROFESIONALNOM OSPOSOBLJAVANJU ILI RADU, SU SOCIJALNO NEZRELI. UTVRĐENO JE DA NEKI MALOLETNI PRESTUPNICI, KADA UKLJUČE U ZDRAVU SREDINU I RADE ONO ŠTO IH INTERESUJE MOGU DA POSTIGNU ODLIČNE REZULTATE I DA BUDU SOCIJALNO USPEŠNI. MNOGI MALOLETNI DELIKVENTI ISPOLJAVAJU IZRAZITO IMPULSIVNO, NEMIRNO EKSTOVERTNO, AGRESIVNO ILI DESTRUKTIVNO PONAŠANJE. U SVOJIM ANTISOCIJALNIM STAVOVIMA NAJČEŠĆE PROTIV VLASTI I AUTORITETA, TVRDOGLAVI SU I SUMNJIČAVI, ČESTO NEZADOVOLJNI I NERASPOLOŽENI SA SVIM I SVAČIM I PROTIV SVEGA I SVAČEGA, SKLONI DA MRZE I DA PRKOSE SVAKOME.</a:t>
            </a:r>
            <a:endParaRPr lang="sr-Latn-RS" b="1" dirty="0">
              <a:solidFill>
                <a:schemeClr val="bg1"/>
              </a:solidFill>
            </a:endParaRPr>
          </a:p>
          <a:p>
            <a:endParaRPr lang="en-US"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141" y="3866365"/>
            <a:ext cx="5838825" cy="2835275"/>
          </a:xfrm>
          <a:prstGeom prst="rect">
            <a:avLst/>
          </a:prstGeom>
        </p:spPr>
      </p:pic>
    </p:spTree>
    <p:extLst>
      <p:ext uri="{BB962C8B-B14F-4D97-AF65-F5344CB8AC3E}">
        <p14:creationId xmlns:p14="http://schemas.microsoft.com/office/powerpoint/2010/main" val="105051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endParaRPr lang="en-US" dirty="0"/>
          </a:p>
        </p:txBody>
      </p:sp>
      <p:sp>
        <p:nvSpPr>
          <p:cNvPr id="3" name="Content Placeholder 2"/>
          <p:cNvSpPr>
            <a:spLocks noGrp="1"/>
          </p:cNvSpPr>
          <p:nvPr>
            <p:ph idx="1"/>
          </p:nvPr>
        </p:nvSpPr>
        <p:spPr>
          <a:xfrm>
            <a:off x="0" y="0"/>
            <a:ext cx="12192000" cy="6858000"/>
          </a:xfrm>
        </p:spPr>
        <p:txBody>
          <a:bodyPr>
            <a:normAutofit/>
          </a:bodyPr>
          <a:lstStyle/>
          <a:p>
            <a:pPr>
              <a:buFont typeface="Wingdings" panose="05000000000000000000" pitchFamily="2" charset="2"/>
              <a:buChar char="§"/>
            </a:pPr>
            <a:r>
              <a:rPr lang="sr-Latn-RS" sz="2000" b="1" dirty="0">
                <a:solidFill>
                  <a:schemeClr val="bg1"/>
                </a:solidFill>
              </a:rPr>
              <a:t>UTICAJ LIČNIH FAKTORA</a:t>
            </a:r>
          </a:p>
          <a:p>
            <a:pPr>
              <a:buFont typeface="Wingdings" panose="05000000000000000000" pitchFamily="2" charset="2"/>
              <a:buChar char="Ø"/>
            </a:pPr>
            <a:r>
              <a:rPr lang="sr-Latn-RS" sz="2000" i="1" dirty="0">
                <a:solidFill>
                  <a:schemeClr val="bg1"/>
                </a:solidFill>
              </a:rPr>
              <a:t> DELIKVENTI POKAZUJU NIŽI NIVO INTELIGENCIJE OD NEDELIKVENATA</a:t>
            </a:r>
          </a:p>
          <a:p>
            <a:pPr>
              <a:buFont typeface="Wingdings" panose="05000000000000000000" pitchFamily="2" charset="2"/>
              <a:buChar char="Ø"/>
            </a:pPr>
            <a:r>
              <a:rPr lang="sr-Latn-RS" sz="2000" i="1" dirty="0">
                <a:solidFill>
                  <a:schemeClr val="bg1"/>
                </a:solidFill>
              </a:rPr>
              <a:t>KOD DELIKVENATA ČEŠĆE SE SREĆU PSIHOPATSKE CRTE: EGOCENTRIČNOST SAMOPRECENJIVANJE, NEDOSTATAK ODGOVORNOSTI, EMOCIONALNA LABILNOST</a:t>
            </a:r>
          </a:p>
          <a:p>
            <a:pPr>
              <a:buFont typeface="Wingdings" panose="05000000000000000000" pitchFamily="2" charset="2"/>
              <a:buChar char="Ø"/>
            </a:pPr>
            <a:r>
              <a:rPr lang="sr-Latn-RS" sz="2000" i="1" dirty="0">
                <a:solidFill>
                  <a:schemeClr val="bg1"/>
                </a:solidFill>
              </a:rPr>
              <a:t>DELIKVENTI SU AGRESIVNIJI, PRETEŽNO SU EKSTRAVERIRANE LIČNOSTI, IMAJU VRLO NAGLAŠENU POTREBU ZA ZABAVOM, PRETEŽNI MOTIVI SU IM ŽELJA ZA PUTOVANJIMA, NOVCEM</a:t>
            </a:r>
          </a:p>
          <a:p>
            <a:pPr>
              <a:buFont typeface="Wingdings" panose="05000000000000000000" pitchFamily="2" charset="2"/>
              <a:buChar char="Ø"/>
            </a:pPr>
            <a:r>
              <a:rPr lang="sr-Latn-RS" sz="2000" i="1" dirty="0">
                <a:solidFill>
                  <a:schemeClr val="bg1"/>
                </a:solidFill>
              </a:rPr>
              <a:t>KOD DELIKVENATA NEDOSTAJU MOTIVI  KOJI TRAŽE RAD, DISCIPLINU, KONTINUIRANI NAPOR</a:t>
            </a:r>
          </a:p>
          <a:p>
            <a:pPr>
              <a:buFont typeface="Wingdings" panose="05000000000000000000" pitchFamily="2" charset="2"/>
              <a:buChar char="Ø"/>
            </a:pPr>
            <a:r>
              <a:rPr lang="sr-Latn-RS" sz="2000" i="1" dirty="0">
                <a:solidFill>
                  <a:schemeClr val="bg1"/>
                </a:solidFill>
              </a:rPr>
              <a:t>ISPOLJAVAJU ISTE POTREBE KAO NEDELIKVENTI SAM REALIZACIJA OBIČNO SE ZAMIŠLJA SA MANJE NAPORA...</a:t>
            </a:r>
          </a:p>
          <a:p>
            <a:pPr>
              <a:buFont typeface="Wingdings" panose="05000000000000000000" pitchFamily="2" charset="2"/>
              <a:buChar char="Ø"/>
            </a:pPr>
            <a:r>
              <a:rPr lang="sr-Latn-RS" sz="2000" i="1" dirty="0">
                <a:solidFill>
                  <a:schemeClr val="bg1"/>
                </a:solidFill>
              </a:rPr>
              <a:t>DELIKVENTI SE ODLIKUJU NIŽIM STEPENOM POZITIVNIH STAVOVA PREMA SREDINI U KOJOJ ŽIVE POČEVŠI OD RODITELJA DO DRUŠTVENIH INSTITUCIJA</a:t>
            </a:r>
          </a:p>
          <a:p>
            <a:pPr>
              <a:buFont typeface="Wingdings" panose="05000000000000000000" pitchFamily="2" charset="2"/>
              <a:buChar char="Ø"/>
            </a:pPr>
            <a:r>
              <a:rPr lang="sr-Latn-RS" sz="2000" i="1" dirty="0">
                <a:solidFill>
                  <a:schemeClr val="bg1"/>
                </a:solidFill>
              </a:rPr>
              <a:t>DELIKVENTI IMAJU VIŠE NEGATIVNIH I AMBIVALENTNIH STAVOVA PREMA: PORODICI U CELINI, RADU, ŠKOLI...</a:t>
            </a:r>
          </a:p>
          <a:p>
            <a:pPr marL="0" indent="0">
              <a:buNone/>
            </a:pPr>
            <a:r>
              <a:rPr lang="en-US" sz="2000" i="1" dirty="0">
                <a:solidFill>
                  <a:schemeClr val="bg1"/>
                </a:solidFill>
                <a:hlinkClick r:id="rId2"/>
              </a:rPr>
              <a:t>https://www.youtube.com/watch?v=Bjr3yBUcWzA</a:t>
            </a:r>
            <a:r>
              <a:rPr lang="sr-Latn-RS" sz="2000" i="1" dirty="0">
                <a:solidFill>
                  <a:schemeClr val="bg1"/>
                </a:solidFill>
              </a:rPr>
              <a:t>      </a:t>
            </a:r>
            <a:r>
              <a:rPr lang="sr-Latn-RS" sz="2000" i="1" dirty="0">
                <a:solidFill>
                  <a:schemeClr val="bg1"/>
                </a:solidFill>
                <a:hlinkClick r:id="rId3"/>
              </a:rPr>
              <a:t>https://www.youtube.com/watch?v=g3Rli3Z7_bU</a:t>
            </a:r>
            <a:endParaRPr lang="sr-Latn-RS" sz="2000" i="1" dirty="0">
              <a:solidFill>
                <a:schemeClr val="bg1"/>
              </a:solidFill>
            </a:endParaRPr>
          </a:p>
          <a:p>
            <a:pPr marL="0" indent="0">
              <a:buNone/>
            </a:pPr>
            <a:r>
              <a:rPr lang="en-US" sz="2000" i="1" dirty="0">
                <a:solidFill>
                  <a:schemeClr val="bg1"/>
                </a:solidFill>
                <a:hlinkClick r:id="rId4"/>
              </a:rPr>
              <a:t>https://www.youtube.com/watch?v=kfGYGaP3vIo</a:t>
            </a:r>
            <a:endParaRPr lang="sr-Latn-RS" sz="2000" i="1" dirty="0">
              <a:solidFill>
                <a:schemeClr val="bg1"/>
              </a:solidFill>
            </a:endParaRPr>
          </a:p>
          <a:p>
            <a:pPr marL="0" indent="0">
              <a:buNone/>
            </a:pPr>
            <a:r>
              <a:rPr lang="en-US" sz="2000" i="1" dirty="0">
                <a:solidFill>
                  <a:schemeClr val="bg1"/>
                </a:solidFill>
                <a:hlinkClick r:id="rId5"/>
              </a:rPr>
              <a:t>https://www.youtube.com/watch?v=QS2ttY8RytY</a:t>
            </a:r>
            <a:endParaRPr lang="sr-Latn-RS" sz="2000" i="1" dirty="0">
              <a:solidFill>
                <a:schemeClr val="bg1"/>
              </a:solidFill>
            </a:endParaRPr>
          </a:p>
          <a:p>
            <a:pPr marL="0" indent="0">
              <a:buNone/>
            </a:pPr>
            <a:endParaRPr lang="sr-Latn-RS" sz="2000" i="1" dirty="0">
              <a:solidFill>
                <a:schemeClr val="bg1"/>
              </a:solidFill>
            </a:endParaRPr>
          </a:p>
          <a:p>
            <a:pPr marL="0" indent="0">
              <a:buNone/>
            </a:pPr>
            <a:endParaRPr lang="sr-Latn-RS" sz="2000" i="1" dirty="0">
              <a:solidFill>
                <a:schemeClr val="bg1"/>
              </a:solidFill>
            </a:endParaRPr>
          </a:p>
          <a:p>
            <a:pPr marL="0" indent="0">
              <a:buNone/>
            </a:pPr>
            <a:endParaRPr lang="sr-Latn-RS" sz="2000" i="1" dirty="0">
              <a:solidFill>
                <a:schemeClr val="bg1"/>
              </a:solidFill>
            </a:endParaRPr>
          </a:p>
          <a:p>
            <a:pPr marL="0" indent="0">
              <a:buNone/>
            </a:pPr>
            <a:endParaRPr lang="sr-Latn-RS" sz="2000" i="1" dirty="0">
              <a:solidFill>
                <a:schemeClr val="bg1"/>
              </a:solidFill>
            </a:endParaRPr>
          </a:p>
          <a:p>
            <a:pPr marL="0" indent="0">
              <a:buNone/>
            </a:pPr>
            <a:endParaRPr lang="sr-Latn-RS" sz="2000" i="1" dirty="0">
              <a:solidFill>
                <a:schemeClr val="bg1"/>
              </a:solidFill>
            </a:endParaRPr>
          </a:p>
          <a:p>
            <a:pPr marL="0" indent="0">
              <a:buNone/>
            </a:pPr>
            <a:endParaRPr lang="en-US" sz="2000" i="1" dirty="0">
              <a:solidFill>
                <a:schemeClr val="bg1"/>
              </a:solidFill>
            </a:endParaRPr>
          </a:p>
        </p:txBody>
      </p:sp>
    </p:spTree>
    <p:extLst>
      <p:ext uri="{BB962C8B-B14F-4D97-AF65-F5344CB8AC3E}">
        <p14:creationId xmlns:p14="http://schemas.microsoft.com/office/powerpoint/2010/main" val="70409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61351" y="2967335"/>
            <a:ext cx="5869299" cy="923330"/>
          </a:xfrm>
          <a:prstGeom prst="rect">
            <a:avLst/>
          </a:prstGeom>
          <a:noFill/>
        </p:spPr>
        <p:txBody>
          <a:bodyPr wrap="none" lIns="91440" tIns="45720" rIns="91440" bIns="45720">
            <a:spAutoFit/>
          </a:bodyPr>
          <a:lstStyle/>
          <a:p>
            <a:pPr algn="ctr"/>
            <a:r>
              <a:rPr lang="sr-Latn-RS" sz="5400" b="1" dirty="0">
                <a:ln w="9525">
                  <a:solidFill>
                    <a:schemeClr val="bg1"/>
                  </a:solidFill>
                  <a:prstDash val="solid"/>
                </a:ln>
                <a:effectLst>
                  <a:outerShdw blurRad="12700" dist="38100" dir="2700000" algn="tl" rotWithShape="0">
                    <a:schemeClr val="bg1">
                      <a:lumMod val="50000"/>
                    </a:schemeClr>
                  </a:outerShdw>
                </a:effectLst>
              </a:rPr>
              <a:t>HVALA NA PAŽNJI!</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58424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249</TotalTime>
  <Words>688</Words>
  <Application>Microsoft Office PowerPoint</Application>
  <PresentationFormat>Široki ekran</PresentationFormat>
  <Paragraphs>42</Paragraphs>
  <Slides>7</Slides>
  <Notes>0</Notes>
  <HiddenSlides>0</HiddenSlides>
  <MMClips>0</MMClips>
  <ScaleCrop>false</ScaleCrop>
  <HeadingPairs>
    <vt:vector size="4" baseType="variant">
      <vt:variant>
        <vt:lpstr>Tema</vt:lpstr>
      </vt:variant>
      <vt:variant>
        <vt:i4>1</vt:i4>
      </vt:variant>
      <vt:variant>
        <vt:lpstr>Naslovi slajdova</vt:lpstr>
      </vt:variant>
      <vt:variant>
        <vt:i4>7</vt:i4>
      </vt:variant>
    </vt:vector>
  </HeadingPairs>
  <TitlesOfParts>
    <vt:vector size="8" baseType="lpstr">
      <vt:lpstr>Circuit</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ljiljanajugovic16@gmail.com</cp:lastModifiedBy>
  <cp:revision>20</cp:revision>
  <dcterms:created xsi:type="dcterms:W3CDTF">2020-04-07T06:40:38Z</dcterms:created>
  <dcterms:modified xsi:type="dcterms:W3CDTF">2020-04-08T07:11:18Z</dcterms:modified>
</cp:coreProperties>
</file>