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Наслов слајда">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sr-Cyrl-RS"/>
              <a:t>Кликните и уредите наслов мастера</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r-Cyrl-RS"/>
              <a:t>Кликните и уредите стил поднаслова мастера</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4/6/2020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Наслов и вертикални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a:t>Кликните и уредите наслов мастера</a:t>
            </a:r>
            <a:endParaRPr lang="en-US" dirty="0"/>
          </a:p>
        </p:txBody>
      </p:sp>
      <p:sp>
        <p:nvSpPr>
          <p:cNvPr id="3" name="Vertical Text Placeholder 2"/>
          <p:cNvSpPr>
            <a:spLocks noGrp="1"/>
          </p:cNvSpPr>
          <p:nvPr>
            <p:ph type="body" orient="vert" idx="1"/>
          </p:nvPr>
        </p:nvSpPr>
        <p:spPr/>
        <p:txBody>
          <a:bodyPr vert="eaVert"/>
          <a:lstStyle/>
          <a:p>
            <a:pPr lvl="0"/>
            <a:r>
              <a:rPr lang="sr-Cyrl-RS"/>
              <a:t>Кликните да бисте уредили стилове текста мастера</a:t>
            </a:r>
          </a:p>
          <a:p>
            <a:pPr lvl="1"/>
            <a:r>
              <a:rPr lang="sr-Cyrl-RS"/>
              <a:t>Други ниво</a:t>
            </a:r>
          </a:p>
          <a:p>
            <a:pPr lvl="2"/>
            <a:r>
              <a:rPr lang="sr-Cyrl-RS"/>
              <a:t>Трећи ниво</a:t>
            </a:r>
          </a:p>
          <a:p>
            <a:pPr lvl="3"/>
            <a:r>
              <a:rPr lang="sr-Cyrl-RS"/>
              <a:t>Четврти ниво</a:t>
            </a:r>
          </a:p>
          <a:p>
            <a:pPr lvl="4"/>
            <a:r>
              <a:rPr lang="sr-Cyrl-RS"/>
              <a:t>Пети ниво</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и наслов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sr-Cyrl-RS"/>
              <a:t>Кликните и уредите наслов мастера</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sr-Cyrl-RS"/>
              <a:t>Кликните да бисте уредили стилове текста мастера</a:t>
            </a:r>
          </a:p>
          <a:p>
            <a:pPr lvl="1"/>
            <a:r>
              <a:rPr lang="sr-Cyrl-RS"/>
              <a:t>Други ниво</a:t>
            </a:r>
          </a:p>
          <a:p>
            <a:pPr lvl="2"/>
            <a:r>
              <a:rPr lang="sr-Cyrl-RS"/>
              <a:t>Трећи ниво</a:t>
            </a:r>
          </a:p>
          <a:p>
            <a:pPr lvl="3"/>
            <a:r>
              <a:rPr lang="sr-Cyrl-RS"/>
              <a:t>Четврти ниво</a:t>
            </a:r>
          </a:p>
          <a:p>
            <a:pPr lvl="4"/>
            <a:r>
              <a:rPr lang="sr-Cyrl-RS"/>
              <a:t>Пети ниво</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слов и садржа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a:t>Кликните и уредите наслов мастера</a:t>
            </a:r>
            <a:endParaRPr lang="en-US" dirty="0"/>
          </a:p>
        </p:txBody>
      </p:sp>
      <p:sp>
        <p:nvSpPr>
          <p:cNvPr id="3" name="Content Placeholder 2"/>
          <p:cNvSpPr>
            <a:spLocks noGrp="1"/>
          </p:cNvSpPr>
          <p:nvPr>
            <p:ph idx="1"/>
          </p:nvPr>
        </p:nvSpPr>
        <p:spPr/>
        <p:txBody>
          <a:bodyPr anchor="t"/>
          <a:lstStyle/>
          <a:p>
            <a:pPr lvl="0"/>
            <a:r>
              <a:rPr lang="sr-Cyrl-RS"/>
              <a:t>Кликните да бисте уредили стилове текста мастера</a:t>
            </a:r>
          </a:p>
          <a:p>
            <a:pPr lvl="1"/>
            <a:r>
              <a:rPr lang="sr-Cyrl-RS"/>
              <a:t>Други ниво</a:t>
            </a:r>
          </a:p>
          <a:p>
            <a:pPr lvl="2"/>
            <a:r>
              <a:rPr lang="sr-Cyrl-RS"/>
              <a:t>Трећи ниво</a:t>
            </a:r>
          </a:p>
          <a:p>
            <a:pPr lvl="3"/>
            <a:r>
              <a:rPr lang="sr-Cyrl-RS"/>
              <a:t>Четврти ниво</a:t>
            </a:r>
          </a:p>
          <a:p>
            <a:pPr lvl="4"/>
            <a:r>
              <a:rPr lang="sr-Cyrl-RS"/>
              <a:t>Пети ниво</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ље одељка">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sr-Cyrl-RS"/>
              <a:t>Кликните и уредите наслов мастера</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r-Cyrl-RS"/>
              <a:t>Кликните да бисте уредили стилове текста мастера</a:t>
            </a:r>
          </a:p>
        </p:txBody>
      </p:sp>
      <p:sp>
        <p:nvSpPr>
          <p:cNvPr id="4" name="Date Placeholder 3"/>
          <p:cNvSpPr>
            <a:spLocks noGrp="1"/>
          </p:cNvSpPr>
          <p:nvPr>
            <p:ph type="dt" sz="half" idx="10"/>
          </p:nvPr>
        </p:nvSpPr>
        <p:spPr/>
        <p:txBody>
          <a:bodyPr/>
          <a:lstStyle/>
          <a:p>
            <a:fld id="{48A87A34-81AB-432B-8DAE-1953F412C126}" type="datetimeFigureOut">
              <a:rPr lang="en-US" dirty="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садржаја">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sr-Cyrl-RS"/>
              <a:t>Кликните и уредите наслов мастера</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sr-Cyrl-RS"/>
              <a:t>Кликните да бисте уредили стилове текста мастера</a:t>
            </a:r>
          </a:p>
          <a:p>
            <a:pPr lvl="1"/>
            <a:r>
              <a:rPr lang="sr-Cyrl-RS"/>
              <a:t>Други ниво</a:t>
            </a:r>
          </a:p>
          <a:p>
            <a:pPr lvl="2"/>
            <a:r>
              <a:rPr lang="sr-Cyrl-RS"/>
              <a:t>Трећи ниво</a:t>
            </a:r>
          </a:p>
          <a:p>
            <a:pPr lvl="3"/>
            <a:r>
              <a:rPr lang="sr-Cyrl-RS"/>
              <a:t>Четврти ниво</a:t>
            </a:r>
          </a:p>
          <a:p>
            <a:pPr lvl="4"/>
            <a:r>
              <a:rPr lang="sr-Cyrl-RS"/>
              <a:t>Пети ниво</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sr-Cyrl-RS"/>
              <a:t>Кликните да бисте уредили стилове текста мастера</a:t>
            </a:r>
          </a:p>
          <a:p>
            <a:pPr lvl="1"/>
            <a:r>
              <a:rPr lang="sr-Cyrl-RS"/>
              <a:t>Други ниво</a:t>
            </a:r>
          </a:p>
          <a:p>
            <a:pPr lvl="2"/>
            <a:r>
              <a:rPr lang="sr-Cyrl-RS"/>
              <a:t>Трећи ниво</a:t>
            </a:r>
          </a:p>
          <a:p>
            <a:pPr lvl="3"/>
            <a:r>
              <a:rPr lang="sr-Cyrl-RS"/>
              <a:t>Четврти ниво</a:t>
            </a:r>
          </a:p>
          <a:p>
            <a:pPr lvl="4"/>
            <a:r>
              <a:rPr lang="sr-Cyrl-RS"/>
              <a:t>Пети ниво</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еђење">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sr-Cyrl-RS"/>
              <a:t>Кликните и уредите наслов мастера</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Cyrl-RS"/>
              <a:t>Кликните да бисте уредили стилове текста мастера</a:t>
            </a:r>
          </a:p>
        </p:txBody>
      </p:sp>
      <p:sp>
        <p:nvSpPr>
          <p:cNvPr id="4" name="Content Placeholder 3"/>
          <p:cNvSpPr>
            <a:spLocks noGrp="1"/>
          </p:cNvSpPr>
          <p:nvPr>
            <p:ph sz="half" idx="2"/>
          </p:nvPr>
        </p:nvSpPr>
        <p:spPr>
          <a:xfrm>
            <a:off x="1447191" y="2824269"/>
            <a:ext cx="4645152" cy="2644457"/>
          </a:xfrm>
        </p:spPr>
        <p:txBody>
          <a:bodyPr/>
          <a:lstStyle/>
          <a:p>
            <a:pPr lvl="0"/>
            <a:r>
              <a:rPr lang="sr-Cyrl-RS"/>
              <a:t>Кликните да бисте уредили стилове текста мастера</a:t>
            </a:r>
          </a:p>
          <a:p>
            <a:pPr lvl="1"/>
            <a:r>
              <a:rPr lang="sr-Cyrl-RS"/>
              <a:t>Други ниво</a:t>
            </a:r>
          </a:p>
          <a:p>
            <a:pPr lvl="2"/>
            <a:r>
              <a:rPr lang="sr-Cyrl-RS"/>
              <a:t>Трећи ниво</a:t>
            </a:r>
          </a:p>
          <a:p>
            <a:pPr lvl="3"/>
            <a:r>
              <a:rPr lang="sr-Cyrl-RS"/>
              <a:t>Четврти ниво</a:t>
            </a:r>
          </a:p>
          <a:p>
            <a:pPr lvl="4"/>
            <a:r>
              <a:rPr lang="sr-Cyrl-RS"/>
              <a:t>Пети ниво</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Cyrl-RS"/>
              <a:t>Кликните да бисте уредили стилове текста мастера</a:t>
            </a:r>
          </a:p>
        </p:txBody>
      </p:sp>
      <p:sp>
        <p:nvSpPr>
          <p:cNvPr id="6" name="Content Placeholder 5"/>
          <p:cNvSpPr>
            <a:spLocks noGrp="1"/>
          </p:cNvSpPr>
          <p:nvPr>
            <p:ph sz="quarter" idx="4"/>
          </p:nvPr>
        </p:nvSpPr>
        <p:spPr>
          <a:xfrm>
            <a:off x="6412362" y="2821491"/>
            <a:ext cx="4645152" cy="2637371"/>
          </a:xfrm>
        </p:spPr>
        <p:txBody>
          <a:bodyPr/>
          <a:lstStyle/>
          <a:p>
            <a:pPr lvl="0"/>
            <a:r>
              <a:rPr lang="sr-Cyrl-RS"/>
              <a:t>Кликните да бисте уредили стилове текста мастера</a:t>
            </a:r>
          </a:p>
          <a:p>
            <a:pPr lvl="1"/>
            <a:r>
              <a:rPr lang="sr-Cyrl-RS"/>
              <a:t>Други ниво</a:t>
            </a:r>
          </a:p>
          <a:p>
            <a:pPr lvl="2"/>
            <a:r>
              <a:rPr lang="sr-Cyrl-RS"/>
              <a:t>Трећи ниво</a:t>
            </a:r>
          </a:p>
          <a:p>
            <a:pPr lvl="3"/>
            <a:r>
              <a:rPr lang="sr-Cyrl-RS"/>
              <a:t>Четврти ниво</a:t>
            </a:r>
          </a:p>
          <a:p>
            <a:pPr lvl="4"/>
            <a:r>
              <a:rPr lang="sr-Cyrl-RS"/>
              <a:t>Пети ниво</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наслов">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a:t>Кликните и уредите наслов мастера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но">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адржај са натписом">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sr-Cyrl-RS"/>
              <a:t>Кликните и уредите наслов мастера</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sr-Cyrl-RS"/>
              <a:t>Кликните да бисте уредили стилове текста мастера</a:t>
            </a:r>
          </a:p>
          <a:p>
            <a:pPr lvl="1"/>
            <a:r>
              <a:rPr lang="sr-Cyrl-RS"/>
              <a:t>Други ниво</a:t>
            </a:r>
          </a:p>
          <a:p>
            <a:pPr lvl="2"/>
            <a:r>
              <a:rPr lang="sr-Cyrl-RS"/>
              <a:t>Трећи ниво</a:t>
            </a:r>
          </a:p>
          <a:p>
            <a:pPr lvl="3"/>
            <a:r>
              <a:rPr lang="sr-Cyrl-RS"/>
              <a:t>Четврти ниво</a:t>
            </a:r>
          </a:p>
          <a:p>
            <a:pPr lvl="4"/>
            <a:r>
              <a:rPr lang="sr-Cyrl-RS"/>
              <a:t>Пети ниво</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r-Cyrl-RS"/>
              <a:t>Кликните да бисте уредили стилове текста мастера</a:t>
            </a:r>
          </a:p>
        </p:txBody>
      </p:sp>
      <p:sp>
        <p:nvSpPr>
          <p:cNvPr id="5" name="Date Placeholder 4"/>
          <p:cNvSpPr>
            <a:spLocks noGrp="1"/>
          </p:cNvSpPr>
          <p:nvPr>
            <p:ph type="dt" sz="half" idx="10"/>
          </p:nvPr>
        </p:nvSpPr>
        <p:spPr/>
        <p:txBody>
          <a:bodyPr/>
          <a:lstStyle/>
          <a:p>
            <a:fld id="{48A87A34-81AB-432B-8DAE-1953F412C126}" type="datetimeFigureOut">
              <a:rPr lang="en-US" dirty="0"/>
              <a:t>4/6/2020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Слика са натписом">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sr-Cyrl-RS"/>
              <a:t>Кликните и уредите наслов мастера</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r-Cyrl-RS"/>
              <a:t>Кликните на икону да додате слику</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r-Cyrl-RS"/>
              <a:t>Кликните да бисте уредили стилове текста мастера</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4/6/2020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sr-Cyrl-RS"/>
              <a:t>Кликните и уредите наслов мастера</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sr-Cyrl-RS"/>
              <a:t>Кликните да бисте уредили стилове текста мастера</a:t>
            </a:r>
          </a:p>
          <a:p>
            <a:pPr lvl="1"/>
            <a:r>
              <a:rPr lang="sr-Cyrl-RS"/>
              <a:t>Други ниво</a:t>
            </a:r>
          </a:p>
          <a:p>
            <a:pPr lvl="2"/>
            <a:r>
              <a:rPr lang="sr-Cyrl-RS"/>
              <a:t>Трећи ниво</a:t>
            </a:r>
          </a:p>
          <a:p>
            <a:pPr lvl="3"/>
            <a:r>
              <a:rPr lang="sr-Cyrl-RS"/>
              <a:t>Четврти ниво</a:t>
            </a:r>
          </a:p>
          <a:p>
            <a:pPr lvl="4"/>
            <a:r>
              <a:rPr lang="sr-Cyrl-RS"/>
              <a:t>Пети ниво</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4/6/2020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3" Type="http://schemas.openxmlformats.org/officeDocument/2006/relationships/hyperlink" Target="https://youtu.be/j2bQq4b_FJY" TargetMode="External" /><Relationship Id="rId7" Type="http://schemas.openxmlformats.org/officeDocument/2006/relationships/hyperlink" Target="https://youtu.be/AKOllEKQvjc" TargetMode="External" /><Relationship Id="rId2" Type="http://schemas.openxmlformats.org/officeDocument/2006/relationships/hyperlink" Target="https://youtu.be/QS2ttY8RytY" TargetMode="External" /><Relationship Id="rId1" Type="http://schemas.openxmlformats.org/officeDocument/2006/relationships/slideLayout" Target="../slideLayouts/slideLayout2.xml" /><Relationship Id="rId6" Type="http://schemas.openxmlformats.org/officeDocument/2006/relationships/hyperlink" Target="https://youtu.be/Iu1mbPQEhAA" TargetMode="External" /><Relationship Id="rId5" Type="http://schemas.openxmlformats.org/officeDocument/2006/relationships/hyperlink" Target="https://youtu.be/CXmXUeVle7k" TargetMode="External" /><Relationship Id="rId4" Type="http://schemas.openxmlformats.org/officeDocument/2006/relationships/hyperlink" Target="https://youtu.be/-ctNr7wXhQY" TargetMode="Externa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image" Target="../media/image2.jpeg" /><Relationship Id="rId1" Type="http://schemas.openxmlformats.org/officeDocument/2006/relationships/slideLayout" Target="../slideLayouts/slideLayout2.xml" /><Relationship Id="rId4" Type="http://schemas.openxmlformats.org/officeDocument/2006/relationships/image" Target="../media/image4.jpeg"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слов 1">
            <a:extLst>
              <a:ext uri="{FF2B5EF4-FFF2-40B4-BE49-F238E27FC236}">
                <a16:creationId xmlns:a16="http://schemas.microsoft.com/office/drawing/2014/main" id="{DB9FC31D-90EA-FB42-99BE-2D1FA1C7A10A}"/>
              </a:ext>
            </a:extLst>
          </p:cNvPr>
          <p:cNvSpPr>
            <a:spLocks noGrp="1"/>
          </p:cNvSpPr>
          <p:nvPr>
            <p:ph type="ctrTitle"/>
          </p:nvPr>
        </p:nvSpPr>
        <p:spPr/>
        <p:txBody>
          <a:bodyPr>
            <a:normAutofit/>
          </a:bodyPr>
          <a:lstStyle/>
          <a:p>
            <a:r>
              <a:rPr lang="sr-Cyrl-RS" sz="4800"/>
              <a:t>       VRSNJACKO NASILJE</a:t>
            </a:r>
            <a:br>
              <a:rPr lang="sr-Cyrl-RS" sz="4800"/>
            </a:br>
            <a:endParaRPr lang="sr-Latn-RS" sz="4800"/>
          </a:p>
        </p:txBody>
      </p:sp>
      <p:sp>
        <p:nvSpPr>
          <p:cNvPr id="3" name="Поднаслов 2">
            <a:extLst>
              <a:ext uri="{FF2B5EF4-FFF2-40B4-BE49-F238E27FC236}">
                <a16:creationId xmlns:a16="http://schemas.microsoft.com/office/drawing/2014/main" id="{66BAFC61-20CA-294F-B1C2-BC4C86147C94}"/>
              </a:ext>
            </a:extLst>
          </p:cNvPr>
          <p:cNvSpPr>
            <a:spLocks noGrp="1"/>
          </p:cNvSpPr>
          <p:nvPr>
            <p:ph type="subTitle" idx="1"/>
          </p:nvPr>
        </p:nvSpPr>
        <p:spPr/>
        <p:txBody>
          <a:bodyPr>
            <a:normAutofit/>
          </a:bodyPr>
          <a:lstStyle/>
          <a:p>
            <a:pPr lvl="8"/>
            <a:r>
              <a:rPr lang="sr-Cyrl-RS" sz="2000"/>
              <a:t>Dejana Blagojevic ll3</a:t>
            </a:r>
            <a:endParaRPr lang="sr-Latn-RS" sz="2000"/>
          </a:p>
        </p:txBody>
      </p:sp>
    </p:spTree>
    <p:extLst>
      <p:ext uri="{BB962C8B-B14F-4D97-AF65-F5344CB8AC3E}">
        <p14:creationId xmlns:p14="http://schemas.microsoft.com/office/powerpoint/2010/main" val="3446805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слов 1">
            <a:extLst>
              <a:ext uri="{FF2B5EF4-FFF2-40B4-BE49-F238E27FC236}">
                <a16:creationId xmlns:a16="http://schemas.microsoft.com/office/drawing/2014/main" id="{C73425D5-68B4-7C4A-A3B3-6D3AC38AE867}"/>
              </a:ext>
            </a:extLst>
          </p:cNvPr>
          <p:cNvSpPr>
            <a:spLocks noGrp="1"/>
          </p:cNvSpPr>
          <p:nvPr>
            <p:ph type="title"/>
          </p:nvPr>
        </p:nvSpPr>
        <p:spPr/>
        <p:txBody>
          <a:bodyPr/>
          <a:lstStyle/>
          <a:p>
            <a:endParaRPr lang="sr-Latn-RS"/>
          </a:p>
        </p:txBody>
      </p:sp>
      <p:sp>
        <p:nvSpPr>
          <p:cNvPr id="3" name="Чувар места за садржај 2">
            <a:extLst>
              <a:ext uri="{FF2B5EF4-FFF2-40B4-BE49-F238E27FC236}">
                <a16:creationId xmlns:a16="http://schemas.microsoft.com/office/drawing/2014/main" id="{F2C33B49-D15E-824C-9832-84125077EE92}"/>
              </a:ext>
            </a:extLst>
          </p:cNvPr>
          <p:cNvSpPr>
            <a:spLocks noGrp="1"/>
          </p:cNvSpPr>
          <p:nvPr>
            <p:ph idx="1"/>
          </p:nvPr>
        </p:nvSpPr>
        <p:spPr/>
        <p:txBody>
          <a:bodyPr/>
          <a:lstStyle/>
          <a:p>
            <a:r>
              <a:rPr lang="sr-Latn-RS">
                <a:hlinkClick r:id="rId2"/>
              </a:rPr>
              <a:t>https://youtu.be/</a:t>
            </a:r>
            <a:r>
              <a:rPr lang="sr-Cyrl-RS">
                <a:hlinkClick r:id="rId2"/>
              </a:rPr>
              <a:t>QS2ttY8RytY</a:t>
            </a:r>
            <a:r>
              <a:rPr lang="sr-Cyrl-RS"/>
              <a:t>      </a:t>
            </a:r>
            <a:r>
              <a:rPr lang="af-ZA">
                <a:hlinkClick r:id="rId3"/>
              </a:rPr>
              <a:t>https://youtu.be/j2bQq4b_FJY</a:t>
            </a:r>
            <a:endParaRPr lang="sr-Cyrl-RS"/>
          </a:p>
          <a:p>
            <a:r>
              <a:rPr lang="sr-Latn-RS">
                <a:hlinkClick r:id="rId4"/>
              </a:rPr>
              <a:t>https://youtu.be/</a:t>
            </a:r>
            <a:r>
              <a:rPr lang="sr-Cyrl-RS">
                <a:hlinkClick r:id="rId4"/>
              </a:rPr>
              <a:t>-ctNr7wXhQY</a:t>
            </a:r>
            <a:endParaRPr lang="sr-Cyrl-RS"/>
          </a:p>
          <a:p>
            <a:r>
              <a:rPr lang="sr-Latn-RS">
                <a:hlinkClick r:id="rId5"/>
              </a:rPr>
              <a:t>https://youtu.be/</a:t>
            </a:r>
            <a:r>
              <a:rPr lang="sr-Cyrl-RS">
                <a:hlinkClick r:id="rId5"/>
              </a:rPr>
              <a:t>CXmXUeVle7k</a:t>
            </a:r>
            <a:endParaRPr lang="sr-Cyrl-RS"/>
          </a:p>
          <a:p>
            <a:r>
              <a:rPr lang="af-ZA">
                <a:hlinkClick r:id="rId6"/>
              </a:rPr>
              <a:t>https://youtu.be/Iu1mbPQEhAA</a:t>
            </a:r>
            <a:r>
              <a:rPr lang="sr-Cyrl-RS"/>
              <a:t> </a:t>
            </a:r>
          </a:p>
          <a:p>
            <a:r>
              <a:rPr lang="sr-Cyrl-RS"/>
              <a:t>Ovo je prvi deo Aleksine price </a:t>
            </a:r>
            <a:r>
              <a:rPr lang="af-ZA">
                <a:hlinkClick r:id="rId7"/>
              </a:rPr>
              <a:t>https://youtu.be/</a:t>
            </a:r>
            <a:r>
              <a:rPr lang="sr-Cyrl-RS">
                <a:hlinkClick r:id="rId7"/>
              </a:rPr>
              <a:t>AKOllEKQvjc</a:t>
            </a:r>
            <a:endParaRPr lang="sr-Cyrl-RS"/>
          </a:p>
          <a:p>
            <a:endParaRPr lang="sr-Latn-RS"/>
          </a:p>
        </p:txBody>
      </p:sp>
    </p:spTree>
    <p:extLst>
      <p:ext uri="{BB962C8B-B14F-4D97-AF65-F5344CB8AC3E}">
        <p14:creationId xmlns:p14="http://schemas.microsoft.com/office/powerpoint/2010/main" val="333874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слов 1">
            <a:extLst>
              <a:ext uri="{FF2B5EF4-FFF2-40B4-BE49-F238E27FC236}">
                <a16:creationId xmlns:a16="http://schemas.microsoft.com/office/drawing/2014/main" id="{CE3DCF87-76C8-5941-BDE2-C74E20B07D85}"/>
              </a:ext>
            </a:extLst>
          </p:cNvPr>
          <p:cNvSpPr>
            <a:spLocks noGrp="1"/>
          </p:cNvSpPr>
          <p:nvPr>
            <p:ph type="title"/>
          </p:nvPr>
        </p:nvSpPr>
        <p:spPr/>
        <p:txBody>
          <a:bodyPr/>
          <a:lstStyle/>
          <a:p>
            <a:r>
              <a:rPr lang="sr-Cyrl-RS"/>
              <a:t>NASTANAK NASILJA </a:t>
            </a:r>
            <a:endParaRPr lang="sr-Latn-RS"/>
          </a:p>
        </p:txBody>
      </p:sp>
      <p:sp>
        <p:nvSpPr>
          <p:cNvPr id="3" name="Чувар места за садржај 2">
            <a:extLst>
              <a:ext uri="{FF2B5EF4-FFF2-40B4-BE49-F238E27FC236}">
                <a16:creationId xmlns:a16="http://schemas.microsoft.com/office/drawing/2014/main" id="{523A1065-DD23-8040-9464-C39930C43042}"/>
              </a:ext>
            </a:extLst>
          </p:cNvPr>
          <p:cNvSpPr>
            <a:spLocks noGrp="1"/>
          </p:cNvSpPr>
          <p:nvPr>
            <p:ph idx="1"/>
          </p:nvPr>
        </p:nvSpPr>
        <p:spPr/>
        <p:txBody>
          <a:bodyPr/>
          <a:lstStyle/>
          <a:p>
            <a:r>
              <a:rPr lang="sr-Latn-RS"/>
              <a:t>Neuspeh u zadovoljenju odredjenih motiva- </a:t>
            </a:r>
            <a:r>
              <a:rPr lang="sr-Cyrl-RS">
                <a:solidFill>
                  <a:srgbClr val="7030A0"/>
                </a:solidFill>
              </a:rPr>
              <a:t>frustracije motiva</a:t>
            </a:r>
            <a:r>
              <a:rPr lang="sr-Latn-RS">
                <a:solidFill>
                  <a:schemeClr val="accent3">
                    <a:lumMod val="50000"/>
                  </a:schemeClr>
                </a:solidFill>
              </a:rPr>
              <a:t>-</a:t>
            </a:r>
            <a:r>
              <a:rPr lang="sr-Latn-RS"/>
              <a:t> moze imati negativnih posledica na psihicki zivot i ponasanje, </a:t>
            </a:r>
            <a:r>
              <a:rPr lang="sr-Cyrl-RS"/>
              <a:t>narocito</a:t>
            </a:r>
            <a:r>
              <a:rPr lang="sr-Latn-RS"/>
              <a:t> ako je rec o vaznim motivima i ponavljanim neuspesima. Veoma cesto </a:t>
            </a:r>
            <a:r>
              <a:rPr lang="sr-Cyrl-RS">
                <a:solidFill>
                  <a:srgbClr val="C00000"/>
                </a:solidFill>
              </a:rPr>
              <a:t>reakcija</a:t>
            </a:r>
            <a:r>
              <a:rPr lang="sr-Latn-RS"/>
              <a:t> na neuspeh je </a:t>
            </a:r>
            <a:r>
              <a:rPr lang="sr-Cyrl-RS" b="1">
                <a:solidFill>
                  <a:srgbClr val="002060"/>
                </a:solidFill>
              </a:rPr>
              <a:t>agresivnost</a:t>
            </a:r>
            <a:r>
              <a:rPr lang="sr-Latn-RS"/>
              <a:t>. </a:t>
            </a:r>
            <a:endParaRPr lang="sr-Cyrl-RS"/>
          </a:p>
          <a:p>
            <a:r>
              <a:rPr lang="sr-Latn-RS"/>
              <a:t>Neuspeh izaziva ne samo neraspolozenje, nego </a:t>
            </a:r>
            <a:r>
              <a:rPr lang="sr-Cyrl-RS">
                <a:solidFill>
                  <a:srgbClr val="7030A0"/>
                </a:solidFill>
              </a:rPr>
              <a:t>ljutnju</a:t>
            </a:r>
            <a:r>
              <a:rPr lang="sr-Latn-RS"/>
              <a:t> i </a:t>
            </a:r>
            <a:r>
              <a:rPr lang="sr-Cyrl-RS">
                <a:solidFill>
                  <a:srgbClr val="002060"/>
                </a:solidFill>
              </a:rPr>
              <a:t>bes</a:t>
            </a:r>
            <a:r>
              <a:rPr lang="sr-Cyrl-RS"/>
              <a:t>. Trazi</a:t>
            </a:r>
            <a:r>
              <a:rPr lang="sr-Latn-RS"/>
              <a:t> se neko koga ce biti moguce napasti kao krivca za vlastiti neuspeh ili bar neko na kome ce se iskaliti bes.</a:t>
            </a:r>
          </a:p>
        </p:txBody>
      </p:sp>
    </p:spTree>
    <p:extLst>
      <p:ext uri="{BB962C8B-B14F-4D97-AF65-F5344CB8AC3E}">
        <p14:creationId xmlns:p14="http://schemas.microsoft.com/office/powerpoint/2010/main" val="2534717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слов 1">
            <a:extLst>
              <a:ext uri="{FF2B5EF4-FFF2-40B4-BE49-F238E27FC236}">
                <a16:creationId xmlns:a16="http://schemas.microsoft.com/office/drawing/2014/main" id="{C24A98DD-C0A7-E64F-A73E-CB9BC847DB01}"/>
              </a:ext>
            </a:extLst>
          </p:cNvPr>
          <p:cNvSpPr>
            <a:spLocks noGrp="1"/>
          </p:cNvSpPr>
          <p:nvPr>
            <p:ph type="title"/>
          </p:nvPr>
        </p:nvSpPr>
        <p:spPr/>
        <p:txBody>
          <a:bodyPr/>
          <a:lstStyle/>
          <a:p>
            <a:r>
              <a:rPr lang="sr-Cyrl-RS"/>
              <a:t>VRSTE VRSNJACKOG NASILJA</a:t>
            </a:r>
            <a:endParaRPr lang="sr-Latn-RS"/>
          </a:p>
        </p:txBody>
      </p:sp>
      <p:sp>
        <p:nvSpPr>
          <p:cNvPr id="3" name="Чувар места за садржај 2">
            <a:extLst>
              <a:ext uri="{FF2B5EF4-FFF2-40B4-BE49-F238E27FC236}">
                <a16:creationId xmlns:a16="http://schemas.microsoft.com/office/drawing/2014/main" id="{C8A02681-D2EC-AB43-B17C-8F02611C49FE}"/>
              </a:ext>
            </a:extLst>
          </p:cNvPr>
          <p:cNvSpPr>
            <a:spLocks noGrp="1"/>
          </p:cNvSpPr>
          <p:nvPr>
            <p:ph idx="1"/>
          </p:nvPr>
        </p:nvSpPr>
        <p:spPr/>
        <p:txBody>
          <a:bodyPr>
            <a:normAutofit/>
          </a:bodyPr>
          <a:lstStyle/>
          <a:p>
            <a:r>
              <a:rPr lang="sr-Cyrl-RS">
                <a:solidFill>
                  <a:srgbClr val="002060"/>
                </a:solidFill>
              </a:rPr>
              <a:t>Vrsnjacko nasilje</a:t>
            </a:r>
            <a:r>
              <a:rPr lang="af-ZA"/>
              <a:t> je neželjeno, agresivno ponašanje između dece školskog uzrasta koje se vremenom </a:t>
            </a:r>
            <a:r>
              <a:rPr lang="sr-Cyrl-RS">
                <a:solidFill>
                  <a:schemeClr val="accent2">
                    <a:lumMod val="50000"/>
                  </a:schemeClr>
                </a:solidFill>
              </a:rPr>
              <a:t>ponavlja</a:t>
            </a:r>
            <a:r>
              <a:rPr lang="af-ZA"/>
              <a:t> ili ima potencijal da se ponavlja. Postoji više oblika vršnjačkog nasilja:</a:t>
            </a:r>
            <a:endParaRPr lang="sr-Cyrl-RS"/>
          </a:p>
          <a:p>
            <a:r>
              <a:rPr lang="sr-Cyrl-RS">
                <a:solidFill>
                  <a:srgbClr val="C00000"/>
                </a:solidFill>
              </a:rPr>
              <a:t>Verbalno nasilje</a:t>
            </a:r>
            <a:r>
              <a:rPr lang="af-ZA"/>
              <a:t> je najucestaliji oblik maltretiranja pojedinca koji je, najcesce, u neravnopravnom odnosu moci i podrazumeva sirenje glasina, ogovaranje, upucivanje dvosmislenih komentara, izmejavanje ili vredjanje. Ovo ja najrasprostranjeniji oblik vrsnjackog nasilja. </a:t>
            </a:r>
            <a:endParaRPr lang="sr-Cyrl-RS"/>
          </a:p>
        </p:txBody>
      </p:sp>
    </p:spTree>
    <p:extLst>
      <p:ext uri="{BB962C8B-B14F-4D97-AF65-F5344CB8AC3E}">
        <p14:creationId xmlns:p14="http://schemas.microsoft.com/office/powerpoint/2010/main" val="4153941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слов 1">
            <a:extLst>
              <a:ext uri="{FF2B5EF4-FFF2-40B4-BE49-F238E27FC236}">
                <a16:creationId xmlns:a16="http://schemas.microsoft.com/office/drawing/2014/main" id="{223CD95D-A5F2-C040-8ED8-A19EE77EB9C1}"/>
              </a:ext>
            </a:extLst>
          </p:cNvPr>
          <p:cNvSpPr>
            <a:spLocks noGrp="1"/>
          </p:cNvSpPr>
          <p:nvPr>
            <p:ph type="title"/>
          </p:nvPr>
        </p:nvSpPr>
        <p:spPr/>
        <p:txBody>
          <a:bodyPr/>
          <a:lstStyle/>
          <a:p>
            <a:r>
              <a:rPr lang="sr-Cyrl-RS"/>
              <a:t>VRSTE VRSNJACKOG NASILJA </a:t>
            </a:r>
            <a:endParaRPr lang="sr-Latn-RS"/>
          </a:p>
        </p:txBody>
      </p:sp>
      <p:sp>
        <p:nvSpPr>
          <p:cNvPr id="3" name="Чувар места за садржај 2">
            <a:extLst>
              <a:ext uri="{FF2B5EF4-FFF2-40B4-BE49-F238E27FC236}">
                <a16:creationId xmlns:a16="http://schemas.microsoft.com/office/drawing/2014/main" id="{5F4537F5-4DAC-4F41-BB7F-67F8917C4DE9}"/>
              </a:ext>
            </a:extLst>
          </p:cNvPr>
          <p:cNvSpPr>
            <a:spLocks noGrp="1"/>
          </p:cNvSpPr>
          <p:nvPr>
            <p:ph idx="1"/>
          </p:nvPr>
        </p:nvSpPr>
        <p:spPr/>
        <p:txBody>
          <a:bodyPr/>
          <a:lstStyle/>
          <a:p>
            <a:r>
              <a:rPr lang="sr-Cyrl-RS">
                <a:solidFill>
                  <a:srgbClr val="C00000"/>
                </a:solidFill>
              </a:rPr>
              <a:t>Socijalno nasilje</a:t>
            </a:r>
            <a:r>
              <a:rPr lang="af-ZA"/>
              <a:t> – obuhvata izbegavanje, ignorisanje, isključivanje deteta iz društva, širenje ružnih tračeva</a:t>
            </a:r>
            <a:endParaRPr lang="sr-Cyrl-RS"/>
          </a:p>
          <a:p>
            <a:r>
              <a:rPr lang="sr-Cyrl-RS">
                <a:solidFill>
                  <a:srgbClr val="002060"/>
                </a:solidFill>
              </a:rPr>
              <a:t>Psiholosko nasilje</a:t>
            </a:r>
            <a:r>
              <a:rPr lang="af-ZA"/>
              <a:t> –</a:t>
            </a:r>
            <a:r>
              <a:rPr lang="sr-Cyrl-RS"/>
              <a:t> P</a:t>
            </a:r>
            <a:r>
              <a:rPr lang="af-ZA"/>
              <a:t>odrazumeva svaki oblik vredjanja, ismejavanja, kritikovanja, optuzivanja ili omalovazavanja. </a:t>
            </a:r>
            <a:r>
              <a:rPr lang="sr-Cyrl-RS"/>
              <a:t>Pr</a:t>
            </a:r>
            <a:r>
              <a:rPr lang="af-ZA"/>
              <a:t>eteći pogledi, praćenje, zastrašivanje, </a:t>
            </a:r>
            <a:r>
              <a:rPr lang="sr-Cyrl-RS"/>
              <a:t>ignorisanje.</a:t>
            </a:r>
          </a:p>
          <a:p>
            <a:r>
              <a:rPr lang="sr-Cyrl-RS">
                <a:solidFill>
                  <a:srgbClr val="00B050"/>
                </a:solidFill>
              </a:rPr>
              <a:t>Fizicko nasilje</a:t>
            </a:r>
            <a:r>
              <a:rPr lang="af-ZA"/>
              <a:t> –Podrazumeva primenu fizicke sile na drugu osobu, odnosno zrtvu, koja se najcesce ogleda u udaranju, samaranju, grebanju. Fizicko nasilje se ponavlja i ucestalost napada i ozbiljnost povrede svaki put je veca. </a:t>
            </a:r>
            <a:endParaRPr lang="sr-Cyrl-RS"/>
          </a:p>
          <a:p>
            <a:endParaRPr lang="sr-Cyrl-RS"/>
          </a:p>
        </p:txBody>
      </p:sp>
    </p:spTree>
    <p:extLst>
      <p:ext uri="{BB962C8B-B14F-4D97-AF65-F5344CB8AC3E}">
        <p14:creationId xmlns:p14="http://schemas.microsoft.com/office/powerpoint/2010/main" val="3022678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слов 1">
            <a:extLst>
              <a:ext uri="{FF2B5EF4-FFF2-40B4-BE49-F238E27FC236}">
                <a16:creationId xmlns:a16="http://schemas.microsoft.com/office/drawing/2014/main" id="{5B4B21F8-8072-5644-B7BB-DDC72EDF3B1D}"/>
              </a:ext>
            </a:extLst>
          </p:cNvPr>
          <p:cNvSpPr>
            <a:spLocks noGrp="1"/>
          </p:cNvSpPr>
          <p:nvPr>
            <p:ph type="title"/>
          </p:nvPr>
        </p:nvSpPr>
        <p:spPr/>
        <p:txBody>
          <a:bodyPr/>
          <a:lstStyle/>
          <a:p>
            <a:r>
              <a:rPr lang="sr-Cyrl-RS"/>
              <a:t>VRSTE VRSNJACKOG NASILJA </a:t>
            </a:r>
            <a:endParaRPr lang="sr-Latn-RS"/>
          </a:p>
        </p:txBody>
      </p:sp>
      <p:sp>
        <p:nvSpPr>
          <p:cNvPr id="3" name="Чувар места за садржај 2">
            <a:extLst>
              <a:ext uri="{FF2B5EF4-FFF2-40B4-BE49-F238E27FC236}">
                <a16:creationId xmlns:a16="http://schemas.microsoft.com/office/drawing/2014/main" id="{14792EE9-5C3F-094C-92CA-0E27FB3F4E7D}"/>
              </a:ext>
            </a:extLst>
          </p:cNvPr>
          <p:cNvSpPr>
            <a:spLocks noGrp="1"/>
          </p:cNvSpPr>
          <p:nvPr>
            <p:ph idx="1"/>
          </p:nvPr>
        </p:nvSpPr>
        <p:spPr/>
        <p:txBody>
          <a:bodyPr/>
          <a:lstStyle/>
          <a:p>
            <a:r>
              <a:rPr lang="sr-Cyrl-RS">
                <a:solidFill>
                  <a:srgbClr val="C00000"/>
                </a:solidFill>
              </a:rPr>
              <a:t>Digitalno nasilje</a:t>
            </a:r>
            <a:r>
              <a:rPr lang="sr-Latn-RS"/>
              <a:t> – nasilje koje se odvija putem društvenih mreža, SMS poruka, četa i internet sajtova. Primeri digitalnog nasilja su: sirenje neistina, slanje pretnji preko platforme za razmenu poruka, lazno predstavljanje i slanje neprikladnih poruka drugima u tudje ime.</a:t>
            </a:r>
            <a:endParaRPr lang="sr-Cyrl-RS"/>
          </a:p>
          <a:p>
            <a:r>
              <a:rPr lang="sr-Cyrl-RS">
                <a:solidFill>
                  <a:srgbClr val="002060"/>
                </a:solidFill>
              </a:rPr>
              <a:t>Seksualno nasilje</a:t>
            </a:r>
            <a:r>
              <a:rPr lang="sr-Latn-RS"/>
              <a:t> – nepristojno i neprimereno dodirivanje po intimnim delovima tela, kao i dobacivanje vulgarnih komentara (tipičnije za doba puberteta).</a:t>
            </a:r>
            <a:r>
              <a:rPr lang="sr-Cyrl-RS"/>
              <a:t> </a:t>
            </a:r>
            <a:endParaRPr lang="sr-Latn-RS"/>
          </a:p>
        </p:txBody>
      </p:sp>
    </p:spTree>
    <p:extLst>
      <p:ext uri="{BB962C8B-B14F-4D97-AF65-F5344CB8AC3E}">
        <p14:creationId xmlns:p14="http://schemas.microsoft.com/office/powerpoint/2010/main" val="118727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слов 1">
            <a:extLst>
              <a:ext uri="{FF2B5EF4-FFF2-40B4-BE49-F238E27FC236}">
                <a16:creationId xmlns:a16="http://schemas.microsoft.com/office/drawing/2014/main" id="{A637E114-37A3-284D-90A0-9800C842C339}"/>
              </a:ext>
            </a:extLst>
          </p:cNvPr>
          <p:cNvSpPr>
            <a:spLocks noGrp="1"/>
          </p:cNvSpPr>
          <p:nvPr>
            <p:ph type="title"/>
          </p:nvPr>
        </p:nvSpPr>
        <p:spPr/>
        <p:txBody>
          <a:bodyPr/>
          <a:lstStyle/>
          <a:p>
            <a:r>
              <a:rPr lang="sr-Cyrl-RS"/>
              <a:t>POSLEDICA VRSNJACKOG NASILJA</a:t>
            </a:r>
            <a:endParaRPr lang="sr-Latn-RS"/>
          </a:p>
        </p:txBody>
      </p:sp>
      <p:sp>
        <p:nvSpPr>
          <p:cNvPr id="3" name="Чувар места за садржај 2">
            <a:extLst>
              <a:ext uri="{FF2B5EF4-FFF2-40B4-BE49-F238E27FC236}">
                <a16:creationId xmlns:a16="http://schemas.microsoft.com/office/drawing/2014/main" id="{E9213FB3-9731-4845-BB88-0CB9D7A89DD4}"/>
              </a:ext>
            </a:extLst>
          </p:cNvPr>
          <p:cNvSpPr>
            <a:spLocks noGrp="1"/>
          </p:cNvSpPr>
          <p:nvPr>
            <p:ph idx="1"/>
          </p:nvPr>
        </p:nvSpPr>
        <p:spPr/>
        <p:txBody>
          <a:bodyPr/>
          <a:lstStyle/>
          <a:p>
            <a:r>
              <a:rPr lang="sr-Latn-RS"/>
              <a:t>Koliko vršnjačko nasilje utiče na maloletnike, pokazuje i </a:t>
            </a:r>
            <a:r>
              <a:rPr lang="sr-Cyrl-RS">
                <a:solidFill>
                  <a:srgbClr val="C00000"/>
                </a:solidFill>
              </a:rPr>
              <a:t>slucaj</a:t>
            </a:r>
            <a:r>
              <a:rPr lang="sr-Latn-RS"/>
              <a:t> Alekse Jankovića, koji je zbog torture 10. maja 2011. skočio kroz prozor s trećeg sprata zgrade u kojoj je živeo, naočigled mlađe sestre. Deci nije lako da se </a:t>
            </a:r>
            <a:r>
              <a:rPr lang="sr-Cyrl-RS">
                <a:solidFill>
                  <a:srgbClr val="7030A0"/>
                </a:solidFill>
              </a:rPr>
              <a:t>izbore</a:t>
            </a:r>
            <a:r>
              <a:rPr lang="sr-Latn-RS"/>
              <a:t> sa mukama koje preživljavaju u školskim klupama, a neretko ni roditelji nisu u mogućnosti da ih otrgnu i izvuku iz tog pakla. Nažalost, ni Aleksini roditelji nisu mogli da se izbore sa </a:t>
            </a:r>
            <a:r>
              <a:rPr lang="sr-Cyrl-RS">
                <a:solidFill>
                  <a:srgbClr val="002060"/>
                </a:solidFill>
              </a:rPr>
              <a:t>teretom</a:t>
            </a:r>
            <a:r>
              <a:rPr lang="sr-Latn-RS"/>
              <a:t> koji je preživljavao njihov sin. Dečak je bio u teškom psihičkom stanju, nasilje je toliko loše uticalo na njega da je morao da pije i lekove. </a:t>
            </a:r>
          </a:p>
        </p:txBody>
      </p:sp>
    </p:spTree>
    <p:extLst>
      <p:ext uri="{BB962C8B-B14F-4D97-AF65-F5344CB8AC3E}">
        <p14:creationId xmlns:p14="http://schemas.microsoft.com/office/powerpoint/2010/main" val="293353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слов 1">
            <a:extLst>
              <a:ext uri="{FF2B5EF4-FFF2-40B4-BE49-F238E27FC236}">
                <a16:creationId xmlns:a16="http://schemas.microsoft.com/office/drawing/2014/main" id="{EEBA7722-85AA-644D-94B2-6479B27A09E4}"/>
              </a:ext>
            </a:extLst>
          </p:cNvPr>
          <p:cNvSpPr>
            <a:spLocks noGrp="1"/>
          </p:cNvSpPr>
          <p:nvPr>
            <p:ph type="title"/>
          </p:nvPr>
        </p:nvSpPr>
        <p:spPr/>
        <p:txBody>
          <a:bodyPr/>
          <a:lstStyle/>
          <a:p>
            <a:endParaRPr lang="sr-Latn-RS"/>
          </a:p>
        </p:txBody>
      </p:sp>
      <p:pic>
        <p:nvPicPr>
          <p:cNvPr id="4" name="Слика 4">
            <a:extLst>
              <a:ext uri="{FF2B5EF4-FFF2-40B4-BE49-F238E27FC236}">
                <a16:creationId xmlns:a16="http://schemas.microsoft.com/office/drawing/2014/main" id="{AB51503C-A6F2-0944-8FBE-A86DF78DFC98}"/>
              </a:ext>
            </a:extLst>
          </p:cNvPr>
          <p:cNvPicPr>
            <a:picLocks noGrp="1" noChangeAspect="1"/>
          </p:cNvPicPr>
          <p:nvPr>
            <p:ph idx="1"/>
          </p:nvPr>
        </p:nvPicPr>
        <p:blipFill>
          <a:blip r:embed="rId2"/>
          <a:stretch>
            <a:fillRect/>
          </a:stretch>
        </p:blipFill>
        <p:spPr>
          <a:xfrm>
            <a:off x="1783740" y="2029971"/>
            <a:ext cx="2441799" cy="2448776"/>
          </a:xfrm>
        </p:spPr>
      </p:pic>
      <p:pic>
        <p:nvPicPr>
          <p:cNvPr id="6" name="Слика 6">
            <a:extLst>
              <a:ext uri="{FF2B5EF4-FFF2-40B4-BE49-F238E27FC236}">
                <a16:creationId xmlns:a16="http://schemas.microsoft.com/office/drawing/2014/main" id="{3C6FDBB5-7C26-7D4D-8833-AF772FF63CDB}"/>
              </a:ext>
            </a:extLst>
          </p:cNvPr>
          <p:cNvPicPr>
            <a:picLocks noChangeAspect="1"/>
          </p:cNvPicPr>
          <p:nvPr/>
        </p:nvPicPr>
        <p:blipFill>
          <a:blip r:embed="rId3"/>
          <a:stretch>
            <a:fillRect/>
          </a:stretch>
        </p:blipFill>
        <p:spPr>
          <a:xfrm>
            <a:off x="4359112" y="2046498"/>
            <a:ext cx="2986109" cy="1988749"/>
          </a:xfrm>
          <a:prstGeom prst="rect">
            <a:avLst/>
          </a:prstGeom>
        </p:spPr>
      </p:pic>
      <p:pic>
        <p:nvPicPr>
          <p:cNvPr id="8" name="Слика 8">
            <a:extLst>
              <a:ext uri="{FF2B5EF4-FFF2-40B4-BE49-F238E27FC236}">
                <a16:creationId xmlns:a16="http://schemas.microsoft.com/office/drawing/2014/main" id="{8B0A1607-1C78-734F-97D3-858B80FB8597}"/>
              </a:ext>
            </a:extLst>
          </p:cNvPr>
          <p:cNvPicPr>
            <a:picLocks noChangeAspect="1"/>
          </p:cNvPicPr>
          <p:nvPr/>
        </p:nvPicPr>
        <p:blipFill>
          <a:blip r:embed="rId4"/>
          <a:stretch>
            <a:fillRect/>
          </a:stretch>
        </p:blipFill>
        <p:spPr>
          <a:xfrm>
            <a:off x="7478794" y="2029971"/>
            <a:ext cx="3261627" cy="2448776"/>
          </a:xfrm>
          <a:prstGeom prst="rect">
            <a:avLst/>
          </a:prstGeom>
        </p:spPr>
      </p:pic>
    </p:spTree>
    <p:extLst>
      <p:ext uri="{BB962C8B-B14F-4D97-AF65-F5344CB8AC3E}">
        <p14:creationId xmlns:p14="http://schemas.microsoft.com/office/powerpoint/2010/main" val="792896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слов 1">
            <a:extLst>
              <a:ext uri="{FF2B5EF4-FFF2-40B4-BE49-F238E27FC236}">
                <a16:creationId xmlns:a16="http://schemas.microsoft.com/office/drawing/2014/main" id="{D3ACCC20-90B9-3A45-BEA6-E6DBD8266CBE}"/>
              </a:ext>
            </a:extLst>
          </p:cNvPr>
          <p:cNvSpPr>
            <a:spLocks noGrp="1"/>
          </p:cNvSpPr>
          <p:nvPr>
            <p:ph type="title"/>
          </p:nvPr>
        </p:nvSpPr>
        <p:spPr/>
        <p:txBody>
          <a:bodyPr/>
          <a:lstStyle/>
          <a:p>
            <a:r>
              <a:rPr lang="sr-Cyrl-RS"/>
              <a:t>ZAKLJUCAK </a:t>
            </a:r>
            <a:endParaRPr lang="sr-Latn-RS"/>
          </a:p>
        </p:txBody>
      </p:sp>
      <p:sp>
        <p:nvSpPr>
          <p:cNvPr id="3" name="Чувар места за садржај 2">
            <a:extLst>
              <a:ext uri="{FF2B5EF4-FFF2-40B4-BE49-F238E27FC236}">
                <a16:creationId xmlns:a16="http://schemas.microsoft.com/office/drawing/2014/main" id="{3494AB96-EF52-5A4A-BE50-202783FB580F}"/>
              </a:ext>
            </a:extLst>
          </p:cNvPr>
          <p:cNvSpPr>
            <a:spLocks noGrp="1"/>
          </p:cNvSpPr>
          <p:nvPr>
            <p:ph idx="1"/>
          </p:nvPr>
        </p:nvSpPr>
        <p:spPr/>
        <p:txBody>
          <a:bodyPr/>
          <a:lstStyle/>
          <a:p>
            <a:r>
              <a:rPr lang="sr-Cyrl-RS"/>
              <a:t>Mnogo je razloga zbog kojeg odredjene osobe postaju </a:t>
            </a:r>
            <a:r>
              <a:rPr lang="sr-Cyrl-RS">
                <a:solidFill>
                  <a:srgbClr val="C00000"/>
                </a:solidFill>
              </a:rPr>
              <a:t>nasilnici. </a:t>
            </a:r>
            <a:r>
              <a:rPr lang="sr-Cyrl-RS"/>
              <a:t> Vecinom su determinirani temperamentom, licnoscu, nasledjen, ali ono sto je relevantno jeste da su to samo predispozicije za eventualnu pojavu nasilnistva. Najveci uticaj za pojavu istog, jesu </a:t>
            </a:r>
            <a:r>
              <a:rPr lang="sr-Cyrl-RS">
                <a:solidFill>
                  <a:srgbClr val="002060"/>
                </a:solidFill>
              </a:rPr>
              <a:t>faktori</a:t>
            </a:r>
            <a:r>
              <a:rPr lang="sr-Cyrl-RS"/>
              <a:t> okoline kao i porodica. Ono sto je bitno jeste da nasilnistvo ne treba tolerisati, jer cutanje je znak odobravanja, a to zapravo jos vise </a:t>
            </a:r>
            <a:r>
              <a:rPr lang="sr-Cyrl-RS">
                <a:solidFill>
                  <a:srgbClr val="7030A0"/>
                </a:solidFill>
              </a:rPr>
              <a:t>podstice</a:t>
            </a:r>
            <a:r>
              <a:rPr lang="sr-Cyrl-RS"/>
              <a:t> nasilje. Dakle, potrebno je organizovanje tretmana, razgovora zajedno sa decom i roditeljima, ukljuciti roditelje u socijalizaciju nasilnih licnosti, nastojati da osveste pozitivne osobine i usmeravati ik ka tom cilju. </a:t>
            </a:r>
            <a:endParaRPr lang="sr-Latn-RS"/>
          </a:p>
        </p:txBody>
      </p:sp>
    </p:spTree>
    <p:extLst>
      <p:ext uri="{BB962C8B-B14F-4D97-AF65-F5344CB8AC3E}">
        <p14:creationId xmlns:p14="http://schemas.microsoft.com/office/powerpoint/2010/main" val="2211191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слов 1">
            <a:extLst>
              <a:ext uri="{FF2B5EF4-FFF2-40B4-BE49-F238E27FC236}">
                <a16:creationId xmlns:a16="http://schemas.microsoft.com/office/drawing/2014/main" id="{412DF5AF-4700-0249-BDA5-7C419B76943F}"/>
              </a:ext>
            </a:extLst>
          </p:cNvPr>
          <p:cNvSpPr>
            <a:spLocks noGrp="1"/>
          </p:cNvSpPr>
          <p:nvPr>
            <p:ph type="title"/>
          </p:nvPr>
        </p:nvSpPr>
        <p:spPr/>
        <p:txBody>
          <a:bodyPr/>
          <a:lstStyle/>
          <a:p>
            <a:r>
              <a:rPr lang="sr-Cyrl-RS"/>
              <a:t>STA TREBA DA URADIMO UKOLIKO TRPIMO NASILJE ILI PRIMETIMO NASILJE </a:t>
            </a:r>
            <a:endParaRPr lang="sr-Latn-RS"/>
          </a:p>
        </p:txBody>
      </p:sp>
      <p:sp>
        <p:nvSpPr>
          <p:cNvPr id="3" name="Чувар места за садржај 2">
            <a:extLst>
              <a:ext uri="{FF2B5EF4-FFF2-40B4-BE49-F238E27FC236}">
                <a16:creationId xmlns:a16="http://schemas.microsoft.com/office/drawing/2014/main" id="{45945C87-3CFC-E342-9123-537AFF8AF64C}"/>
              </a:ext>
            </a:extLst>
          </p:cNvPr>
          <p:cNvSpPr>
            <a:spLocks noGrp="1"/>
          </p:cNvSpPr>
          <p:nvPr>
            <p:ph idx="1"/>
          </p:nvPr>
        </p:nvSpPr>
        <p:spPr/>
        <p:txBody>
          <a:bodyPr>
            <a:normAutofit lnSpcReduction="10000"/>
          </a:bodyPr>
          <a:lstStyle/>
          <a:p>
            <a:r>
              <a:rPr lang="sr-Cyrl-RS"/>
              <a:t>Ukoliko </a:t>
            </a:r>
            <a:r>
              <a:rPr lang="sr-Cyrl-RS">
                <a:solidFill>
                  <a:srgbClr val="7030A0"/>
                </a:solidFill>
              </a:rPr>
              <a:t>trpimo</a:t>
            </a:r>
            <a:r>
              <a:rPr lang="sr-Latn-RS"/>
              <a:t> nasilje ili vidimo da je neko zlostavljan, to prvo moramo da kazemo roditeljima, a zatim i </a:t>
            </a:r>
            <a:r>
              <a:rPr lang="sr-Cyrl-RS">
                <a:solidFill>
                  <a:srgbClr val="002060"/>
                </a:solidFill>
              </a:rPr>
              <a:t>strucnim licima</a:t>
            </a:r>
            <a:r>
              <a:rPr lang="sr-Latn-RS"/>
              <a:t>. Kao na primer psihologu i pedagogu skole, socijalnoj sluzbi, policiji. Što više ljudi zna što se događa i kako se ti pri tome osjećaš to je veća šansa da će ti neko pomoći. Ako trpiš i cutis, sanse da neko sazna sta se događa i pomogne su male. A mnogi </a:t>
            </a:r>
            <a:r>
              <a:rPr lang="sr-Cyrl-RS">
                <a:solidFill>
                  <a:srgbClr val="C00000"/>
                </a:solidFill>
              </a:rPr>
              <a:t>nasilnici</a:t>
            </a:r>
            <a:r>
              <a:rPr lang="sr-Latn-RS"/>
              <a:t> nastavljaju zlostavljati baš zato jer niko ne reaguje. Isto tako vazno je da se ne plasimo, da podignemo na visi nivo nase samopouzdanje i zatrazim neciju pomoc. Ako primetimo da neko trpi nasilje, moramo da pomognemo toj osobi, zato sto nasillje jako utice na psihu samim tim moglo bi se desiti da zrtva ne moze da izdrzi i pronadje spas u samoubistvu. Ako ne mozemo da pomognemo, potrebno je </a:t>
            </a:r>
            <a:r>
              <a:rPr lang="sr-Cyrl-RS">
                <a:solidFill>
                  <a:srgbClr val="00B050"/>
                </a:solidFill>
              </a:rPr>
              <a:t>prijaviti</a:t>
            </a:r>
            <a:r>
              <a:rPr lang="sr-Latn-RS"/>
              <a:t> svaki </a:t>
            </a:r>
            <a:r>
              <a:rPr lang="sr-Cyrl-RS"/>
              <a:t>vid nasilja </a:t>
            </a:r>
            <a:r>
              <a:rPr lang="sr-Cyrl-RS">
                <a:solidFill>
                  <a:srgbClr val="7030A0"/>
                </a:solidFill>
              </a:rPr>
              <a:t>ovlascenim licima</a:t>
            </a:r>
            <a:r>
              <a:rPr lang="sr-Latn-RS"/>
              <a:t>. </a:t>
            </a:r>
          </a:p>
        </p:txBody>
      </p:sp>
    </p:spTree>
    <p:extLst>
      <p:ext uri="{BB962C8B-B14F-4D97-AF65-F5344CB8AC3E}">
        <p14:creationId xmlns:p14="http://schemas.microsoft.com/office/powerpoint/2010/main" val="173580862"/>
      </p:ext>
    </p:extLst>
  </p:cSld>
  <p:clrMapOvr>
    <a:masterClrMapping/>
  </p:clrMapOvr>
</p:sld>
</file>

<file path=ppt/theme/theme1.xml><?xml version="1.0" encoding="utf-8"?>
<a:theme xmlns:a="http://schemas.openxmlformats.org/drawingml/2006/main" name="Галерија">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Широки екран</PresentationFormat>
  <Slides>10</Slides>
  <Notes>0</Notes>
  <HiddenSlides>0</HiddenSlides>
  <ScaleCrop>false</ScaleCrop>
  <HeadingPairs>
    <vt:vector size="4" baseType="variant">
      <vt:variant>
        <vt:lpstr>Тема</vt:lpstr>
      </vt:variant>
      <vt:variant>
        <vt:i4>1</vt:i4>
      </vt:variant>
      <vt:variant>
        <vt:lpstr>Наслови слајдова</vt:lpstr>
      </vt:variant>
      <vt:variant>
        <vt:i4>10</vt:i4>
      </vt:variant>
    </vt:vector>
  </HeadingPairs>
  <TitlesOfParts>
    <vt:vector size="11" baseType="lpstr">
      <vt:lpstr>Галерија</vt:lpstr>
      <vt:lpstr>       VRSNJACKO NASILJE </vt:lpstr>
      <vt:lpstr>NASTANAK NASILJA </vt:lpstr>
      <vt:lpstr>VRSTE VRSNJACKOG NASILJA</vt:lpstr>
      <vt:lpstr>VRSTE VRSNJACKOG NASILJA </vt:lpstr>
      <vt:lpstr>VRSTE VRSNJACKOG NASILJA </vt:lpstr>
      <vt:lpstr>POSLEDICA VRSNJACKOG NASILJA</vt:lpstr>
      <vt:lpstr>PowerPoint презентација</vt:lpstr>
      <vt:lpstr>ZAKLJUCAK </vt:lpstr>
      <vt:lpstr>STA TREBA DA URADIMO UKOLIKO TRPIMO NASILJE ILI PRIMETIMO NASILJE </vt:lpstr>
      <vt:lpstr>PowerPoint презентација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VRSNJACKO NASILJE </dc:title>
  <dc:creator>dejanablagojevic03@gmail.com</dc:creator>
  <cp:lastModifiedBy>dejanablagojevic03@gmail.com</cp:lastModifiedBy>
  <cp:revision>4</cp:revision>
  <dcterms:created xsi:type="dcterms:W3CDTF">2020-04-06T09:45:41Z</dcterms:created>
  <dcterms:modified xsi:type="dcterms:W3CDTF">2020-04-06T14:07:29Z</dcterms:modified>
</cp:coreProperties>
</file>