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  <p:sldMasterId id="2147484284" r:id="rId2"/>
    <p:sldMasterId id="2147484296" r:id="rId3"/>
    <p:sldMasterId id="2147484320" r:id="rId4"/>
    <p:sldMasterId id="2147484332" r:id="rId5"/>
  </p:sldMasterIdLst>
  <p:sldIdLst>
    <p:sldId id="267" r:id="rId6"/>
    <p:sldId id="258" r:id="rId7"/>
    <p:sldId id="257" r:id="rId8"/>
    <p:sldId id="275" r:id="rId9"/>
    <p:sldId id="273" r:id="rId10"/>
    <p:sldId id="272" r:id="rId11"/>
    <p:sldId id="261" r:id="rId12"/>
    <p:sldId id="268" r:id="rId13"/>
    <p:sldId id="265" r:id="rId14"/>
    <p:sldId id="264" r:id="rId15"/>
    <p:sldId id="259" r:id="rId16"/>
    <p:sldId id="263" r:id="rId17"/>
    <p:sldId id="260" r:id="rId18"/>
    <p:sldId id="274" r:id="rId19"/>
    <p:sldId id="262" r:id="rId20"/>
    <p:sldId id="271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45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43E8B-DC94-4E8F-BF22-B2B2BA30AAD2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E01BA-615F-4404-9454-3552D400B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rizam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21" cy="6858000"/>
          </a:xfrm>
        </p:spPr>
      </p:pic>
      <p:sp>
        <p:nvSpPr>
          <p:cNvPr id="10" name="TextBox 9"/>
          <p:cNvSpPr txBox="1"/>
          <p:nvPr/>
        </p:nvSpPr>
        <p:spPr>
          <a:xfrm>
            <a:off x="2428860" y="357166"/>
            <a:ext cx="5643602" cy="2862322"/>
          </a:xfrm>
          <a:prstGeom prst="rect">
            <a:avLst/>
          </a:prstGeom>
          <a:noFill/>
          <a:ln w="349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sr-Cyrl-RS" sz="6000" dirty="0" smtClean="0"/>
              <a:t>Туристичко-хотелијерски </a:t>
            </a:r>
            <a:r>
              <a:rPr lang="sr-Cyrl-RS" sz="6000" dirty="0" smtClean="0"/>
              <a:t>техничар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SC022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Изборни предмет је 3. страни језик</a:t>
            </a:r>
          </a:p>
          <a:p>
            <a:r>
              <a:rPr lang="ru-RU" sz="3200" dirty="0" smtClean="0"/>
              <a:t>Стичу се знања из историје уметности и туристичке географије</a:t>
            </a:r>
          </a:p>
          <a:p>
            <a:r>
              <a:rPr lang="ru-RU" sz="3200" dirty="0" smtClean="0"/>
              <a:t>Окосница профила је предмет агенцијско-хотелијерско пословање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Предмети</a:t>
            </a:r>
            <a:endParaRPr lang="en-US" dirty="0"/>
          </a:p>
        </p:txBody>
      </p:sp>
      <p:pic>
        <p:nvPicPr>
          <p:cNvPr id="3075" name="Picture 3" descr="C:\Program Files\Microsoft Office\MEDIA\CAGCAT10\j029323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143380"/>
            <a:ext cx="3279965" cy="2419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Ученик који заврши овај </a:t>
            </a:r>
            <a:r>
              <a:rPr lang="ru-RU" sz="3600" dirty="0" smtClean="0"/>
              <a:t>смер </a:t>
            </a:r>
            <a:r>
              <a:rPr lang="ru-RU" sz="3600" dirty="0" smtClean="0"/>
              <a:t>УМЕ да: </a:t>
            </a:r>
            <a:r>
              <a:rPr lang="sr-Latn-C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Припрема и израђује туристичке услуге</a:t>
            </a:r>
          </a:p>
          <a:p>
            <a:r>
              <a:rPr lang="ru-RU" sz="2000" dirty="0" smtClean="0"/>
              <a:t>Обрачунава туристичке услуге</a:t>
            </a:r>
          </a:p>
          <a:p>
            <a:r>
              <a:rPr lang="ru-RU" sz="2000" dirty="0" smtClean="0"/>
              <a:t>-Услужи госте у хотелу и комуницира са гостима и клијентима на страним </a:t>
            </a:r>
            <a:r>
              <a:rPr lang="ru-RU" sz="2000" dirty="0" smtClean="0"/>
              <a:t>језицима</a:t>
            </a:r>
            <a:endParaRPr lang="ru-RU" sz="2000" dirty="0" smtClean="0"/>
          </a:p>
        </p:txBody>
      </p:sp>
      <p:pic>
        <p:nvPicPr>
          <p:cNvPr id="6" name="Picture Placeholder 5" descr="a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054" r="1005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Практична настава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625609"/>
          </a:xfrm>
        </p:spPr>
        <p:txBody>
          <a:bodyPr/>
          <a:lstStyle/>
          <a:p>
            <a:r>
              <a:rPr lang="ru-RU" sz="3600" dirty="0" smtClean="0"/>
              <a:t>Од другог разреда пракса се обавља два дана недељно у туристичким </a:t>
            </a:r>
            <a:r>
              <a:rPr lang="ru-RU" sz="3600" dirty="0" smtClean="0"/>
              <a:t>агенцијама.</a:t>
            </a:r>
            <a:endParaRPr lang="sr-Latn-CS" sz="3600" dirty="0" smtClean="0"/>
          </a:p>
          <a:p>
            <a:endParaRPr lang="en-US" dirty="0"/>
          </a:p>
        </p:txBody>
      </p:sp>
      <p:pic>
        <p:nvPicPr>
          <p:cNvPr id="4" name="Picture 3" descr="image-07-consult-a-travel-ag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4286256"/>
            <a:ext cx="4571992" cy="2427278"/>
          </a:xfrm>
          <a:prstGeom prst="rect">
            <a:avLst/>
          </a:prstGeom>
          <a:ln w="44450" cap="sq" cmpd="thinThick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nguage.learning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65" r="576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792288" y="4786322"/>
            <a:ext cx="5486400" cy="1714512"/>
          </a:xfrm>
        </p:spPr>
        <p:txBody>
          <a:bodyPr>
            <a:normAutofit fontScale="70000" lnSpcReduction="20000"/>
          </a:bodyPr>
          <a:lstStyle/>
          <a:p>
            <a:r>
              <a:rPr lang="sr-Latn-CS" sz="4000" dirty="0" smtClean="0"/>
              <a:t>-</a:t>
            </a:r>
            <a:r>
              <a:rPr lang="ru-RU" sz="4000" dirty="0" smtClean="0"/>
              <a:t> </a:t>
            </a:r>
            <a:r>
              <a:rPr lang="ru-RU" sz="4000" dirty="0" smtClean="0"/>
              <a:t>Туристичко-хотелијерски </a:t>
            </a:r>
            <a:r>
              <a:rPr lang="ru-RU" sz="4000" dirty="0" smtClean="0"/>
              <a:t>техничар је прави избор за ученике који су склони учењу страних </a:t>
            </a:r>
            <a:r>
              <a:rPr lang="ru-RU" sz="4000" dirty="0" smtClean="0"/>
              <a:t>језика.</a:t>
            </a:r>
            <a:r>
              <a:rPr lang="sr-Latn-CS" dirty="0" smtClean="0"/>
              <a:t/>
            </a:r>
            <a:br>
              <a:rPr lang="sr-Latn-CS" dirty="0" smtClean="0"/>
            </a:b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/>
            </a:r>
            <a:br>
              <a:rPr lang="sr-Latn-CS" dirty="0" smtClean="0"/>
            </a:br>
            <a:r>
              <a:rPr lang="sr-Cyrl-RS" dirty="0" smtClean="0"/>
              <a:t>Ученик који заврши овај смер зна: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Да објасни начине и поступке туристичке услуге;</a:t>
            </a:r>
          </a:p>
          <a:p>
            <a:r>
              <a:rPr lang="ru-RU" dirty="0" smtClean="0"/>
              <a:t>Објасни организацију рада рецепцијске службе;</a:t>
            </a:r>
          </a:p>
          <a:p>
            <a:r>
              <a:rPr lang="ru-RU" dirty="0" smtClean="0"/>
              <a:t>Препознаје законске прописе у туризму и угоститељству и поступке припреме уговора који се могу склапати са партнерима у окружењу;</a:t>
            </a:r>
          </a:p>
          <a:p>
            <a:r>
              <a:rPr lang="ru-RU" dirty="0" smtClean="0"/>
              <a:t>Наведе карактеристике познатих туристичких дестинација у свету </a:t>
            </a:r>
          </a:p>
          <a:p>
            <a:r>
              <a:rPr lang="ru-RU" dirty="0" smtClean="0"/>
              <a:t>Користи се са 3 страна језика неопходна за успешну комуникацију</a:t>
            </a:r>
          </a:p>
          <a:p>
            <a:endParaRPr lang="ru-RU" dirty="0" smtClean="0"/>
          </a:p>
        </p:txBody>
      </p:sp>
      <p:pic>
        <p:nvPicPr>
          <p:cNvPr id="4098" name="Picture 2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5429264"/>
            <a:ext cx="1285852" cy="1291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urističke-agencije-ukrainetravel-c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v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28641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Школовање траје </a:t>
            </a:r>
            <a:r>
              <a:rPr lang="ru-RU" sz="4000" dirty="0" smtClean="0"/>
              <a:t>четири </a:t>
            </a:r>
            <a:r>
              <a:rPr lang="ru-RU" sz="4000" dirty="0" smtClean="0"/>
              <a:t>године; </a:t>
            </a:r>
          </a:p>
          <a:p>
            <a:r>
              <a:rPr lang="ru-RU" sz="4000" dirty="0" smtClean="0"/>
              <a:t>Омогућава обављање послова:</a:t>
            </a:r>
          </a:p>
          <a:p>
            <a:pPr lvl="1"/>
            <a:r>
              <a:rPr lang="ru-RU" sz="3600" dirty="0" smtClean="0"/>
              <a:t>На рецепцији;</a:t>
            </a:r>
          </a:p>
          <a:p>
            <a:pPr lvl="1"/>
            <a:r>
              <a:rPr lang="ru-RU" sz="3600" dirty="0" smtClean="0"/>
              <a:t>У туристичкој агенцији;</a:t>
            </a:r>
          </a:p>
          <a:p>
            <a:pPr lvl="1"/>
            <a:r>
              <a:rPr lang="ru-RU" sz="3600" dirty="0" smtClean="0"/>
              <a:t>Туристичког водича</a:t>
            </a:r>
            <a:endParaRPr lang="en-US" dirty="0"/>
          </a:p>
        </p:txBody>
      </p:sp>
      <p:pic>
        <p:nvPicPr>
          <p:cNvPr id="2050" name="Picture 2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643182"/>
            <a:ext cx="2357454" cy="353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tel-reception-pictures-1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8695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cepcij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14357"/>
            <a:ext cx="7872442" cy="428628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Завршавање образовног профила </a:t>
            </a:r>
            <a:r>
              <a:rPr lang="ru-RU" sz="4800" dirty="0" smtClean="0"/>
              <a:t>туристичко.хотелијерски </a:t>
            </a:r>
            <a:r>
              <a:rPr lang="ru-RU" sz="4800" dirty="0" smtClean="0"/>
              <a:t>техничар омогућава наставак </a:t>
            </a:r>
            <a:r>
              <a:rPr lang="ru-RU" sz="4800" dirty="0" smtClean="0"/>
              <a:t>школовања</a:t>
            </a:r>
            <a:endParaRPr lang="sr-Latn-CS" sz="4800" dirty="0" smtClean="0"/>
          </a:p>
          <a:p>
            <a:endParaRPr lang="en-US" dirty="0"/>
          </a:p>
        </p:txBody>
      </p:sp>
      <p:pic>
        <p:nvPicPr>
          <p:cNvPr id="5" name="Picture 4" descr="fakult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4500570"/>
            <a:ext cx="3857652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avel_agent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69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Ученици су у могућности </a:t>
            </a:r>
            <a:r>
              <a:rPr lang="ru-RU" sz="3600" dirty="0" smtClean="0"/>
              <a:t>да сваке године током школовања </a:t>
            </a:r>
            <a:r>
              <a:rPr lang="ru-RU" sz="3600" dirty="0" smtClean="0"/>
              <a:t>посећују сајмове туризма у Београду и Новом </a:t>
            </a:r>
            <a:r>
              <a:rPr lang="ru-RU" sz="3600" dirty="0" smtClean="0"/>
              <a:t>Саду.</a:t>
            </a:r>
            <a:endParaRPr lang="en-US" sz="3600" dirty="0"/>
          </a:p>
        </p:txBody>
      </p:sp>
      <p:pic>
        <p:nvPicPr>
          <p:cNvPr id="4" name="Picture 3" descr="Bus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071810"/>
            <a:ext cx="5708914" cy="4036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1_12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685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ajam_turizma_2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247</TotalTime>
  <Words>172</Words>
  <Application>Microsoft Office PowerPoint</Application>
  <PresentationFormat>On-screen Show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Foundry</vt:lpstr>
      <vt:lpstr>Module</vt:lpstr>
      <vt:lpstr>Concourse</vt:lpstr>
      <vt:lpstr>Flow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Предмети</vt:lpstr>
      <vt:lpstr> Ученик који заврши овај смер УМЕ да:  </vt:lpstr>
      <vt:lpstr>Практична настава</vt:lpstr>
      <vt:lpstr>Slide 14</vt:lpstr>
      <vt:lpstr> Ученик који заврши овај смер зна:</vt:lpstr>
      <vt:lpstr>Slide 16</vt:lpstr>
      <vt:lpstr>Slide 17</vt:lpstr>
    </vt:vector>
  </TitlesOfParts>
  <Company>Milorad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Miko Micic</dc:creator>
  <cp:lastModifiedBy>Lenovo</cp:lastModifiedBy>
  <cp:revision>26</cp:revision>
  <dcterms:created xsi:type="dcterms:W3CDTF">2014-04-07T18:49:03Z</dcterms:created>
  <dcterms:modified xsi:type="dcterms:W3CDTF">2020-05-08T22:17:10Z</dcterms:modified>
</cp:coreProperties>
</file>