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59" r:id="rId19"/>
    <p:sldId id="290" r:id="rId20"/>
    <p:sldId id="261" r:id="rId21"/>
    <p:sldId id="262" r:id="rId22"/>
    <p:sldId id="263" r:id="rId23"/>
    <p:sldId id="264" r:id="rId24"/>
    <p:sldId id="265" r:id="rId25"/>
    <p:sldId id="266" r:id="rId26"/>
    <p:sldId id="267" r:id="rId27"/>
    <p:sldId id="268" r:id="rId28"/>
    <p:sldId id="303" r:id="rId29"/>
    <p:sldId id="271" r:id="rId30"/>
    <p:sldId id="272" r:id="rId31"/>
    <p:sldId id="273" r:id="rId32"/>
    <p:sldId id="292" r:id="rId33"/>
    <p:sldId id="293" r:id="rId34"/>
    <p:sldId id="294" r:id="rId35"/>
    <p:sldId id="295" r:id="rId36"/>
    <p:sldId id="296" r:id="rId37"/>
    <p:sldId id="297" r:id="rId38"/>
    <p:sldId id="298" r:id="rId39"/>
    <p:sldId id="299" r:id="rId40"/>
    <p:sldId id="300" r:id="rId41"/>
    <p:sldId id="301" r:id="rId42"/>
    <p:sldId id="302" r:id="rId43"/>
    <p:sldId id="30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7EF664-8EF4-415F-8E40-A9177C47687C}" type="datetimeFigureOut">
              <a:rPr lang="en-US" smtClean="0"/>
              <a:pPr/>
              <a:t>3/17/2020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7C770E-57D1-4B41-A685-128ED149A3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7EF664-8EF4-415F-8E40-A9177C47687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7EF664-8EF4-415F-8E40-A9177C47687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7EF664-8EF4-415F-8E40-A9177C47687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7EF664-8EF4-415F-8E40-A9177C47687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770E-57D1-4B41-A685-128ED149A3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7EF664-8EF4-415F-8E40-A9177C47687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7EF664-8EF4-415F-8E40-A9177C47687C}"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7EF664-8EF4-415F-8E40-A9177C47687C}"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EF664-8EF4-415F-8E40-A9177C47687C}"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7EF664-8EF4-415F-8E40-A9177C47687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C770E-57D1-4B41-A685-128ED149A3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7EF664-8EF4-415F-8E40-A9177C47687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7C770E-57D1-4B41-A685-128ED149A38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7EF664-8EF4-415F-8E40-A9177C47687C}" type="datetimeFigureOut">
              <a:rPr lang="en-US" smtClean="0"/>
              <a:pPr/>
              <a:t>3/17/2020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7C770E-57D1-4B41-A685-128ED149A38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Microsoft_Word_97_-_2003_Document3.doc"/></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286124"/>
            <a:ext cx="7851648" cy="1828800"/>
          </a:xfrm>
        </p:spPr>
        <p:txBody>
          <a:bodyPr>
            <a:noAutofit/>
          </a:bodyPr>
          <a:lstStyle/>
          <a:p>
            <a:pPr algn="ctr"/>
            <a:r>
              <a:rPr lang="sr-Latn-RS" sz="6600" dirty="0" smtClean="0">
                <a:latin typeface="Times New Roman" pitchFamily="18" charset="0"/>
                <a:cs typeface="Times New Roman" pitchFamily="18" charset="0"/>
              </a:rPr>
              <a:t>Tržište, konkurencija, ponuda, tražnja i tržišna ravnoteža</a:t>
            </a:r>
            <a:endParaRPr lang="en-US" sz="6600" dirty="0">
              <a:latin typeface="Times New Roman" pitchFamily="18" charset="0"/>
              <a:cs typeface="Times New Roman" pitchFamily="18" charset="0"/>
            </a:endParaRPr>
          </a:p>
        </p:txBody>
      </p:sp>
      <p:sp>
        <p:nvSpPr>
          <p:cNvPr id="3" name="Subtitle 2"/>
          <p:cNvSpPr>
            <a:spLocks noGrp="1"/>
          </p:cNvSpPr>
          <p:nvPr>
            <p:ph type="subTitle" idx="1"/>
          </p:nvPr>
        </p:nvSpPr>
        <p:spPr>
          <a:xfrm>
            <a:off x="500034" y="3714752"/>
            <a:ext cx="7854696" cy="1752600"/>
          </a:xfrm>
        </p:spPr>
        <p:txBody>
          <a:bodyPr>
            <a:normAutofit/>
          </a:bodyPr>
          <a:lstStyle/>
          <a:p>
            <a:r>
              <a:rPr lang="sr-Latn-RS" sz="800" dirty="0" smtClean="0"/>
              <a:t>.</a:t>
            </a:r>
            <a:endParaRPr lang="en-US" sz="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Funkcije tržišta</a:t>
            </a:r>
            <a:endParaRPr lang="en-US" sz="6000" dirty="0"/>
          </a:p>
        </p:txBody>
      </p:sp>
      <p:sp>
        <p:nvSpPr>
          <p:cNvPr id="3" name="Content Placeholder 2"/>
          <p:cNvSpPr>
            <a:spLocks noGrp="1"/>
          </p:cNvSpPr>
          <p:nvPr>
            <p:ph idx="1"/>
          </p:nvPr>
        </p:nvSpPr>
        <p:spPr>
          <a:xfrm>
            <a:off x="285720" y="1142984"/>
            <a:ext cx="8643998" cy="5429288"/>
          </a:xfrm>
        </p:spPr>
        <p:txBody>
          <a:bodyPr>
            <a:normAutofit lnSpcReduction="10000"/>
          </a:bodyPr>
          <a:lstStyle/>
          <a:p>
            <a:r>
              <a:rPr lang="en-US" sz="3600" dirty="0" err="1" smtClean="0">
                <a:effectLst>
                  <a:outerShdw blurRad="38100" dist="38100" dir="2700000" algn="tl">
                    <a:srgbClr val="000000">
                      <a:alpha val="43137"/>
                    </a:srgbClr>
                  </a:outerShdw>
                </a:effectLst>
                <a:latin typeface="Times New Roman" pitchFamily="18" charset="0"/>
              </a:rPr>
              <a:t>Tržište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putem</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svojih</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uticaja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posredstvom</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ponude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tražnje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formira</a:t>
            </a:r>
            <a:r>
              <a:rPr lang="en-US" sz="3600"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jedinstvenu</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cenu</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po</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kojoj</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svi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proizvođači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prodaju</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određenu</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vrstu</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proizvoda</a:t>
            </a:r>
            <a:r>
              <a:rPr lang="en-US" sz="3600" b="1" dirty="0" smtClean="0">
                <a:effectLst>
                  <a:outerShdw blurRad="38100" dist="38100" dir="2700000" algn="tl">
                    <a:srgbClr val="000000">
                      <a:alpha val="43137"/>
                    </a:srgbClr>
                  </a:outerShdw>
                </a:effectLst>
                <a:latin typeface="Times New Roman" pitchFamily="18" charset="0"/>
              </a:rPr>
              <a:t>.</a:t>
            </a:r>
            <a:r>
              <a:rPr lang="en-US" sz="3600" dirty="0" smtClean="0">
                <a:effectLst>
                  <a:outerShdw blurRad="38100" dist="38100" dir="2700000" algn="tl">
                    <a:srgbClr val="000000">
                      <a:alpha val="43137"/>
                    </a:srgbClr>
                  </a:outerShdw>
                </a:effectLst>
                <a:latin typeface="Times New Roman" pitchFamily="18" charset="0"/>
              </a:rPr>
              <a:t> </a:t>
            </a:r>
            <a:endParaRPr lang="sr-Latn-RS" sz="3600" dirty="0" smtClean="0">
              <a:effectLst>
                <a:outerShdw blurRad="38100" dist="38100" dir="2700000" algn="tl">
                  <a:srgbClr val="000000">
                    <a:alpha val="43137"/>
                  </a:srgbClr>
                </a:outerShdw>
              </a:effectLst>
              <a:latin typeface="Times New Roman" pitchFamily="18" charset="0"/>
            </a:endParaRPr>
          </a:p>
          <a:p>
            <a:r>
              <a:rPr lang="en-US" sz="3600" dirty="0" smtClean="0">
                <a:effectLst>
                  <a:outerShdw blurRad="38100" dist="38100" dir="2700000" algn="tl">
                    <a:srgbClr val="000000">
                      <a:alpha val="43137"/>
                    </a:srgbClr>
                  </a:outerShdw>
                </a:effectLst>
                <a:latin typeface="Times New Roman" pitchFamily="18" charset="0"/>
              </a:rPr>
              <a:t>Oni </a:t>
            </a:r>
            <a:r>
              <a:rPr lang="en-US" sz="3600" dirty="0" err="1" smtClean="0">
                <a:effectLst>
                  <a:outerShdw blurRad="38100" dist="38100" dir="2700000" algn="tl">
                    <a:srgbClr val="000000">
                      <a:alpha val="43137"/>
                    </a:srgbClr>
                  </a:outerShdw>
                </a:effectLst>
                <a:latin typeface="Times New Roman" pitchFamily="18" charset="0"/>
              </a:rPr>
              <a:t>koji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uspešniji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tj.koji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imaju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niže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troškove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ostvarivaće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prodajom</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istih</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veću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zaradu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dok</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drugi</a:t>
            </a:r>
            <a:r>
              <a:rPr lang="en-US" sz="3600" dirty="0" smtClean="0">
                <a:effectLst>
                  <a:outerShdw blurRad="38100" dist="38100" dir="2700000" algn="tl">
                    <a:srgbClr val="000000">
                      <a:alpha val="43137"/>
                    </a:srgbClr>
                  </a:outerShdw>
                </a:effectLst>
                <a:latin typeface="Times New Roman" pitchFamily="18" charset="0"/>
              </a:rPr>
              <a:t> ne </a:t>
            </a:r>
            <a:r>
              <a:rPr lang="en-US" sz="3600" dirty="0" err="1" smtClean="0">
                <a:effectLst>
                  <a:outerShdw blurRad="38100" dist="38100" dir="2700000" algn="tl">
                    <a:srgbClr val="000000">
                      <a:alpha val="43137"/>
                    </a:srgbClr>
                  </a:outerShdw>
                </a:effectLst>
                <a:latin typeface="Times New Roman" pitchFamily="18" charset="0"/>
              </a:rPr>
              <a:t>mogu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pokriju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troškove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osnovu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iste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cene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istog</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istom</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tržištu</a:t>
            </a:r>
            <a:r>
              <a:rPr lang="en-US" sz="3600" dirty="0" smtClean="0">
                <a:effectLst>
                  <a:outerShdw blurRad="38100" dist="38100" dir="2700000" algn="tl">
                    <a:srgbClr val="000000">
                      <a:alpha val="43137"/>
                    </a:srgbClr>
                  </a:outerShdw>
                </a:effectLst>
                <a:latin typeface="Times New Roman" pitchFamily="18" charset="0"/>
              </a:rPr>
              <a:t>, u </a:t>
            </a:r>
            <a:r>
              <a:rPr lang="en-US" sz="3600" dirty="0" err="1" smtClean="0">
                <a:effectLst>
                  <a:outerShdw blurRad="38100" dist="38100" dir="2700000" algn="tl">
                    <a:srgbClr val="000000">
                      <a:alpha val="43137"/>
                    </a:srgbClr>
                  </a:outerShdw>
                </a:effectLst>
                <a:latin typeface="Times New Roman" pitchFamily="18" charset="0"/>
              </a:rPr>
              <a:t>isto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vreme</a:t>
            </a:r>
            <a:r>
              <a:rPr lang="en-US" sz="3600" dirty="0" smtClean="0">
                <a:effectLst>
                  <a:outerShdw blurRad="38100" dist="38100" dir="2700000" algn="tl">
                    <a:srgbClr val="000000">
                      <a:alpha val="43137"/>
                    </a:srgbClr>
                  </a:outerShdw>
                </a:effectLst>
                <a:latin typeface="Times New Roman" pitchFamily="18" charset="0"/>
              </a:rPr>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Tržišta i konkurencija</a:t>
            </a:r>
            <a:endParaRPr lang="en-US" sz="5400" dirty="0"/>
          </a:p>
        </p:txBody>
      </p:sp>
      <p:sp>
        <p:nvSpPr>
          <p:cNvPr id="3" name="Content Placeholder 2"/>
          <p:cNvSpPr>
            <a:spLocks noGrp="1"/>
          </p:cNvSpPr>
          <p:nvPr>
            <p:ph idx="1"/>
          </p:nvPr>
        </p:nvSpPr>
        <p:spPr>
          <a:xfrm>
            <a:off x="357158" y="1285860"/>
            <a:ext cx="8786842" cy="5286412"/>
          </a:xfrm>
        </p:spPr>
        <p:txBody>
          <a:bodyPr>
            <a:normAutofit fontScale="92500" lnSpcReduction="20000"/>
          </a:bodyPr>
          <a:lstStyle/>
          <a:p>
            <a:pPr>
              <a:defRPr/>
            </a:pPr>
            <a:r>
              <a:rPr lang="en-US" sz="4300" b="1" dirty="0" err="1" smtClean="0">
                <a:effectLst>
                  <a:outerShdw blurRad="38100" dist="38100" dir="2700000" algn="tl">
                    <a:srgbClr val="000000">
                      <a:alpha val="43137"/>
                    </a:srgbClr>
                  </a:outerShdw>
                </a:effectLst>
                <a:latin typeface="Times New Roman" pitchFamily="18" charset="0"/>
              </a:rPr>
              <a:t>Konkurentski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odnosi</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među</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učesnicima</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na</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tržištu</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mogu</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biti</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različite</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prirode</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i</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različitog</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uticaja</a:t>
            </a:r>
            <a:r>
              <a:rPr lang="en-US" sz="4300" dirty="0" smtClean="0">
                <a:effectLst>
                  <a:outerShdw blurRad="38100" dist="38100" dir="2700000" algn="tl">
                    <a:srgbClr val="000000">
                      <a:alpha val="43137"/>
                    </a:srgbClr>
                  </a:outerShdw>
                </a:effectLst>
                <a:latin typeface="Times New Roman" pitchFamily="18" charset="0"/>
              </a:rPr>
              <a:t>.</a:t>
            </a:r>
          </a:p>
          <a:p>
            <a:pPr>
              <a:defRPr/>
            </a:pP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Najčešće</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zavise</a:t>
            </a:r>
            <a:r>
              <a:rPr lang="en-US" sz="4300" dirty="0" smtClean="0">
                <a:effectLst>
                  <a:outerShdw blurRad="38100" dist="38100" dir="2700000" algn="tl">
                    <a:srgbClr val="000000">
                      <a:alpha val="43137"/>
                    </a:srgbClr>
                  </a:outerShdw>
                </a:effectLst>
                <a:latin typeface="Times New Roman" pitchFamily="18" charset="0"/>
              </a:rPr>
              <a:t> </a:t>
            </a:r>
            <a:r>
              <a:rPr lang="en-US" sz="4300" dirty="0" err="1" smtClean="0">
                <a:effectLst>
                  <a:outerShdw blurRad="38100" dist="38100" dir="2700000" algn="tl">
                    <a:srgbClr val="000000">
                      <a:alpha val="43137"/>
                    </a:srgbClr>
                  </a:outerShdw>
                </a:effectLst>
                <a:latin typeface="Times New Roman" pitchFamily="18" charset="0"/>
              </a:rPr>
              <a:t>od</a:t>
            </a:r>
            <a:r>
              <a:rPr lang="en-US" sz="4300"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broja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veličine</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učesnika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na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tržištu</a:t>
            </a:r>
            <a:r>
              <a:rPr lang="sr-Latn-RS" sz="4300" b="1" dirty="0" smtClean="0">
                <a:effectLst>
                  <a:outerShdw blurRad="38100" dist="38100" dir="2700000" algn="tl">
                    <a:srgbClr val="000000">
                      <a:alpha val="43137"/>
                    </a:srgbClr>
                  </a:outerShdw>
                </a:effectLst>
                <a:latin typeface="Times New Roman" pitchFamily="18" charset="0"/>
              </a:rPr>
              <a:t> </a:t>
            </a:r>
            <a:r>
              <a:rPr lang="en-US" sz="4300" b="1" dirty="0" smtClean="0">
                <a:effectLst>
                  <a:outerShdw blurRad="38100" dist="38100" dir="2700000" algn="tl">
                    <a:srgbClr val="000000">
                      <a:alpha val="43137"/>
                    </a:srgbClr>
                  </a:outerShdw>
                </a:effectLst>
                <a:latin typeface="Times New Roman" pitchFamily="18" charset="0"/>
              </a:rPr>
              <a:t>(</a:t>
            </a:r>
            <a:r>
              <a:rPr lang="en-US" sz="4300" b="1" dirty="0" err="1" smtClean="0">
                <a:effectLst>
                  <a:outerShdw blurRad="38100" dist="38100" dir="2700000" algn="tl">
                    <a:srgbClr val="000000">
                      <a:alpha val="43137"/>
                    </a:srgbClr>
                  </a:outerShdw>
                </a:effectLst>
                <a:latin typeface="Times New Roman" pitchFamily="18" charset="0"/>
              </a:rPr>
              <a:t>kupaca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prodavaca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od</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veće</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ili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manje</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mogućnosti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pojave</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novih</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učesnika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na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tržištu</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konkurenata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homogenosti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ili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heterogenosti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roba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stepena</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elastičnosti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ponude</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i</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tražnje</a:t>
            </a:r>
            <a:r>
              <a:rPr lang="en-US" sz="4300" b="1" dirty="0" smtClean="0">
                <a:effectLst>
                  <a:outerShdw blurRad="38100" dist="38100" dir="2700000" algn="tl">
                    <a:srgbClr val="000000">
                      <a:alpha val="43137"/>
                    </a:srgbClr>
                  </a:outerShdw>
                </a:effectLst>
                <a:latin typeface="Times New Roman" pitchFamily="18" charset="0"/>
              </a:rPr>
              <a:t> </a:t>
            </a:r>
            <a:r>
              <a:rPr lang="en-US" sz="4300" b="1" dirty="0" err="1" smtClean="0">
                <a:effectLst>
                  <a:outerShdw blurRad="38100" dist="38100" dir="2700000" algn="tl">
                    <a:srgbClr val="000000">
                      <a:alpha val="43137"/>
                    </a:srgbClr>
                  </a:outerShdw>
                </a:effectLst>
                <a:latin typeface="Times New Roman" pitchFamily="18" charset="0"/>
              </a:rPr>
              <a:t>i</a:t>
            </a:r>
            <a:r>
              <a:rPr lang="en-US" sz="4300" b="1" dirty="0" smtClean="0">
                <a:effectLst>
                  <a:outerShdw blurRad="38100" dist="38100" dir="2700000" algn="tl">
                    <a:srgbClr val="000000">
                      <a:alpha val="43137"/>
                    </a:srgbClr>
                  </a:outerShdw>
                </a:effectLst>
                <a:latin typeface="Times New Roman" pitchFamily="18" charset="0"/>
              </a:rPr>
              <a:t> sl</a:t>
            </a:r>
            <a:r>
              <a:rPr lang="en-US" sz="4300" dirty="0" smtClean="0">
                <a:effectLst>
                  <a:outerShdw blurRad="38100" dist="38100" dir="2700000" algn="tl">
                    <a:srgbClr val="000000">
                      <a:alpha val="43137"/>
                    </a:srgbClr>
                  </a:outerShdw>
                </a:effectLst>
                <a:latin typeface="Times New Roman" pitchFamily="18" charset="0"/>
              </a:rPr>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76"/>
            <a:ext cx="8229600" cy="1143000"/>
          </a:xfrm>
        </p:spPr>
        <p:txBody>
          <a:bodyPr>
            <a:norm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Konkurencija</a:t>
            </a:r>
            <a:endParaRPr lang="en-US" sz="6000" dirty="0"/>
          </a:p>
        </p:txBody>
      </p:sp>
      <p:sp>
        <p:nvSpPr>
          <p:cNvPr id="3" name="Content Placeholder 2"/>
          <p:cNvSpPr>
            <a:spLocks noGrp="1"/>
          </p:cNvSpPr>
          <p:nvPr>
            <p:ph idx="1"/>
          </p:nvPr>
        </p:nvSpPr>
        <p:spPr>
          <a:xfrm>
            <a:off x="357158" y="857232"/>
            <a:ext cx="8786842" cy="6000768"/>
          </a:xfrm>
        </p:spPr>
        <p:txBody>
          <a:bodyPr>
            <a:normAutofit lnSpcReduction="10000"/>
          </a:bodyPr>
          <a:lstStyle/>
          <a:p>
            <a:pPr>
              <a:defRPr/>
            </a:pPr>
            <a:r>
              <a:rPr lang="sr-Latn-CS" sz="3600" b="1" u="sng" dirty="0" smtClean="0">
                <a:effectLst>
                  <a:outerShdw blurRad="38100" dist="38100" dir="2700000" algn="tl">
                    <a:srgbClr val="000000">
                      <a:alpha val="43137"/>
                    </a:srgbClr>
                  </a:outerShdw>
                </a:effectLst>
                <a:latin typeface="Times New Roman" pitchFamily="18" charset="0"/>
                <a:cs typeface="Times New Roman" pitchFamily="18" charset="0"/>
              </a:rPr>
              <a:t>Z</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a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neograničenu</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konkurenciju</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potrebni</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sledeći</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uslovi</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3600" u="sng"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sr-Latn-CS" sz="3600"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ponudu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tražnju</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 ravnopravno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određuje više učesnika u razmeni,</a:t>
            </a:r>
          </a:p>
          <a:p>
            <a:pPr>
              <a:defRPr/>
            </a:pP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postoji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mogućnost</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povećanja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broja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učesnika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strani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 i na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strani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postoji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sloboda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kretanju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faktora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proizvodnje</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roba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bi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morala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biti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homogena</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,da ima svoj supstitut,</a:t>
            </a:r>
          </a:p>
          <a:p>
            <a:pPr>
              <a:defRPr/>
            </a:pP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tržišna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cena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javlja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kao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rezultat</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delovanja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mehanizma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1143000"/>
          </a:xfrm>
        </p:spPr>
        <p:txBody>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Konkurencija</a:t>
            </a:r>
            <a:endParaRPr lang="en-US" dirty="0"/>
          </a:p>
        </p:txBody>
      </p:sp>
      <p:sp>
        <p:nvSpPr>
          <p:cNvPr id="3" name="Content Placeholder 2"/>
          <p:cNvSpPr>
            <a:spLocks noGrp="1"/>
          </p:cNvSpPr>
          <p:nvPr>
            <p:ph idx="1"/>
          </p:nvPr>
        </p:nvSpPr>
        <p:spPr>
          <a:xfrm>
            <a:off x="500034" y="1285860"/>
            <a:ext cx="8358246" cy="5214974"/>
          </a:xfrm>
        </p:spPr>
        <p:txBody>
          <a:bodyPr/>
          <a:lstStyle/>
          <a:p>
            <a:r>
              <a:rPr lang="en-US" sz="3600" dirty="0" err="1" smtClean="0">
                <a:effectLst>
                  <a:outerShdw blurRad="38100" dist="38100" dir="2700000" algn="tl">
                    <a:srgbClr val="000000">
                      <a:alpha val="43137"/>
                    </a:srgbClr>
                  </a:outerShdw>
                </a:effectLst>
                <a:latin typeface="Times New Roman" pitchFamily="18" charset="0"/>
              </a:rPr>
              <a:t>Potpuno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suprotno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stanje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od</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odnosa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potpune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konkurencije</a:t>
            </a:r>
            <a:r>
              <a:rPr lang="en-US" sz="3600" dirty="0" smtClean="0">
                <a:effectLst>
                  <a:outerShdw blurRad="38100" dist="38100" dir="2700000" algn="tl">
                    <a:srgbClr val="000000">
                      <a:alpha val="43137"/>
                    </a:srgbClr>
                  </a:outerShdw>
                </a:effectLst>
                <a:latin typeface="Times New Roman" pitchFamily="18" charset="0"/>
              </a:rPr>
              <a:t> je </a:t>
            </a:r>
            <a:r>
              <a:rPr lang="en-US" sz="3600" dirty="0" err="1" smtClean="0">
                <a:effectLst>
                  <a:outerShdw blurRad="38100" dist="38100" dir="2700000" algn="tl">
                    <a:srgbClr val="000000">
                      <a:alpha val="43137"/>
                    </a:srgbClr>
                  </a:outerShdw>
                </a:effectLst>
                <a:latin typeface="Times New Roman" pitchFamily="18" charset="0"/>
              </a:rPr>
              <a:t>stanje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monopolske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konkurencije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Zapravo</a:t>
            </a:r>
            <a:r>
              <a:rPr lang="en-US" sz="3600" dirty="0" smtClean="0">
                <a:effectLst>
                  <a:outerShdw blurRad="38100" dist="38100" dir="2700000" algn="tl">
                    <a:srgbClr val="000000">
                      <a:alpha val="43137"/>
                    </a:srgbClr>
                  </a:outerShdw>
                </a:effectLst>
                <a:latin typeface="Times New Roman" pitchFamily="18" charset="0"/>
              </a:rPr>
              <a:t>, to je </a:t>
            </a:r>
            <a:r>
              <a:rPr lang="en-US" sz="3600" dirty="0" err="1" smtClean="0">
                <a:effectLst>
                  <a:outerShdw blurRad="38100" dist="38100" dir="2700000" algn="tl">
                    <a:srgbClr val="000000">
                      <a:alpha val="43137"/>
                    </a:srgbClr>
                  </a:outerShdw>
                </a:effectLst>
                <a:latin typeface="Times New Roman" pitchFamily="18" charset="0"/>
              </a:rPr>
              <a:t>takvo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tržišno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stanje</a:t>
            </a:r>
            <a:r>
              <a:rPr lang="en-US" sz="3600" dirty="0" smtClean="0">
                <a:effectLst>
                  <a:outerShdw blurRad="38100" dist="38100" dir="2700000" algn="tl">
                    <a:srgbClr val="000000">
                      <a:alpha val="43137"/>
                    </a:srgbClr>
                  </a:outerShdw>
                </a:effectLst>
                <a:latin typeface="Times New Roman" pitchFamily="18" charset="0"/>
              </a:rPr>
              <a:t> u </a:t>
            </a:r>
            <a:r>
              <a:rPr lang="en-US" sz="3600" dirty="0" err="1" smtClean="0">
                <a:effectLst>
                  <a:outerShdw blurRad="38100" dist="38100" dir="2700000" algn="tl">
                    <a:srgbClr val="000000">
                      <a:alpha val="43137"/>
                    </a:srgbClr>
                  </a:outerShdw>
                </a:effectLst>
                <a:latin typeface="Times New Roman" pitchFamily="18" charset="0"/>
              </a:rPr>
              <a:t>kome</a:t>
            </a:r>
            <a:r>
              <a:rPr lang="en-US" sz="3600" dirty="0" smtClean="0">
                <a:effectLst>
                  <a:outerShdw blurRad="38100" dist="38100" dir="2700000" algn="tl">
                    <a:srgbClr val="000000">
                      <a:alpha val="43137"/>
                    </a:srgbClr>
                  </a:outerShdw>
                </a:effectLst>
                <a:latin typeface="Times New Roman" pitchFamily="18" charset="0"/>
              </a:rPr>
              <a:t> se </a:t>
            </a:r>
            <a:r>
              <a:rPr lang="en-US" sz="3600" b="1" dirty="0" err="1" smtClean="0">
                <a:effectLst>
                  <a:outerShdw blurRad="38100" dist="38100" dir="2700000" algn="tl">
                    <a:srgbClr val="000000">
                      <a:alpha val="43137"/>
                    </a:srgbClr>
                  </a:outerShdw>
                </a:effectLst>
                <a:latin typeface="Times New Roman" pitchFamily="18" charset="0"/>
              </a:rPr>
              <a:t>na</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strani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ponude</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nalazi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samo</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jedan</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prodavac</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monopol</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odnosno</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na</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strani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tražnje</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samo</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jedan</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kupac</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monopson</a:t>
            </a:r>
            <a:r>
              <a:rPr lang="en-US" sz="3600" b="1" dirty="0" smtClean="0">
                <a:effectLst>
                  <a:outerShdw blurRad="38100" dist="38100" dir="2700000" algn="tl">
                    <a:srgbClr val="000000">
                      <a:alpha val="43137"/>
                    </a:srgbClr>
                  </a:outerShdw>
                </a:effectLst>
                <a:latin typeface="Times New Roman" pitchFamily="18" charset="0"/>
              </a:rPr>
              <a:t>).</a:t>
            </a:r>
            <a:r>
              <a:rPr lang="en-US" sz="3600" dirty="0" smtClean="0">
                <a:effectLst>
                  <a:outerShdw blurRad="38100" dist="38100" dir="2700000" algn="tl">
                    <a:srgbClr val="000000">
                      <a:alpha val="43137"/>
                    </a:srgbClr>
                  </a:outerShdw>
                </a:effectLst>
                <a:latin typeface="Times New Roman" pitchFamily="18" charset="0"/>
              </a:rPr>
              <a:t> </a:t>
            </a:r>
            <a:endParaRPr lang="sr-Latn-CS" sz="3600"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785834"/>
          </a:xfrm>
        </p:spPr>
        <p:txBody>
          <a:bodyPr>
            <a:no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Konkurencija</a:t>
            </a:r>
            <a:endParaRPr lang="en-US" sz="6000" dirty="0"/>
          </a:p>
        </p:txBody>
      </p:sp>
      <p:sp>
        <p:nvSpPr>
          <p:cNvPr id="3" name="Content Placeholder 2"/>
          <p:cNvSpPr>
            <a:spLocks noGrp="1"/>
          </p:cNvSpPr>
          <p:nvPr>
            <p:ph idx="1"/>
          </p:nvPr>
        </p:nvSpPr>
        <p:spPr>
          <a:xfrm>
            <a:off x="285720" y="1071546"/>
            <a:ext cx="8643998" cy="5786454"/>
          </a:xfrm>
        </p:spPr>
        <p:txBody>
          <a:bodyPr>
            <a:normAutofit lnSpcReduction="10000"/>
          </a:bodyPr>
          <a:lstStyle/>
          <a:p>
            <a:pPr>
              <a:defRPr/>
            </a:pPr>
            <a:r>
              <a:rPr lang="en-US" sz="3200" b="1" u="sng" dirty="0" err="1" smtClean="0">
                <a:effectLst>
                  <a:outerShdw blurRad="38100" dist="38100" dir="2700000" algn="tl">
                    <a:srgbClr val="000000">
                      <a:alpha val="43137"/>
                    </a:srgbClr>
                  </a:outerShdw>
                </a:effectLst>
                <a:latin typeface="Times New Roman" pitchFamily="18" charset="0"/>
              </a:rPr>
              <a:t>Uslovi</a:t>
            </a:r>
            <a:r>
              <a:rPr lang="en-US" sz="3200" b="1" u="sng" dirty="0" smtClean="0">
                <a:effectLst>
                  <a:outerShdw blurRad="38100" dist="38100" dir="2700000" algn="tl">
                    <a:srgbClr val="000000">
                      <a:alpha val="43137"/>
                    </a:srgbClr>
                  </a:outerShdw>
                </a:effectLst>
                <a:latin typeface="Times New Roman" pitchFamily="18" charset="0"/>
              </a:rPr>
              <a:t> </a:t>
            </a:r>
            <a:r>
              <a:rPr lang="en-US" sz="3200" b="1" u="sng" dirty="0" err="1" smtClean="0">
                <a:effectLst>
                  <a:outerShdw blurRad="38100" dist="38100" dir="2700000" algn="tl">
                    <a:srgbClr val="000000">
                      <a:alpha val="43137"/>
                    </a:srgbClr>
                  </a:outerShdw>
                </a:effectLst>
                <a:latin typeface="Times New Roman" pitchFamily="18" charset="0"/>
              </a:rPr>
              <a:t>koji</a:t>
            </a:r>
            <a:r>
              <a:rPr lang="en-US" sz="3200" b="1" u="sng" dirty="0" smtClean="0">
                <a:effectLst>
                  <a:outerShdw blurRad="38100" dist="38100" dir="2700000" algn="tl">
                    <a:srgbClr val="000000">
                      <a:alpha val="43137"/>
                    </a:srgbClr>
                  </a:outerShdw>
                </a:effectLst>
                <a:latin typeface="Times New Roman" pitchFamily="18" charset="0"/>
              </a:rPr>
              <a:t> </a:t>
            </a:r>
            <a:r>
              <a:rPr lang="en-US" sz="3200" b="1" u="sng" dirty="0" err="1" smtClean="0">
                <a:effectLst>
                  <a:outerShdw blurRad="38100" dist="38100" dir="2700000" algn="tl">
                    <a:srgbClr val="000000">
                      <a:alpha val="43137"/>
                    </a:srgbClr>
                  </a:outerShdw>
                </a:effectLst>
                <a:latin typeface="Times New Roman" pitchFamily="18" charset="0"/>
              </a:rPr>
              <a:t>su</a:t>
            </a:r>
            <a:r>
              <a:rPr lang="en-US" sz="3200" b="1" u="sng" dirty="0" smtClean="0">
                <a:effectLst>
                  <a:outerShdw blurRad="38100" dist="38100" dir="2700000" algn="tl">
                    <a:srgbClr val="000000">
                      <a:alpha val="43137"/>
                    </a:srgbClr>
                  </a:outerShdw>
                </a:effectLst>
                <a:latin typeface="Times New Roman" pitchFamily="18" charset="0"/>
              </a:rPr>
              <a:t> </a:t>
            </a:r>
            <a:r>
              <a:rPr lang="en-US" sz="3200" b="1" u="sng" dirty="0" err="1" smtClean="0">
                <a:effectLst>
                  <a:outerShdw blurRad="38100" dist="38100" dir="2700000" algn="tl">
                    <a:srgbClr val="000000">
                      <a:alpha val="43137"/>
                    </a:srgbClr>
                  </a:outerShdw>
                </a:effectLst>
                <a:latin typeface="Times New Roman" pitchFamily="18" charset="0"/>
              </a:rPr>
              <a:t>neophodni</a:t>
            </a:r>
            <a:r>
              <a:rPr lang="en-US" sz="3200" b="1" u="sng" dirty="0" smtClean="0">
                <a:effectLst>
                  <a:outerShdw blurRad="38100" dist="38100" dir="2700000" algn="tl">
                    <a:srgbClr val="000000">
                      <a:alpha val="43137"/>
                    </a:srgbClr>
                  </a:outerShdw>
                </a:effectLst>
                <a:latin typeface="Times New Roman" pitchFamily="18" charset="0"/>
              </a:rPr>
              <a:t> </a:t>
            </a:r>
            <a:r>
              <a:rPr lang="en-US" sz="3200" b="1" u="sng" dirty="0" err="1" smtClean="0">
                <a:effectLst>
                  <a:outerShdw blurRad="38100" dist="38100" dir="2700000" algn="tl">
                    <a:srgbClr val="000000">
                      <a:alpha val="43137"/>
                    </a:srgbClr>
                  </a:outerShdw>
                </a:effectLst>
                <a:latin typeface="Times New Roman" pitchFamily="18" charset="0"/>
              </a:rPr>
              <a:t>za</a:t>
            </a:r>
            <a:r>
              <a:rPr lang="en-US" sz="3200" b="1" u="sng" dirty="0" smtClean="0">
                <a:effectLst>
                  <a:outerShdw blurRad="38100" dist="38100" dir="2700000" algn="tl">
                    <a:srgbClr val="000000">
                      <a:alpha val="43137"/>
                    </a:srgbClr>
                  </a:outerShdw>
                </a:effectLst>
                <a:latin typeface="Times New Roman" pitchFamily="18" charset="0"/>
              </a:rPr>
              <a:t> </a:t>
            </a:r>
            <a:r>
              <a:rPr lang="en-US" sz="3200" b="1" u="sng" dirty="0" err="1" smtClean="0">
                <a:effectLst>
                  <a:outerShdw blurRad="38100" dist="38100" dir="2700000" algn="tl">
                    <a:srgbClr val="000000">
                      <a:alpha val="43137"/>
                    </a:srgbClr>
                  </a:outerShdw>
                </a:effectLst>
                <a:latin typeface="Times New Roman" pitchFamily="18" charset="0"/>
              </a:rPr>
              <a:t>monopolističku</a:t>
            </a:r>
            <a:r>
              <a:rPr lang="en-US" sz="3200" b="1" u="sng" dirty="0" smtClean="0">
                <a:effectLst>
                  <a:outerShdw blurRad="38100" dist="38100" dir="2700000" algn="tl">
                    <a:srgbClr val="000000">
                      <a:alpha val="43137"/>
                    </a:srgbClr>
                  </a:outerShdw>
                </a:effectLst>
                <a:latin typeface="Times New Roman" pitchFamily="18" charset="0"/>
              </a:rPr>
              <a:t> </a:t>
            </a:r>
            <a:r>
              <a:rPr lang="en-US" sz="3200" b="1" u="sng" dirty="0" err="1" smtClean="0">
                <a:effectLst>
                  <a:outerShdw blurRad="38100" dist="38100" dir="2700000" algn="tl">
                    <a:srgbClr val="000000">
                      <a:alpha val="43137"/>
                    </a:srgbClr>
                  </a:outerShdw>
                </a:effectLst>
                <a:latin typeface="Times New Roman" pitchFamily="18" charset="0"/>
              </a:rPr>
              <a:t>konkurenciju</a:t>
            </a:r>
            <a:r>
              <a:rPr lang="en-US" sz="3200" b="1" u="sng" dirty="0" smtClean="0">
                <a:effectLst>
                  <a:outerShdw blurRad="38100" dist="38100" dir="2700000" algn="tl">
                    <a:srgbClr val="000000">
                      <a:alpha val="43137"/>
                    </a:srgbClr>
                  </a:outerShdw>
                </a:effectLst>
                <a:latin typeface="Times New Roman" pitchFamily="18" charset="0"/>
              </a:rPr>
              <a:t> </a:t>
            </a:r>
            <a:r>
              <a:rPr lang="en-US" sz="3200" b="1" u="sng" dirty="0" err="1" smtClean="0">
                <a:effectLst>
                  <a:outerShdw blurRad="38100" dist="38100" dir="2700000" algn="tl">
                    <a:srgbClr val="000000">
                      <a:alpha val="43137"/>
                    </a:srgbClr>
                  </a:outerShdw>
                </a:effectLst>
                <a:latin typeface="Times New Roman" pitchFamily="18" charset="0"/>
              </a:rPr>
              <a:t>su</a:t>
            </a:r>
            <a:r>
              <a:rPr lang="en-US" sz="3200" b="1" u="sng" dirty="0" smtClean="0">
                <a:effectLst>
                  <a:outerShdw blurRad="38100" dist="38100" dir="2700000" algn="tl">
                    <a:srgbClr val="000000">
                      <a:alpha val="43137"/>
                    </a:srgbClr>
                  </a:outerShdw>
                </a:effectLst>
                <a:latin typeface="Times New Roman" pitchFamily="18" charset="0"/>
              </a:rPr>
              <a:t>:</a:t>
            </a:r>
            <a:endParaRPr lang="sr-Latn-CS" sz="3200" b="1" u="sng" dirty="0" smtClean="0">
              <a:effectLst>
                <a:outerShdw blurRad="38100" dist="38100" dir="2700000" algn="tl">
                  <a:srgbClr val="000000">
                    <a:alpha val="43137"/>
                  </a:srgbClr>
                </a:outerShdw>
              </a:effectLst>
              <a:latin typeface="Times New Roman" pitchFamily="18" charset="0"/>
            </a:endParaRPr>
          </a:p>
          <a:p>
            <a:pPr>
              <a:defRPr/>
            </a:pPr>
            <a:r>
              <a:rPr lang="en-US" sz="3200" dirty="0" err="1" smtClean="0">
                <a:effectLst>
                  <a:outerShdw blurRad="38100" dist="38100" dir="2700000" algn="tl">
                    <a:srgbClr val="000000">
                      <a:alpha val="43137"/>
                    </a:srgbClr>
                  </a:outerShdw>
                </a:effectLst>
                <a:latin typeface="Times New Roman" pitchFamily="18" charset="0"/>
              </a:rPr>
              <a:t>ponudu</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tražnju</a:t>
            </a:r>
            <a:r>
              <a:rPr lang="en-US" sz="3200" dirty="0" smtClean="0">
                <a:effectLst>
                  <a:outerShdw blurRad="38100" dist="38100" dir="2700000" algn="tl">
                    <a:srgbClr val="000000">
                      <a:alpha val="43137"/>
                    </a:srgbClr>
                  </a:outerShdw>
                </a:effectLst>
                <a:latin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rPr>
              <a:t>celini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određuje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samo</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jedan</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učesnik</a:t>
            </a:r>
            <a:r>
              <a:rPr lang="en-US" sz="3200" dirty="0" smtClean="0">
                <a:effectLst>
                  <a:outerShdw blurRad="38100" dist="38100" dir="2700000" algn="tl">
                    <a:srgbClr val="000000">
                      <a:alpha val="43137"/>
                    </a:srgbClr>
                  </a:outerShdw>
                </a:effectLst>
                <a:latin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rPr>
              <a:t>razmeni</a:t>
            </a:r>
            <a:r>
              <a:rPr lang="sr-Latn-CS" sz="3200" dirty="0" smtClean="0">
                <a:effectLst>
                  <a:outerShdw blurRad="38100" dist="38100" dir="2700000" algn="tl">
                    <a:srgbClr val="000000">
                      <a:alpha val="43137"/>
                    </a:srgbClr>
                  </a:outerShdw>
                </a:effectLst>
                <a:latin typeface="Times New Roman" pitchFamily="18" charset="0"/>
              </a:rPr>
              <a:t>-</a:t>
            </a:r>
            <a:r>
              <a:rPr lang="en-US" sz="3200" dirty="0" err="1" smtClean="0">
                <a:effectLst>
                  <a:outerShdw blurRad="38100" dist="38100" dir="2700000" algn="tl">
                    <a:srgbClr val="000000">
                      <a:alpha val="43137"/>
                    </a:srgbClr>
                  </a:outerShdw>
                </a:effectLst>
                <a:latin typeface="Times New Roman" pitchFamily="18" charset="0"/>
              </a:rPr>
              <a:t>monopolista</a:t>
            </a:r>
            <a:r>
              <a:rPr lang="en-US" sz="3200" dirty="0" smtClean="0">
                <a:effectLst>
                  <a:outerShdw blurRad="38100" dist="38100" dir="2700000" algn="tl">
                    <a:srgbClr val="000000">
                      <a:alpha val="43137"/>
                    </a:srgbClr>
                  </a:outerShdw>
                </a:effectLst>
                <a:latin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rPr>
              <a:t>ne </a:t>
            </a:r>
            <a:r>
              <a:rPr lang="en-US" sz="3200" dirty="0" err="1" smtClean="0">
                <a:effectLst>
                  <a:outerShdw blurRad="38100" dist="38100" dir="2700000" algn="tl">
                    <a:srgbClr val="000000">
                      <a:alpha val="43137"/>
                    </a:srgbClr>
                  </a:outerShdw>
                </a:effectLst>
                <a:latin typeface="Times New Roman" pitchFamily="18" charset="0"/>
              </a:rPr>
              <a:t>postoji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mogućnost</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povećanja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broja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učesnika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strani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ponude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niti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strani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tražnje</a:t>
            </a:r>
            <a:r>
              <a:rPr lang="en-US" sz="3200" dirty="0" smtClean="0">
                <a:effectLst>
                  <a:outerShdw blurRad="38100" dist="38100" dir="2700000" algn="tl">
                    <a:srgbClr val="000000">
                      <a:alpha val="43137"/>
                    </a:srgbClr>
                  </a:outerShdw>
                </a:effectLst>
                <a:latin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rPr>
              <a:t>ne </a:t>
            </a:r>
            <a:r>
              <a:rPr lang="en-US" sz="3200" dirty="0" err="1" smtClean="0">
                <a:effectLst>
                  <a:outerShdw blurRad="38100" dist="38100" dir="2700000" algn="tl">
                    <a:srgbClr val="000000">
                      <a:alpha val="43137"/>
                    </a:srgbClr>
                  </a:outerShdw>
                </a:effectLst>
                <a:latin typeface="Times New Roman" pitchFamily="18" charset="0"/>
              </a:rPr>
              <a:t>postoji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sloboda</a:t>
            </a:r>
            <a:r>
              <a:rPr lang="en-US" sz="3200" dirty="0" smtClean="0">
                <a:effectLst>
                  <a:outerShdw blurRad="38100" dist="38100" dir="2700000" algn="tl">
                    <a:srgbClr val="000000">
                      <a:alpha val="43137"/>
                    </a:srgbClr>
                  </a:outerShdw>
                </a:effectLst>
                <a:latin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rPr>
              <a:t>kretanju</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faktora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proizvodnje</a:t>
            </a:r>
            <a:r>
              <a:rPr lang="en-US" sz="3200" dirty="0" smtClean="0">
                <a:effectLst>
                  <a:outerShdw blurRad="38100" dist="38100" dir="2700000" algn="tl">
                    <a:srgbClr val="000000">
                      <a:alpha val="43137"/>
                    </a:srgbClr>
                  </a:outerShdw>
                </a:effectLst>
                <a:latin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endParaRPr>
          </a:p>
          <a:p>
            <a:pPr>
              <a:defRPr/>
            </a:pPr>
            <a:r>
              <a:rPr lang="en-US" sz="3200" dirty="0" err="1" smtClean="0">
                <a:effectLst>
                  <a:outerShdw blurRad="38100" dist="38100" dir="2700000" algn="tl">
                    <a:srgbClr val="000000">
                      <a:alpha val="43137"/>
                    </a:srgbClr>
                  </a:outerShdw>
                </a:effectLst>
                <a:latin typeface="Times New Roman" pitchFamily="18" charset="0"/>
              </a:rPr>
              <a:t>roba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koja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čini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predmet</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kupoprodaje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nema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svoj</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supstitut</a:t>
            </a:r>
            <a:r>
              <a:rPr lang="en-US" sz="3200" dirty="0" smtClean="0">
                <a:effectLst>
                  <a:outerShdw blurRad="38100" dist="38100" dir="2700000" algn="tl">
                    <a:srgbClr val="000000">
                      <a:alpha val="43137"/>
                    </a:srgbClr>
                  </a:outerShdw>
                </a:effectLst>
                <a:latin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endParaRPr>
          </a:p>
          <a:p>
            <a:pPr>
              <a:defRPr/>
            </a:pPr>
            <a:r>
              <a:rPr lang="en-US" sz="3200" dirty="0" err="1" smtClean="0">
                <a:effectLst>
                  <a:outerShdw blurRad="38100" dist="38100" dir="2700000" algn="tl">
                    <a:srgbClr val="000000">
                      <a:alpha val="43137"/>
                    </a:srgbClr>
                  </a:outerShdw>
                </a:effectLst>
                <a:latin typeface="Times New Roman" pitchFamily="18" charset="0"/>
              </a:rPr>
              <a:t>tržišna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cena</a:t>
            </a:r>
            <a:r>
              <a:rPr lang="en-US" sz="3200" dirty="0" smtClean="0">
                <a:effectLst>
                  <a:outerShdw blurRad="38100" dist="38100" dir="2700000" algn="tl">
                    <a:srgbClr val="000000">
                      <a:alpha val="43137"/>
                    </a:srgbClr>
                  </a:outerShdw>
                </a:effectLst>
                <a:latin typeface="Times New Roman" pitchFamily="18" charset="0"/>
              </a:rPr>
              <a:t> se ne </a:t>
            </a:r>
            <a:r>
              <a:rPr lang="en-US" sz="3200" dirty="0" err="1" smtClean="0">
                <a:effectLst>
                  <a:outerShdw blurRad="38100" dist="38100" dir="2700000" algn="tl">
                    <a:srgbClr val="000000">
                      <a:alpha val="43137"/>
                    </a:srgbClr>
                  </a:outerShdw>
                </a:effectLst>
                <a:latin typeface="Times New Roman" pitchFamily="18" charset="0"/>
              </a:rPr>
              <a:t>javlja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kao</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rezultat</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delovanja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mehanizma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ponude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tražnje</a:t>
            </a:r>
            <a:r>
              <a:rPr lang="en-US" sz="3200" dirty="0" smtClean="0">
                <a:effectLst>
                  <a:outerShdw blurRad="38100" dist="38100" dir="2700000" algn="tl">
                    <a:srgbClr val="000000">
                      <a:alpha val="43137"/>
                    </a:srgbClr>
                  </a:outerShdw>
                </a:effectLst>
                <a:latin typeface="Times New Roman" pitchFamily="18" charset="0"/>
              </a:rPr>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785810"/>
          </a:xfrm>
        </p:spPr>
        <p:txBody>
          <a:bodyPr>
            <a:no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Konkurencija</a:t>
            </a:r>
            <a:endParaRPr lang="en-US" sz="6000" dirty="0"/>
          </a:p>
        </p:txBody>
      </p:sp>
      <p:sp>
        <p:nvSpPr>
          <p:cNvPr id="3" name="Content Placeholder 2"/>
          <p:cNvSpPr>
            <a:spLocks noGrp="1"/>
          </p:cNvSpPr>
          <p:nvPr>
            <p:ph idx="1"/>
          </p:nvPr>
        </p:nvSpPr>
        <p:spPr>
          <a:xfrm>
            <a:off x="428564" y="1142984"/>
            <a:ext cx="8715436" cy="5929330"/>
          </a:xfrm>
        </p:spPr>
        <p:txBody>
          <a:bodyPr>
            <a:normAutofit fontScale="92500" lnSpcReduction="20000"/>
          </a:bodyPr>
          <a:lstStyle/>
          <a:p>
            <a:r>
              <a:rPr lang="en-US" sz="3900" dirty="0" smtClean="0">
                <a:effectLst>
                  <a:outerShdw blurRad="38100" dist="38100" dir="2700000" algn="tl">
                    <a:srgbClr val="000000">
                      <a:alpha val="43137"/>
                    </a:srgbClr>
                  </a:outerShdw>
                </a:effectLst>
                <a:latin typeface="Times New Roman" pitchFamily="18" charset="0"/>
              </a:rPr>
              <a:t>Pored </a:t>
            </a:r>
            <a:r>
              <a:rPr lang="en-US" sz="3900" dirty="0" err="1" smtClean="0">
                <a:effectLst>
                  <a:outerShdw blurRad="38100" dist="38100" dir="2700000" algn="tl">
                    <a:srgbClr val="000000">
                      <a:alpha val="43137"/>
                    </a:srgbClr>
                  </a:outerShdw>
                </a:effectLst>
                <a:latin typeface="Times New Roman" pitchFamily="18" charset="0"/>
              </a:rPr>
              <a:t>dva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ekstremna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tržišna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stanja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potpuna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konkurencija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i</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monopol</a:t>
            </a:r>
            <a:r>
              <a:rPr lang="en-US" sz="3900"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nemačk</a:t>
            </a:r>
            <a:r>
              <a:rPr lang="sr-Latn-CS" sz="3900" b="1" dirty="0" smtClean="0">
                <a:effectLst>
                  <a:outerShdw blurRad="38100" dist="38100" dir="2700000" algn="tl">
                    <a:srgbClr val="000000">
                      <a:alpha val="43137"/>
                    </a:srgbClr>
                  </a:outerShdw>
                </a:effectLst>
                <a:latin typeface="Times New Roman" pitchFamily="18" charset="0"/>
              </a:rPr>
              <a:t>i</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ekonomist</a:t>
            </a:r>
            <a:r>
              <a:rPr lang="sr-Latn-CS" sz="3900" b="1" dirty="0" smtClean="0">
                <a:effectLst>
                  <a:outerShdw blurRad="38100" dist="38100" dir="2700000" algn="tl">
                    <a:srgbClr val="000000">
                      <a:alpha val="43137"/>
                    </a:srgbClr>
                  </a:outerShdw>
                </a:effectLst>
                <a:latin typeface="Times New Roman" pitchFamily="18" charset="0"/>
              </a:rPr>
              <a:t>a </a:t>
            </a:r>
            <a:r>
              <a:rPr lang="en-US" sz="3900" b="1" dirty="0" err="1" smtClean="0">
                <a:effectLst>
                  <a:outerShdw blurRad="38100" dist="38100" dir="2700000" algn="tl">
                    <a:srgbClr val="000000">
                      <a:alpha val="43137"/>
                    </a:srgbClr>
                  </a:outerShdw>
                </a:effectLst>
                <a:latin typeface="Times New Roman" pitchFamily="18" charset="0"/>
              </a:rPr>
              <a:t>Štakelberg</a:t>
            </a:r>
            <a:r>
              <a:rPr lang="sr-Latn-C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uvodi</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i</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sledeća</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stanja</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i</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oblike</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konkurencije</a:t>
            </a:r>
            <a:r>
              <a:rPr lang="en-US" sz="3900" b="1" dirty="0" smtClean="0">
                <a:effectLst>
                  <a:outerShdw blurRad="38100" dist="38100" dir="2700000" algn="tl">
                    <a:srgbClr val="000000">
                      <a:alpha val="43137"/>
                    </a:srgbClr>
                  </a:outerShdw>
                </a:effectLst>
                <a:latin typeface="Times New Roman" pitchFamily="18" charset="0"/>
              </a:rPr>
              <a:t>: </a:t>
            </a:r>
            <a:endParaRPr lang="sr-Latn-RS" sz="3900" b="1" dirty="0" smtClean="0">
              <a:effectLst>
                <a:outerShdw blurRad="38100" dist="38100" dir="2700000" algn="tl">
                  <a:srgbClr val="000000">
                    <a:alpha val="43137"/>
                  </a:srgbClr>
                </a:outerShdw>
              </a:effectLst>
              <a:latin typeface="Times New Roman" pitchFamily="18" charset="0"/>
            </a:endParaRPr>
          </a:p>
          <a:p>
            <a:r>
              <a:rPr lang="en-US" sz="3900" b="1" dirty="0" err="1" smtClean="0">
                <a:effectLst>
                  <a:outerShdw blurRad="38100" dist="38100" dir="2700000" algn="tl">
                    <a:srgbClr val="000000">
                      <a:alpha val="43137"/>
                    </a:srgbClr>
                  </a:outerShdw>
                </a:effectLst>
                <a:latin typeface="Times New Roman" pitchFamily="18" charset="0"/>
              </a:rPr>
              <a:t>monopson</a:t>
            </a:r>
            <a:r>
              <a:rPr lang="en-US" sz="3900" dirty="0" smtClean="0">
                <a:effectLst>
                  <a:outerShdw blurRad="38100" dist="38100" dir="2700000" algn="tl">
                    <a:srgbClr val="000000">
                      <a:alpha val="43137"/>
                    </a:srgbClr>
                  </a:outerShdw>
                </a:effectLst>
                <a:latin typeface="Times New Roman" pitchFamily="18" charset="0"/>
              </a:rPr>
              <a:t> – </a:t>
            </a:r>
            <a:r>
              <a:rPr lang="en-US" sz="3900" dirty="0" err="1" smtClean="0">
                <a:effectLst>
                  <a:outerShdw blurRad="38100" dist="38100" dir="2700000" algn="tl">
                    <a:srgbClr val="000000">
                      <a:alpha val="43137"/>
                    </a:srgbClr>
                  </a:outerShdw>
                </a:effectLst>
                <a:latin typeface="Times New Roman" pitchFamily="18" charset="0"/>
              </a:rPr>
              <a:t>kada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postoji</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samo</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jedan</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kupac</a:t>
            </a:r>
            <a:r>
              <a:rPr lang="en-US" sz="3900" dirty="0" smtClean="0">
                <a:effectLst>
                  <a:outerShdw blurRad="38100" dist="38100" dir="2700000" algn="tl">
                    <a:srgbClr val="000000">
                      <a:alpha val="43137"/>
                    </a:srgbClr>
                  </a:outerShdw>
                </a:effectLst>
                <a:latin typeface="Times New Roman" pitchFamily="18" charset="0"/>
              </a:rPr>
              <a:t>, </a:t>
            </a:r>
            <a:endParaRPr lang="sr-Latn-RS" sz="3900" dirty="0" smtClean="0">
              <a:effectLst>
                <a:outerShdw blurRad="38100" dist="38100" dir="2700000" algn="tl">
                  <a:srgbClr val="000000">
                    <a:alpha val="43137"/>
                  </a:srgbClr>
                </a:outerShdw>
              </a:effectLst>
              <a:latin typeface="Times New Roman" pitchFamily="18" charset="0"/>
            </a:endParaRPr>
          </a:p>
          <a:p>
            <a:r>
              <a:rPr lang="en-US" sz="3900" b="1" dirty="0" err="1" smtClean="0">
                <a:effectLst>
                  <a:outerShdw blurRad="38100" dist="38100" dir="2700000" algn="tl">
                    <a:srgbClr val="000000">
                      <a:alpha val="43137"/>
                    </a:srgbClr>
                  </a:outerShdw>
                </a:effectLst>
                <a:latin typeface="Times New Roman" pitchFamily="18" charset="0"/>
              </a:rPr>
              <a:t>bilateralni</a:t>
            </a:r>
            <a:r>
              <a:rPr lang="en-US" sz="3900" b="1" dirty="0" smtClean="0">
                <a:effectLst>
                  <a:outerShdw blurRad="38100" dist="38100" dir="2700000" algn="tl">
                    <a:srgbClr val="000000">
                      <a:alpha val="43137"/>
                    </a:srgbClr>
                  </a:outerShdw>
                </a:effectLst>
                <a:latin typeface="Times New Roman" pitchFamily="18" charset="0"/>
              </a:rPr>
              <a:t> </a:t>
            </a:r>
            <a:r>
              <a:rPr lang="en-US" sz="3900" b="1" dirty="0" err="1" smtClean="0">
                <a:effectLst>
                  <a:outerShdw blurRad="38100" dist="38100" dir="2700000" algn="tl">
                    <a:srgbClr val="000000">
                      <a:alpha val="43137"/>
                    </a:srgbClr>
                  </a:outerShdw>
                </a:effectLst>
                <a:latin typeface="Times New Roman" pitchFamily="18" charset="0"/>
              </a:rPr>
              <a:t>monopol</a:t>
            </a:r>
            <a:r>
              <a:rPr lang="en-US" sz="3900" b="1" dirty="0" smtClean="0">
                <a:effectLst>
                  <a:outerShdw blurRad="38100" dist="38100" dir="2700000" algn="tl">
                    <a:srgbClr val="000000">
                      <a:alpha val="43137"/>
                    </a:srgbClr>
                  </a:outerShdw>
                </a:effectLst>
                <a:latin typeface="Times New Roman" pitchFamily="18" charset="0"/>
              </a:rPr>
              <a:t> </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kada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postoji</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samo</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jedan</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kupac</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i</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jedan</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prodavac</a:t>
            </a:r>
            <a:r>
              <a:rPr lang="en-US" sz="3900" dirty="0" smtClean="0">
                <a:effectLst>
                  <a:outerShdw blurRad="38100" dist="38100" dir="2700000" algn="tl">
                    <a:srgbClr val="000000">
                      <a:alpha val="43137"/>
                    </a:srgbClr>
                  </a:outerShdw>
                </a:effectLst>
                <a:latin typeface="Times New Roman" pitchFamily="18" charset="0"/>
              </a:rPr>
              <a:t>, </a:t>
            </a:r>
            <a:endParaRPr lang="sr-Latn-RS" sz="3900" dirty="0" smtClean="0">
              <a:effectLst>
                <a:outerShdw blurRad="38100" dist="38100" dir="2700000" algn="tl">
                  <a:srgbClr val="000000">
                    <a:alpha val="43137"/>
                  </a:srgbClr>
                </a:outerShdw>
              </a:effectLst>
              <a:latin typeface="Times New Roman" pitchFamily="18" charset="0"/>
            </a:endParaRPr>
          </a:p>
          <a:p>
            <a:r>
              <a:rPr lang="en-US" sz="3900" b="1" dirty="0" err="1" smtClean="0">
                <a:effectLst>
                  <a:outerShdw blurRad="38100" dist="38100" dir="2700000" algn="tl">
                    <a:srgbClr val="000000">
                      <a:alpha val="43137"/>
                    </a:srgbClr>
                  </a:outerShdw>
                </a:effectLst>
                <a:latin typeface="Times New Roman" pitchFamily="18" charset="0"/>
              </a:rPr>
              <a:t>oligopol</a:t>
            </a:r>
            <a:r>
              <a:rPr lang="en-US" sz="3900" dirty="0" smtClean="0">
                <a:effectLst>
                  <a:outerShdw blurRad="38100" dist="38100" dir="2700000" algn="tl">
                    <a:srgbClr val="000000">
                      <a:alpha val="43137"/>
                    </a:srgbClr>
                  </a:outerShdw>
                </a:effectLst>
                <a:latin typeface="Times New Roman" pitchFamily="18" charset="0"/>
              </a:rPr>
              <a:t> – </a:t>
            </a:r>
            <a:r>
              <a:rPr lang="en-US" sz="3900" dirty="0" err="1" smtClean="0">
                <a:effectLst>
                  <a:outerShdw blurRad="38100" dist="38100" dir="2700000" algn="tl">
                    <a:srgbClr val="000000">
                      <a:alpha val="43137"/>
                    </a:srgbClr>
                  </a:outerShdw>
                </a:effectLst>
                <a:latin typeface="Times New Roman" pitchFamily="18" charset="0"/>
              </a:rPr>
              <a:t>kada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postoji</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nekoliko</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velikih</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prodavaca</a:t>
            </a:r>
            <a:r>
              <a:rPr lang="en-US" sz="3900" dirty="0" smtClean="0">
                <a:effectLst>
                  <a:outerShdw blurRad="38100" dist="38100" dir="2700000" algn="tl">
                    <a:srgbClr val="000000">
                      <a:alpha val="43137"/>
                    </a:srgbClr>
                  </a:outerShdw>
                </a:effectLst>
                <a:latin typeface="Times New Roman" pitchFamily="18" charset="0"/>
              </a:rPr>
              <a:t>, </a:t>
            </a:r>
            <a:endParaRPr lang="sr-Latn-RS" sz="3900" dirty="0" smtClean="0">
              <a:effectLst>
                <a:outerShdw blurRad="38100" dist="38100" dir="2700000" algn="tl">
                  <a:srgbClr val="000000">
                    <a:alpha val="43137"/>
                  </a:srgbClr>
                </a:outerShdw>
              </a:effectLst>
              <a:latin typeface="Times New Roman" pitchFamily="18" charset="0"/>
            </a:endParaRPr>
          </a:p>
          <a:p>
            <a:r>
              <a:rPr lang="en-US" sz="3900" b="1" dirty="0" err="1" smtClean="0">
                <a:effectLst>
                  <a:outerShdw blurRad="38100" dist="38100" dir="2700000" algn="tl">
                    <a:srgbClr val="000000">
                      <a:alpha val="43137"/>
                    </a:srgbClr>
                  </a:outerShdw>
                </a:effectLst>
                <a:latin typeface="Times New Roman" pitchFamily="18" charset="0"/>
              </a:rPr>
              <a:t>oligopson</a:t>
            </a:r>
            <a:r>
              <a:rPr lang="en-US" sz="3900" dirty="0" smtClean="0">
                <a:effectLst>
                  <a:outerShdw blurRad="38100" dist="38100" dir="2700000" algn="tl">
                    <a:srgbClr val="000000">
                      <a:alpha val="43137"/>
                    </a:srgbClr>
                  </a:outerShdw>
                </a:effectLst>
                <a:latin typeface="Times New Roman" pitchFamily="18" charset="0"/>
              </a:rPr>
              <a:t> – </a:t>
            </a:r>
            <a:r>
              <a:rPr lang="en-US" sz="3900" dirty="0" err="1" smtClean="0">
                <a:effectLst>
                  <a:outerShdw blurRad="38100" dist="38100" dir="2700000" algn="tl">
                    <a:srgbClr val="000000">
                      <a:alpha val="43137"/>
                    </a:srgbClr>
                  </a:outerShdw>
                </a:effectLst>
                <a:latin typeface="Times New Roman" pitchFamily="18" charset="0"/>
              </a:rPr>
              <a:t>kada</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postoji</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nekoliko</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velikih</a:t>
            </a:r>
            <a:r>
              <a:rPr lang="en-US" sz="3900" dirty="0" smtClean="0">
                <a:effectLst>
                  <a:outerShdw blurRad="38100" dist="38100" dir="2700000" algn="tl">
                    <a:srgbClr val="000000">
                      <a:alpha val="43137"/>
                    </a:srgbClr>
                  </a:outerShdw>
                </a:effectLst>
                <a:latin typeface="Times New Roman" pitchFamily="18" charset="0"/>
              </a:rPr>
              <a:t> </a:t>
            </a:r>
            <a:r>
              <a:rPr lang="en-US" sz="3900" dirty="0" err="1" smtClean="0">
                <a:effectLst>
                  <a:outerShdw blurRad="38100" dist="38100" dir="2700000" algn="tl">
                    <a:srgbClr val="000000">
                      <a:alpha val="43137"/>
                    </a:srgbClr>
                  </a:outerShdw>
                </a:effectLst>
                <a:latin typeface="Times New Roman" pitchFamily="18" charset="0"/>
              </a:rPr>
              <a:t>kupaca</a:t>
            </a:r>
            <a:r>
              <a:rPr lang="en-US" sz="3900" dirty="0" smtClean="0">
                <a:effectLst>
                  <a:outerShdw blurRad="38100" dist="38100" dir="2700000" algn="tl">
                    <a:srgbClr val="000000">
                      <a:alpha val="43137"/>
                    </a:srgbClr>
                  </a:outerShdw>
                </a:effectLst>
                <a:latin typeface="Times New Roman" pitchFamily="18" charset="0"/>
              </a:rPr>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57248"/>
          </a:xfrm>
        </p:spPr>
        <p:txBody>
          <a:bodyPr>
            <a:no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Tražnja</a:t>
            </a:r>
            <a:endParaRPr lang="en-US" sz="6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85720" y="1142984"/>
            <a:ext cx="8572560" cy="5357850"/>
          </a:xfrm>
        </p:spPr>
        <p:txBody>
          <a:bodyPr/>
          <a:lstStyle/>
          <a:p>
            <a:pPr>
              <a:defRPr/>
            </a:pPr>
            <a:r>
              <a:rPr lang="sr-Latn-CS" sz="3600" b="1" dirty="0" smtClean="0">
                <a:effectLst>
                  <a:outerShdw blurRad="38100" dist="38100" dir="2700000" algn="tl">
                    <a:srgbClr val="000000">
                      <a:alpha val="43137"/>
                    </a:srgbClr>
                  </a:outerShdw>
                </a:effectLst>
                <a:latin typeface="Times New Roman" pitchFamily="18" charset="0"/>
                <a:cs typeface="Times New Roman" pitchFamily="18" charset="0"/>
              </a:rPr>
              <a:t>Tražnja</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je količina dobara i usluga koje kupci žele da kupe po tržišnoj ceni,</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u određeno vreme, na određenom mestu.</a:t>
            </a:r>
          </a:p>
          <a:p>
            <a:pPr>
              <a:defRPr/>
            </a:pPr>
            <a:r>
              <a:rPr lang="sr-Latn-CS" sz="3600" b="1" dirty="0" smtClean="0">
                <a:effectLst>
                  <a:outerShdw blurRad="38100" dist="38100" dir="2700000" algn="tl">
                    <a:srgbClr val="000000">
                      <a:alpha val="43137"/>
                    </a:srgbClr>
                  </a:outerShdw>
                </a:effectLst>
                <a:latin typeface="Times New Roman" pitchFamily="18" charset="0"/>
                <a:cs typeface="Times New Roman" pitchFamily="18" charset="0"/>
              </a:rPr>
              <a:t>Zakon tražnje</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podrazumeva da se, uz sve ostalo nepromenjeno, tražena količina nekog dobra smanjuje kada raste cena tog dobra i obrnuto.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Tražnja</a:t>
            </a:r>
            <a:endParaRPr lang="en-US" dirty="0"/>
          </a:p>
        </p:txBody>
      </p:sp>
      <p:graphicFrame>
        <p:nvGraphicFramePr>
          <p:cNvPr id="1026" name="Object 4"/>
          <p:cNvGraphicFramePr>
            <a:graphicFrameLocks noGrp="1" noChangeAspect="1"/>
          </p:cNvGraphicFramePr>
          <p:nvPr>
            <p:ph idx="1"/>
          </p:nvPr>
        </p:nvGraphicFramePr>
        <p:xfrm>
          <a:off x="3661497" y="1071546"/>
          <a:ext cx="5268221" cy="3857652"/>
        </p:xfrm>
        <a:graphic>
          <a:graphicData uri="http://schemas.openxmlformats.org/presentationml/2006/ole">
            <mc:AlternateContent xmlns:mc="http://schemas.openxmlformats.org/markup-compatibility/2006">
              <mc:Choice xmlns:v="urn:schemas-microsoft-com:vml" Requires="v">
                <p:oleObj spid="_x0000_s1028" name="Document" r:id="rId4" imgW="4904380" imgH="1633495" progId="Word.Document.8">
                  <p:embed/>
                </p:oleObj>
              </mc:Choice>
              <mc:Fallback>
                <p:oleObj name="Document" r:id="rId4" imgW="4904380" imgH="1633495"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61497" y="1071546"/>
                        <a:ext cx="5268221" cy="3857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p:cNvSpPr/>
          <p:nvPr/>
        </p:nvSpPr>
        <p:spPr>
          <a:xfrm>
            <a:off x="500034" y="1643050"/>
            <a:ext cx="3143272" cy="3539430"/>
          </a:xfrm>
          <a:prstGeom prst="rect">
            <a:avLst/>
          </a:prstGeom>
        </p:spPr>
        <p:txBody>
          <a:bodyPr wrap="square">
            <a:spAutoFit/>
          </a:bodyPr>
          <a:lstStyle/>
          <a:p>
            <a:pPr>
              <a:defRPr/>
            </a:pPr>
            <a:r>
              <a:rPr lang="sr-Latn-CS" sz="2800" dirty="0">
                <a:effectLst>
                  <a:outerShdw blurRad="38100" dist="38100" dir="2700000" algn="tl">
                    <a:srgbClr val="000000">
                      <a:alpha val="43137"/>
                    </a:srgbClr>
                  </a:outerShdw>
                </a:effectLst>
                <a:latin typeface="Times New Roman" pitchFamily="18" charset="0"/>
              </a:rPr>
              <a:t>Odnos cena i količina dobara koja se kupuju nazivamo </a:t>
            </a:r>
            <a:r>
              <a:rPr lang="sr-Latn-CS" sz="2800" i="1" dirty="0">
                <a:effectLst>
                  <a:outerShdw blurRad="38100" dist="38100" dir="2700000" algn="tl">
                    <a:srgbClr val="000000">
                      <a:alpha val="43137"/>
                    </a:srgbClr>
                  </a:outerShdw>
                </a:effectLst>
                <a:latin typeface="Times New Roman" pitchFamily="18" charset="0"/>
              </a:rPr>
              <a:t>tražnjom,</a:t>
            </a:r>
            <a:r>
              <a:rPr lang="sr-Latn-CS" sz="2800" dirty="0">
                <a:effectLst>
                  <a:outerShdw blurRad="38100" dist="38100" dir="2700000" algn="tl">
                    <a:srgbClr val="000000">
                      <a:alpha val="43137"/>
                    </a:srgbClr>
                  </a:outerShdw>
                </a:effectLst>
                <a:latin typeface="Times New Roman" pitchFamily="18" charset="0"/>
              </a:rPr>
              <a:t> odnosno </a:t>
            </a:r>
            <a:r>
              <a:rPr lang="sr-Latn-CS" sz="2800" b="1" i="1" dirty="0">
                <a:effectLst>
                  <a:outerShdw blurRad="38100" dist="38100" dir="2700000" algn="tl">
                    <a:srgbClr val="000000">
                      <a:alpha val="43137"/>
                    </a:srgbClr>
                  </a:outerShdw>
                </a:effectLst>
                <a:latin typeface="Times New Roman" pitchFamily="18" charset="0"/>
              </a:rPr>
              <a:t>krivom tražnje. </a:t>
            </a:r>
            <a:endParaRPr lang="sr-Latn-CS" sz="2800" b="1" i="1" dirty="0" smtClean="0">
              <a:effectLst>
                <a:outerShdw blurRad="38100" dist="38100" dir="2700000" algn="tl">
                  <a:srgbClr val="000000">
                    <a:alpha val="43137"/>
                  </a:srgbClr>
                </a:outerShdw>
              </a:effectLst>
              <a:latin typeface="Times New Roman" pitchFamily="18" charset="0"/>
            </a:endParaRPr>
          </a:p>
          <a:p>
            <a:pPr>
              <a:defRPr/>
            </a:pPr>
            <a:r>
              <a:rPr lang="sr-Latn-CS" sz="2800" dirty="0" smtClean="0">
                <a:effectLst>
                  <a:outerShdw blurRad="38100" dist="38100" dir="2700000" algn="tl">
                    <a:srgbClr val="000000">
                      <a:alpha val="43137"/>
                    </a:srgbClr>
                  </a:outerShdw>
                </a:effectLst>
                <a:latin typeface="Times New Roman" pitchFamily="18" charset="0"/>
              </a:rPr>
              <a:t>Tabela </a:t>
            </a:r>
            <a:r>
              <a:rPr lang="sr-Latn-CS" sz="2800" dirty="0">
                <a:effectLst>
                  <a:outerShdw blurRad="38100" dist="38100" dir="2700000" algn="tl">
                    <a:srgbClr val="000000">
                      <a:alpha val="43137"/>
                    </a:srgbClr>
                  </a:outerShdw>
                </a:effectLst>
                <a:latin typeface="Times New Roman" pitchFamily="18" charset="0"/>
              </a:rPr>
              <a:t>1. predstavlja hipotetički primer tražnje za pšenicom.</a:t>
            </a:r>
            <a:endParaRPr lang="en-US" sz="2800" dirty="0">
              <a:effectLst>
                <a:outerShdw blurRad="38100" dist="38100" dir="2700000" algn="tl">
                  <a:srgbClr val="000000">
                    <a:alpha val="43137"/>
                  </a:srgbClr>
                </a:outerShdw>
              </a:effectLst>
              <a:latin typeface="Times New Roman" pitchFamily="18" charset="0"/>
            </a:endParaRPr>
          </a:p>
        </p:txBody>
      </p:sp>
      <p:graphicFrame>
        <p:nvGraphicFramePr>
          <p:cNvPr id="1027" name="Object 7"/>
          <p:cNvGraphicFramePr>
            <a:graphicFrameLocks noChangeAspect="1"/>
          </p:cNvGraphicFramePr>
          <p:nvPr/>
        </p:nvGraphicFramePr>
        <p:xfrm>
          <a:off x="715963" y="5287963"/>
          <a:ext cx="7848600" cy="1173162"/>
        </p:xfrm>
        <a:graphic>
          <a:graphicData uri="http://schemas.openxmlformats.org/presentationml/2006/ole">
            <mc:AlternateContent xmlns:mc="http://schemas.openxmlformats.org/markup-compatibility/2006">
              <mc:Choice xmlns:v="urn:schemas-microsoft-com:vml" Requires="v">
                <p:oleObj spid="_x0000_s1029" name="Document" r:id="rId7" imgW="4678378" imgH="700841" progId="Word.Document.8">
                  <p:embed/>
                </p:oleObj>
              </mc:Choice>
              <mc:Fallback>
                <p:oleObj name="Document" r:id="rId7" imgW="4678378" imgH="700841" progId="Word.Document.8">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5963" y="5287963"/>
                        <a:ext cx="7848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Kriva tražnje</a:t>
            </a:r>
            <a:endParaRPr lang="en-US" sz="6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357158" y="1571612"/>
            <a:ext cx="8501122" cy="4929222"/>
          </a:xfrm>
        </p:spPr>
        <p:txBody>
          <a:bodyPr/>
          <a:lstStyle/>
          <a:p>
            <a:pPr>
              <a:defRPr/>
            </a:pPr>
            <a:r>
              <a:rPr lang="sr-Latn-CS" sz="4400" dirty="0" smtClean="0">
                <a:effectLst>
                  <a:outerShdw blurRad="38100" dist="38100" dir="2700000" algn="tl">
                    <a:srgbClr val="000000">
                      <a:alpha val="43137"/>
                    </a:srgbClr>
                  </a:outerShdw>
                </a:effectLst>
                <a:latin typeface="Times New Roman" pitchFamily="18" charset="0"/>
              </a:rPr>
              <a:t>Kriva tražnje predstavlja grafikon koji pokazuje odnos između cene dobra i tražene količine.</a:t>
            </a:r>
            <a:r>
              <a:rPr lang="sr-Latn-CS" sz="4400" b="1" i="1" dirty="0" smtClean="0">
                <a:effectLst>
                  <a:outerShdw blurRad="38100" dist="38100" dir="2700000" algn="tl">
                    <a:srgbClr val="000000">
                      <a:alpha val="43137"/>
                    </a:srgbClr>
                  </a:outerShdw>
                </a:effectLst>
                <a:latin typeface="Times New Roman" pitchFamily="18" charset="0"/>
              </a:rPr>
              <a:t> </a:t>
            </a:r>
            <a:endParaRPr lang="sr-Latn-CS" sz="4400" dirty="0" smtClean="0">
              <a:effectLst>
                <a:outerShdw blurRad="38100" dist="38100" dir="2700000" algn="tl">
                  <a:srgbClr val="000000">
                    <a:alpha val="43137"/>
                  </a:srgbClr>
                </a:outerShdw>
              </a:effectLst>
              <a:latin typeface="Times New Roman" pitchFamily="18" charset="0"/>
            </a:endParaRPr>
          </a:p>
          <a:p>
            <a:pPr>
              <a:defRPr/>
            </a:pPr>
            <a:r>
              <a:rPr lang="sr-Latn-CS" sz="4400" dirty="0" smtClean="0">
                <a:effectLst>
                  <a:outerShdw blurRad="38100" dist="38100" dir="2700000" algn="tl">
                    <a:srgbClr val="000000">
                      <a:alpha val="43137"/>
                    </a:srgbClr>
                  </a:outerShdw>
                </a:effectLst>
                <a:latin typeface="Times New Roman" pitchFamily="18" charset="0"/>
              </a:rPr>
              <a:t>Kriva ima </a:t>
            </a:r>
            <a:r>
              <a:rPr lang="sr-Latn-CS" sz="4400" b="1" i="1" dirty="0" smtClean="0">
                <a:effectLst>
                  <a:outerShdw blurRad="38100" dist="38100" dir="2700000" algn="tl">
                    <a:srgbClr val="000000">
                      <a:alpha val="43137"/>
                    </a:srgbClr>
                  </a:outerShdw>
                </a:effectLst>
                <a:latin typeface="Times New Roman" pitchFamily="18" charset="0"/>
              </a:rPr>
              <a:t>negativan </a:t>
            </a:r>
            <a:r>
              <a:rPr lang="sr-Latn-CS" sz="4400" dirty="0" smtClean="0">
                <a:effectLst>
                  <a:outerShdw blurRad="38100" dist="38100" dir="2700000" algn="tl">
                    <a:srgbClr val="000000">
                      <a:alpha val="43137"/>
                    </a:srgbClr>
                  </a:outerShdw>
                </a:effectLst>
                <a:latin typeface="Times New Roman" pitchFamily="18" charset="0"/>
              </a:rPr>
              <a:t>nagib naniže, od severozpada ka jugoistoku. Ovo važno svojstvo zove se </a:t>
            </a:r>
            <a:r>
              <a:rPr lang="sr-Latn-CS" sz="4400" b="1" dirty="0" smtClean="0">
                <a:effectLst>
                  <a:outerShdw blurRad="38100" dist="38100" dir="2700000" algn="tl">
                    <a:srgbClr val="000000">
                      <a:alpha val="43137"/>
                    </a:srgbClr>
                  </a:outerShdw>
                </a:effectLst>
                <a:latin typeface="Times New Roman" pitchFamily="18" charset="0"/>
              </a:rPr>
              <a:t>zakon opadajuće tražnje</a:t>
            </a:r>
            <a:r>
              <a:rPr lang="sr-Latn-CS" sz="4400" dirty="0" smtClean="0">
                <a:effectLst>
                  <a:outerShdw blurRad="38100" dist="38100" dir="2700000" algn="tl">
                    <a:srgbClr val="000000">
                      <a:alpha val="43137"/>
                    </a:srgbClr>
                  </a:outerShdw>
                </a:effectLst>
                <a:latin typeface="Times New Roman" pitchFamily="18" charset="0"/>
              </a:rPr>
              <a:t>. </a:t>
            </a:r>
            <a:endParaRPr lang="en-US" sz="4400"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endParaRPr lang="en-US" smtClean="0"/>
          </a:p>
        </p:txBody>
      </p:sp>
      <p:pic>
        <p:nvPicPr>
          <p:cNvPr id="11267" name="Picture 5"/>
          <p:cNvPicPr>
            <a:picLocks noGrp="1" noChangeAspect="1" noChangeArrowheads="1"/>
          </p:cNvPicPr>
          <p:nvPr>
            <p:ph type="body" idx="1"/>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8"/>
          </a:xfrm>
        </p:spPr>
        <p:txBody>
          <a:bodyPr>
            <a:normAutofit fontScale="90000"/>
          </a:bodyPr>
          <a:lstStyle/>
          <a:p>
            <a:r>
              <a:rPr lang="vi-VN" dirty="0" smtClean="0"/>
              <a:t/>
            </a:r>
            <a:br>
              <a:rPr lang="vi-VN" dirty="0" smtClean="0"/>
            </a:br>
            <a:r>
              <a:rPr lang="sr-Latn-RS" sz="7300" b="1" dirty="0" smtClean="0">
                <a:effectLst>
                  <a:outerShdw blurRad="38100" dist="38100" dir="2700000" algn="tl">
                    <a:srgbClr val="000000">
                      <a:alpha val="43137"/>
                    </a:srgbClr>
                  </a:outerShdw>
                </a:effectLst>
                <a:latin typeface="Times New Roman" pitchFamily="18" charset="0"/>
                <a:cs typeface="Times New Roman" pitchFamily="18" charset="0"/>
              </a:rPr>
              <a:t>Tržišta i konkurencija</a:t>
            </a:r>
            <a:endParaRPr lang="en-US" sz="73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28596" y="1142984"/>
            <a:ext cx="8715404" cy="5715016"/>
          </a:xfrm>
        </p:spPr>
        <p:txBody>
          <a:bodyPr>
            <a:normAutofit/>
          </a:bodyPr>
          <a:lstStyle/>
          <a:p>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TRŽIŠTA grupa kupaca i prodavaca određenog dobra ili</a:t>
            </a:r>
            <a:r>
              <a:rPr lang="sr-Latn-R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usluge.</a:t>
            </a:r>
          </a:p>
          <a:p>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KUPCI određuju TRAŽNJU za nekim proizvodom</a:t>
            </a:r>
          </a:p>
          <a:p>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PRODAVCI određuju PONUDU za nekim proizvodom</a:t>
            </a:r>
          </a:p>
          <a:p>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PONUDA I TRAŽNJA se odnose na ponašanje ljudi kada</a:t>
            </a:r>
            <a:r>
              <a:rPr lang="sr-Latn-R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na tržištima deluju jedni na druge!</a:t>
            </a:r>
          </a:p>
          <a:p>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KONKURENTNA TRŽIŠTA:</a:t>
            </a:r>
          </a:p>
          <a:p>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-sva dobra koja se na tržištu nude su ista</a:t>
            </a:r>
          </a:p>
          <a:p>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-broj kupaca i podavaca je toliko velik da ni</a:t>
            </a:r>
            <a:r>
              <a:rPr lang="sr-Latn-R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jedan kupac</a:t>
            </a:r>
            <a:r>
              <a:rPr lang="sr-Latn-R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800" b="1" dirty="0" smtClean="0">
                <a:effectLst>
                  <a:outerShdw blurRad="38100" dist="38100" dir="2700000" algn="tl">
                    <a:srgbClr val="000000">
                      <a:alpha val="43137"/>
                    </a:srgbClr>
                  </a:outerShdw>
                </a:effectLst>
                <a:latin typeface="Times New Roman" pitchFamily="18" charset="0"/>
                <a:cs typeface="Times New Roman" pitchFamily="18" charset="0"/>
              </a:rPr>
              <a:t>ni prodavac ne može da utiče na tržišnu cenu</a:t>
            </a:r>
            <a:endParaRPr lang="en-US"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214446"/>
          </a:xfrm>
        </p:spPr>
        <p:txBody>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Kriva tražnje</a:t>
            </a:r>
            <a:endParaRPr lang="en-US" sz="6600" dirty="0"/>
          </a:p>
        </p:txBody>
      </p:sp>
      <p:sp>
        <p:nvSpPr>
          <p:cNvPr id="3" name="Content Placeholder 2"/>
          <p:cNvSpPr>
            <a:spLocks noGrp="1"/>
          </p:cNvSpPr>
          <p:nvPr>
            <p:ph idx="1"/>
          </p:nvPr>
        </p:nvSpPr>
        <p:spPr>
          <a:xfrm>
            <a:off x="428596" y="1428736"/>
            <a:ext cx="8229600" cy="5072098"/>
          </a:xfrm>
        </p:spPr>
        <p:txBody>
          <a:bodyPr>
            <a:normAutofit lnSpcReduction="10000"/>
          </a:bodyPr>
          <a:lstStyle/>
          <a:p>
            <a:r>
              <a:rPr lang="sr-Latn-CS" sz="4000" dirty="0" smtClean="0">
                <a:effectLst>
                  <a:outerShdw blurRad="38100" dist="38100" dir="2700000" algn="tl">
                    <a:srgbClr val="000000">
                      <a:alpha val="43137"/>
                    </a:srgbClr>
                  </a:outerShdw>
                </a:effectLst>
                <a:latin typeface="Times New Roman" pitchFamily="18" charset="0"/>
              </a:rPr>
              <a:t>Kriva tražnje na </a:t>
            </a:r>
            <a:r>
              <a:rPr lang="sr-Latn-CS" sz="4000" i="1" dirty="0" smtClean="0">
                <a:effectLst>
                  <a:outerShdw blurRad="38100" dist="38100" dir="2700000" algn="tl">
                    <a:srgbClr val="000000">
                      <a:alpha val="43137"/>
                    </a:srgbClr>
                  </a:outerShdw>
                </a:effectLst>
                <a:latin typeface="Times New Roman" pitchFamily="18" charset="0"/>
              </a:rPr>
              <a:t>grafikonu </a:t>
            </a:r>
            <a:r>
              <a:rPr lang="sr-Latn-CS" sz="4000" dirty="0" smtClean="0">
                <a:effectLst>
                  <a:outerShdw blurRad="38100" dist="38100" dir="2700000" algn="tl">
                    <a:srgbClr val="000000">
                      <a:alpha val="43137"/>
                    </a:srgbClr>
                  </a:outerShdw>
                </a:effectLst>
                <a:latin typeface="Times New Roman" pitchFamily="18" charset="0"/>
              </a:rPr>
              <a:t>pokazuje koliko se kupuje pšenice pri bilo kojoj datoj ceni, pod uslovom da su ostali parametri nepromenjen</a:t>
            </a:r>
            <a:r>
              <a:rPr lang="en-US" sz="4000" dirty="0" err="1" smtClean="0">
                <a:effectLst>
                  <a:outerShdw blurRad="38100" dist="38100" dir="2700000" algn="tl">
                    <a:srgbClr val="000000">
                      <a:alpha val="43137"/>
                    </a:srgbClr>
                  </a:outerShdw>
                </a:effectLst>
                <a:latin typeface="Times New Roman" pitchFamily="18" charset="0"/>
              </a:rPr>
              <a:t>i</a:t>
            </a:r>
            <a:r>
              <a:rPr lang="sr-Latn-CS" sz="4000" dirty="0" smtClean="0">
                <a:effectLst>
                  <a:outerShdw blurRad="38100" dist="38100" dir="2700000" algn="tl">
                    <a:srgbClr val="000000">
                      <a:alpha val="43137"/>
                    </a:srgbClr>
                  </a:outerShdw>
                </a:effectLst>
                <a:latin typeface="Times New Roman" pitchFamily="18" charset="0"/>
              </a:rPr>
              <a:t>. </a:t>
            </a:r>
          </a:p>
          <a:p>
            <a:r>
              <a:rPr lang="sr-Latn-CS" sz="4000" dirty="0" smtClean="0">
                <a:effectLst>
                  <a:outerShdw blurRad="38100" dist="38100" dir="2700000" algn="tl">
                    <a:srgbClr val="000000">
                      <a:alpha val="43137"/>
                    </a:srgbClr>
                  </a:outerShdw>
                </a:effectLst>
                <a:latin typeface="Times New Roman" pitchFamily="18" charset="0"/>
              </a:rPr>
              <a:t>Ona je tokom vremena stabilna, ali ako se desi nešto što menja traženu količinu pri svakoj datoj ceni, </a:t>
            </a:r>
            <a:r>
              <a:rPr lang="sr-Latn-CS" sz="4000" b="1" i="1" dirty="0" smtClean="0">
                <a:effectLst>
                  <a:outerShdw blurRad="38100" dist="38100" dir="2700000" algn="tl">
                    <a:srgbClr val="000000">
                      <a:alpha val="43137"/>
                    </a:srgbClr>
                  </a:outerShdw>
                </a:effectLst>
                <a:latin typeface="Times New Roman" pitchFamily="18" charset="0"/>
              </a:rPr>
              <a:t>kriva tražnje se pomera udesno ili ulevo. </a:t>
            </a:r>
            <a:endParaRPr lang="en-US" sz="4000" b="1" i="1"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229600" cy="1143000"/>
          </a:xfrm>
        </p:spPr>
        <p:txBody>
          <a:bodyPr>
            <a:normAutofit/>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Promena tražnje</a:t>
            </a:r>
            <a:endParaRPr lang="en-US" sz="66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2052" name="Object 4"/>
          <p:cNvGraphicFramePr>
            <a:graphicFrameLocks noGrp="1" noChangeAspect="1"/>
          </p:cNvGraphicFramePr>
          <p:nvPr>
            <p:ph idx="1"/>
          </p:nvPr>
        </p:nvGraphicFramePr>
        <p:xfrm>
          <a:off x="500034" y="2214554"/>
          <a:ext cx="4945062" cy="3668712"/>
        </p:xfrm>
        <a:graphic>
          <a:graphicData uri="http://schemas.openxmlformats.org/presentationml/2006/ole">
            <mc:AlternateContent xmlns:mc="http://schemas.openxmlformats.org/markup-compatibility/2006">
              <mc:Choice xmlns:v="urn:schemas-microsoft-com:vml" Requires="v">
                <p:oleObj spid="_x0000_s2053" name="Visio" r:id="rId3" imgW="4944960" imgH="3669480" progId="">
                  <p:embed/>
                </p:oleObj>
              </mc:Choice>
              <mc:Fallback>
                <p:oleObj name="Visio" r:id="rId3" imgW="4944960" imgH="3669480" progId="">
                  <p:embed/>
                  <p:pic>
                    <p:nvPicPr>
                      <p:cNvPr id="0" name="Object 4"/>
                      <p:cNvPicPr>
                        <a:picLocks noChangeAspect="1" noChangeArrowheads="1"/>
                      </p:cNvPicPr>
                      <p:nvPr/>
                    </p:nvPicPr>
                    <p:blipFill>
                      <a:blip r:embed="rId4">
                        <a:lum bright="-26000" contrast="-4000"/>
                        <a:grayscl/>
                        <a:biLevel thresh="50000"/>
                        <a:extLst>
                          <a:ext uri="{28A0092B-C50C-407E-A947-70E740481C1C}">
                            <a14:useLocalDpi xmlns:a14="http://schemas.microsoft.com/office/drawing/2010/main" val="0"/>
                          </a:ext>
                        </a:extLst>
                      </a:blip>
                      <a:srcRect/>
                      <a:stretch>
                        <a:fillRect/>
                      </a:stretch>
                    </p:blipFill>
                    <p:spPr bwMode="auto">
                      <a:xfrm>
                        <a:off x="500034" y="2214554"/>
                        <a:ext cx="4945062" cy="3668712"/>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6"/>
          <p:cNvSpPr/>
          <p:nvPr/>
        </p:nvSpPr>
        <p:spPr>
          <a:xfrm>
            <a:off x="6072198" y="1500174"/>
            <a:ext cx="2428892" cy="5078313"/>
          </a:xfrm>
          <a:prstGeom prst="rect">
            <a:avLst/>
          </a:prstGeom>
        </p:spPr>
        <p:txBody>
          <a:bodyPr wrap="square">
            <a:spAutoFit/>
          </a:bodyPr>
          <a:lstStyle/>
          <a:p>
            <a:pPr algn="ctr"/>
            <a:r>
              <a:rPr lang="sr-Latn-CS" b="1" i="1" dirty="0" smtClean="0">
                <a:latin typeface="Times New Roman" pitchFamily="18" charset="0"/>
              </a:rPr>
              <a:t>Pomeranje krive tražnje</a:t>
            </a:r>
            <a:endParaRPr lang="en-US" dirty="0" smtClean="0">
              <a:latin typeface="Times New Roman" pitchFamily="18" charset="0"/>
            </a:endParaRPr>
          </a:p>
          <a:p>
            <a:pPr algn="ctr"/>
            <a:r>
              <a:rPr lang="sl-SI" i="1" dirty="0" smtClean="0">
                <a:latin typeface="Times New Roman" pitchFamily="18" charset="0"/>
              </a:rPr>
              <a:t>Svaka promena koja povećava količinu proizvoda od pšenice koju kupci traže (žele) da kupe po datoj ceni, pomera krivu tražnje iz položaja </a:t>
            </a:r>
            <a:r>
              <a:rPr lang="sl-SI" b="1" i="1" dirty="0" smtClean="0">
                <a:latin typeface="Times New Roman" pitchFamily="18" charset="0"/>
              </a:rPr>
              <a:t>D, D</a:t>
            </a:r>
            <a:r>
              <a:rPr lang="sl-SI" i="1" dirty="0" smtClean="0">
                <a:latin typeface="Times New Roman" pitchFamily="18" charset="0"/>
              </a:rPr>
              <a:t> udesno, u </a:t>
            </a:r>
            <a:r>
              <a:rPr lang="sl-SI" b="1" i="1" dirty="0" smtClean="0">
                <a:latin typeface="Times New Roman" pitchFamily="18" charset="0"/>
              </a:rPr>
              <a:t>D1,D1</a:t>
            </a:r>
            <a:r>
              <a:rPr lang="sl-SI" i="1" dirty="0" smtClean="0">
                <a:latin typeface="Times New Roman" pitchFamily="18" charset="0"/>
              </a:rPr>
              <a:t>. </a:t>
            </a:r>
          </a:p>
          <a:p>
            <a:pPr algn="ctr"/>
            <a:r>
              <a:rPr lang="sl-SI" i="1" dirty="0" smtClean="0">
                <a:latin typeface="Times New Roman" pitchFamily="18" charset="0"/>
              </a:rPr>
              <a:t>Svaka promena koja smanjuje tražnju proizvoda od pšenice koju kupci žele da kupe po datoj ceni, pomera krivu tražnje ulevo, iz položaja </a:t>
            </a:r>
            <a:r>
              <a:rPr lang="sl-SI" b="1" i="1" dirty="0" smtClean="0">
                <a:latin typeface="Times New Roman" pitchFamily="18" charset="0"/>
              </a:rPr>
              <a:t>D, D</a:t>
            </a:r>
            <a:r>
              <a:rPr lang="sl-SI" i="1" dirty="0" smtClean="0">
                <a:latin typeface="Times New Roman" pitchFamily="18" charset="0"/>
              </a:rPr>
              <a:t> u </a:t>
            </a:r>
            <a:r>
              <a:rPr lang="sl-SI" b="1" i="1" dirty="0" smtClean="0">
                <a:latin typeface="Times New Roman" pitchFamily="18" charset="0"/>
              </a:rPr>
              <a:t>D2,, D2</a:t>
            </a:r>
            <a:r>
              <a:rPr lang="en-US" dirty="0" smtClean="0">
                <a:latin typeface="Times New Roman" pitchFamily="18" charset="0"/>
              </a:rPr>
              <a:t> </a:t>
            </a:r>
            <a:endParaRPr lang="en-US" dirty="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229600" cy="1143000"/>
          </a:xfrm>
        </p:spPr>
        <p:txBody>
          <a:bodyPr/>
          <a:lstStyle/>
          <a:p>
            <a:r>
              <a:rPr lang="sr-Latn-RS"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tražnju</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85720" y="1285860"/>
            <a:ext cx="8572560" cy="5072098"/>
          </a:xfrm>
        </p:spPr>
        <p:txBody>
          <a:bodyPr/>
          <a:lstStyle/>
          <a:p>
            <a:pPr>
              <a:lnSpc>
                <a:spcPct val="80000"/>
              </a:lnSpc>
              <a:defRPr/>
            </a:pPr>
            <a:r>
              <a:rPr lang="sr-Latn-CS" sz="3600" dirty="0" smtClean="0">
                <a:effectLst>
                  <a:outerShdw blurRad="38100" dist="38100" dir="2700000" algn="tl">
                    <a:srgbClr val="000000">
                      <a:alpha val="43137"/>
                    </a:srgbClr>
                  </a:outerShdw>
                </a:effectLst>
                <a:latin typeface="Times New Roman" pitchFamily="18" charset="0"/>
              </a:rPr>
              <a:t>Pitanje je zašto se tražena količina dobara smanjuje kada cena raste. </a:t>
            </a:r>
            <a:endParaRPr lang="sr-Latn-CS" sz="3600" b="1" i="1" dirty="0" smtClean="0">
              <a:effectLst>
                <a:outerShdw blurRad="38100" dist="38100" dir="2700000" algn="tl">
                  <a:srgbClr val="000000">
                    <a:alpha val="43137"/>
                  </a:srgbClr>
                </a:outerShdw>
              </a:effectLst>
              <a:latin typeface="Times New Roman" pitchFamily="18" charset="0"/>
            </a:endParaRPr>
          </a:p>
          <a:p>
            <a:pPr>
              <a:lnSpc>
                <a:spcPct val="80000"/>
              </a:lnSpc>
              <a:defRPr/>
            </a:pPr>
            <a:r>
              <a:rPr lang="sr-Latn-CS" sz="3600" b="1" i="1" u="sng" dirty="0" smtClean="0">
                <a:effectLst>
                  <a:outerShdw blurRad="38100" dist="38100" dir="2700000" algn="tl">
                    <a:srgbClr val="000000">
                      <a:alpha val="43137"/>
                    </a:srgbClr>
                  </a:outerShdw>
                </a:effectLst>
                <a:latin typeface="Times New Roman" pitchFamily="18" charset="0"/>
              </a:rPr>
              <a:t>Efekat supstitucije</a:t>
            </a:r>
            <a:r>
              <a:rPr lang="en-US" sz="3600" b="1" dirty="0" smtClean="0">
                <a:effectLst>
                  <a:outerShdw blurRad="38100" dist="38100" dir="2700000" algn="tl">
                    <a:srgbClr val="000000">
                      <a:alpha val="43137"/>
                    </a:srgbClr>
                  </a:outerShdw>
                </a:effectLst>
                <a:latin typeface="Times New Roman" pitchFamily="18" charset="0"/>
              </a:rPr>
              <a:t> </a:t>
            </a:r>
            <a:endParaRPr lang="sr-Latn-CS" sz="3600" b="1" dirty="0" smtClean="0">
              <a:effectLst>
                <a:outerShdw blurRad="38100" dist="38100" dir="2700000" algn="tl">
                  <a:srgbClr val="000000">
                    <a:alpha val="43137"/>
                  </a:srgbClr>
                </a:outerShdw>
              </a:effectLst>
              <a:latin typeface="Times New Roman" pitchFamily="18" charset="0"/>
            </a:endParaRPr>
          </a:p>
          <a:p>
            <a:pPr lvl="2">
              <a:lnSpc>
                <a:spcPct val="80000"/>
              </a:lnSpc>
              <a:defRPr/>
            </a:pPr>
            <a:r>
              <a:rPr lang="sr-Latn-CS" sz="3600" b="1" i="1" dirty="0" smtClean="0">
                <a:effectLst>
                  <a:outerShdw blurRad="38100" dist="38100" dir="2700000" algn="tl">
                    <a:srgbClr val="000000">
                      <a:alpha val="43137"/>
                    </a:srgbClr>
                  </a:outerShdw>
                </a:effectLst>
                <a:latin typeface="Times New Roman" pitchFamily="18" charset="0"/>
              </a:rPr>
              <a:t>Čim se cena nekog dobra povećava, potrošač odlučuje da to dobro supstituiše (zameni) nekim drugim sličnim dobrom.</a:t>
            </a:r>
            <a:r>
              <a:rPr lang="sr-Latn-CS" sz="3600" b="1" dirty="0" smtClean="0">
                <a:effectLst>
                  <a:outerShdw blurRad="38100" dist="38100" dir="2700000" algn="tl">
                    <a:srgbClr val="000000">
                      <a:alpha val="43137"/>
                    </a:srgbClr>
                  </a:outerShdw>
                </a:effectLst>
                <a:latin typeface="Times New Roman" pitchFamily="18" charset="0"/>
              </a:rPr>
              <a:t> </a:t>
            </a:r>
            <a:endParaRPr lang="en-US" sz="3600" b="1" dirty="0" smtClean="0">
              <a:effectLst>
                <a:outerShdw blurRad="38100" dist="38100" dir="2700000" algn="tl">
                  <a:srgbClr val="000000">
                    <a:alpha val="43137"/>
                  </a:srgbClr>
                </a:outerShdw>
              </a:effectLst>
              <a:latin typeface="Times New Roman" pitchFamily="18" charset="0"/>
            </a:endParaRPr>
          </a:p>
          <a:p>
            <a:pPr lvl="2">
              <a:lnSpc>
                <a:spcPct val="80000"/>
              </a:lnSpc>
              <a:defRPr/>
            </a:pPr>
            <a:r>
              <a:rPr lang="sr-Latn-CS" sz="3600" dirty="0" smtClean="0">
                <a:effectLst>
                  <a:outerShdw blurRad="38100" dist="38100" dir="2700000" algn="tl">
                    <a:srgbClr val="000000">
                      <a:alpha val="43137"/>
                    </a:srgbClr>
                  </a:outerShdw>
                </a:effectLst>
                <a:latin typeface="Times New Roman" pitchFamily="18" charset="0"/>
              </a:rPr>
              <a:t>Na primer, ako se povećava cena svinjskog mesa, konzumiraće se više pilećeg mesa. </a:t>
            </a:r>
            <a:endParaRPr lang="en-US" sz="3600"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143000"/>
          </a:xfrm>
        </p:spPr>
        <p:txBody>
          <a:bodyPr/>
          <a:lstStyle/>
          <a:p>
            <a:r>
              <a:rPr lang="sr-Latn-RS"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tražnju</a:t>
            </a:r>
            <a:endParaRPr lang="en-US" dirty="0"/>
          </a:p>
        </p:txBody>
      </p:sp>
      <p:sp>
        <p:nvSpPr>
          <p:cNvPr id="3" name="Content Placeholder 2"/>
          <p:cNvSpPr>
            <a:spLocks noGrp="1"/>
          </p:cNvSpPr>
          <p:nvPr>
            <p:ph idx="1"/>
          </p:nvPr>
        </p:nvSpPr>
        <p:spPr>
          <a:xfrm>
            <a:off x="357158" y="1428736"/>
            <a:ext cx="8501122" cy="5429264"/>
          </a:xfrm>
        </p:spPr>
        <p:txBody>
          <a:bodyPr>
            <a:normAutofit/>
          </a:bodyPr>
          <a:lstStyle/>
          <a:p>
            <a:pPr>
              <a:lnSpc>
                <a:spcPct val="80000"/>
              </a:lnSpc>
              <a:defRPr/>
            </a:pPr>
            <a:r>
              <a:rPr lang="sr-Latn-CS" sz="4000" b="1" i="1" u="sng" dirty="0" smtClean="0">
                <a:effectLst>
                  <a:outerShdw blurRad="38100" dist="38100" dir="2700000" algn="tl">
                    <a:srgbClr val="000000">
                      <a:alpha val="43137"/>
                    </a:srgbClr>
                  </a:outerShdw>
                </a:effectLst>
                <a:latin typeface="Times New Roman" pitchFamily="18" charset="0"/>
                <a:cs typeface="Times New Roman" pitchFamily="18" charset="0"/>
              </a:rPr>
              <a:t>Efekat dohotka</a:t>
            </a:r>
          </a:p>
          <a:p>
            <a:pPr lvl="1">
              <a:lnSpc>
                <a:spcPct val="80000"/>
              </a:lnSpc>
              <a:defRPr/>
            </a:pPr>
            <a:r>
              <a:rPr lang="sr-Latn-CS" sz="4000" b="1" i="1" dirty="0" smtClean="0">
                <a:effectLst>
                  <a:outerShdw blurRad="38100" dist="38100" dir="2700000" algn="tl">
                    <a:srgbClr val="000000">
                      <a:alpha val="43137"/>
                    </a:srgbClr>
                  </a:outerShdw>
                </a:effectLst>
                <a:latin typeface="Times New Roman" pitchFamily="18" charset="0"/>
                <a:cs typeface="Times New Roman" pitchFamily="18" charset="0"/>
              </a:rPr>
              <a:t>Ovaj razlog dolazi do izražaja u uslovima rasta cena, jer rastom cena svako postaje siromašniji ako ostali uslovi ostaju nepromenjeni.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sr-Latn-CS" sz="40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lnSpc>
                <a:spcPct val="80000"/>
              </a:lnSpc>
              <a:defRPr/>
            </a:pPr>
            <a:r>
              <a:rPr lang="sr-Latn-CS" sz="4000" dirty="0" smtClean="0">
                <a:effectLst>
                  <a:outerShdw blurRad="38100" dist="38100" dir="2700000" algn="tl">
                    <a:srgbClr val="000000">
                      <a:alpha val="43137"/>
                    </a:srgbClr>
                  </a:outerShdw>
                </a:effectLst>
                <a:latin typeface="Times New Roman" pitchFamily="18" charset="0"/>
                <a:cs typeface="Times New Roman" pitchFamily="18" charset="0"/>
              </a:rPr>
              <a:t>Na primer, ako se udvostruče cene benzina, a svako ko koristi benzin za vožnju automobila ima manji dohodak, usloviće se smanjena potrošnja benzina i ostalih dobara.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sr-Latn-CS" sz="4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sr-Latn-RS"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tražnju</a:t>
            </a:r>
            <a:endParaRPr lang="en-US" dirty="0"/>
          </a:p>
        </p:txBody>
      </p:sp>
      <p:sp>
        <p:nvSpPr>
          <p:cNvPr id="3" name="Content Placeholder 2"/>
          <p:cNvSpPr>
            <a:spLocks noGrp="1"/>
          </p:cNvSpPr>
          <p:nvPr>
            <p:ph idx="1"/>
          </p:nvPr>
        </p:nvSpPr>
        <p:spPr>
          <a:xfrm>
            <a:off x="500034" y="1643050"/>
            <a:ext cx="8229600" cy="4929222"/>
          </a:xfrm>
        </p:spPr>
        <p:txBody>
          <a:bodyPr>
            <a:normAutofit fontScale="92500" lnSpcReduction="10000"/>
          </a:bodyPr>
          <a:lstStyle/>
          <a:p>
            <a:pPr>
              <a:defRPr/>
            </a:pPr>
            <a:r>
              <a:rPr lang="sr-Latn-CS" sz="3600" b="1" i="1" u="sng" dirty="0" smtClean="0">
                <a:effectLst>
                  <a:outerShdw blurRad="38100" dist="38100" dir="2700000" algn="tl">
                    <a:srgbClr val="000000">
                      <a:alpha val="43137"/>
                    </a:srgbClr>
                  </a:outerShdw>
                </a:effectLst>
                <a:latin typeface="Times New Roman" pitchFamily="18" charset="0"/>
                <a:cs typeface="Times New Roman" pitchFamily="18" charset="0"/>
              </a:rPr>
              <a:t>Komplementarnost</a:t>
            </a:r>
            <a:r>
              <a:rPr lang="en-US" sz="3600" u="sng"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sr-Latn-CS" sz="3600"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lvl="2">
              <a:defRPr/>
            </a:pPr>
            <a:r>
              <a:rPr lang="sr-Latn-CS" sz="3600" b="1" i="1" dirty="0" smtClean="0">
                <a:effectLst>
                  <a:outerShdw blurRad="38100" dist="38100" dir="2700000" algn="tl">
                    <a:srgbClr val="000000">
                      <a:alpha val="43137"/>
                    </a:srgbClr>
                  </a:outerShdw>
                </a:effectLst>
                <a:latin typeface="Times New Roman" pitchFamily="18" charset="0"/>
                <a:cs typeface="Times New Roman" pitchFamily="18" charset="0"/>
              </a:rPr>
              <a:t>Dobra su komplementarna (koriste se zajedno) kada porast cene jednog dobra dovodi do pada tražnje za drugim dobrom. </a:t>
            </a:r>
            <a:endParaRPr lang="en-US" sz="36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2">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Na primer, automobili i benzin.</a:t>
            </a:r>
          </a:p>
          <a:p>
            <a:pPr lvl="2">
              <a:buNone/>
              <a:defRPr/>
            </a:pP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sr-Latn-CS" sz="36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sr-Latn-CS" sz="3600" b="1" i="1" u="sng" dirty="0" smtClean="0">
                <a:effectLst>
                  <a:outerShdw blurRad="38100" dist="38100" dir="2700000" algn="tl">
                    <a:srgbClr val="000000">
                      <a:alpha val="43137"/>
                    </a:srgbClr>
                  </a:outerShdw>
                </a:effectLst>
                <a:latin typeface="Times New Roman" pitchFamily="18" charset="0"/>
                <a:cs typeface="Times New Roman" pitchFamily="18" charset="0"/>
              </a:rPr>
              <a:t>Specifični - specijalni elementi</a:t>
            </a:r>
            <a:r>
              <a:rPr lang="sr-Latn-CS" sz="3600" u="sng"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na primer vreme, utiču na veličinu tražnje. </a:t>
            </a:r>
            <a:endParaRPr lang="sr-Latn-CS" sz="3600" u="sng"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sr-Latn-RS"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tražnju</a:t>
            </a:r>
            <a:endParaRPr lang="en-US" dirty="0"/>
          </a:p>
        </p:txBody>
      </p:sp>
      <p:sp>
        <p:nvSpPr>
          <p:cNvPr id="3" name="Content Placeholder 2"/>
          <p:cNvSpPr>
            <a:spLocks noGrp="1"/>
          </p:cNvSpPr>
          <p:nvPr>
            <p:ph idx="1"/>
          </p:nvPr>
        </p:nvSpPr>
        <p:spPr>
          <a:xfrm>
            <a:off x="285720" y="1285860"/>
            <a:ext cx="8643998" cy="5143536"/>
          </a:xfrm>
        </p:spPr>
        <p:txBody>
          <a:bodyPr>
            <a:normAutofit/>
          </a:bodyPr>
          <a:lstStyle/>
          <a:p>
            <a:pPr lvl="1">
              <a:defRPr/>
            </a:pPr>
            <a:r>
              <a:rPr lang="sr-Latn-CS" sz="4000" dirty="0" smtClean="0">
                <a:effectLst>
                  <a:outerShdw blurRad="38100" dist="38100" dir="2700000" algn="tl">
                    <a:srgbClr val="000000">
                      <a:alpha val="43137"/>
                    </a:srgbClr>
                  </a:outerShdw>
                </a:effectLst>
                <a:latin typeface="Times New Roman" pitchFamily="18" charset="0"/>
              </a:rPr>
              <a:t>Na primer, ako je kišno vreme odlika neke klime, povećava se tražnja za kišobranim. </a:t>
            </a:r>
            <a:endParaRPr lang="en-US" sz="4000" dirty="0" smtClean="0">
              <a:effectLst>
                <a:outerShdw blurRad="38100" dist="38100" dir="2700000" algn="tl">
                  <a:srgbClr val="000000">
                    <a:alpha val="43137"/>
                  </a:srgbClr>
                </a:outerShdw>
              </a:effectLst>
              <a:latin typeface="Times New Roman" pitchFamily="18" charset="0"/>
            </a:endParaRPr>
          </a:p>
          <a:p>
            <a:pPr lvl="1">
              <a:defRPr/>
            </a:pPr>
            <a:r>
              <a:rPr lang="en-US" sz="4000" dirty="0" smtClean="0">
                <a:effectLst>
                  <a:outerShdw blurRad="38100" dist="38100" dir="2700000" algn="tl">
                    <a:srgbClr val="000000">
                      <a:alpha val="43137"/>
                    </a:srgbClr>
                  </a:outerShdw>
                </a:effectLst>
                <a:latin typeface="Times New Roman" pitchFamily="18" charset="0"/>
              </a:rPr>
              <a:t>V</a:t>
            </a:r>
            <a:r>
              <a:rPr lang="sr-Latn-CS" sz="4000" dirty="0" smtClean="0">
                <a:effectLst>
                  <a:outerShdw blurRad="38100" dist="38100" dir="2700000" algn="tl">
                    <a:srgbClr val="000000">
                      <a:alpha val="43137"/>
                    </a:srgbClr>
                  </a:outerShdw>
                </a:effectLst>
                <a:latin typeface="Times New Roman" pitchFamily="18" charset="0"/>
              </a:rPr>
              <a:t>isoki snežni pokrivač u skijaškim centrima utiče na povećanu tražnju za skijama, a temperatura na moru utiče na povećanu tražnju za suncobranima.</a:t>
            </a:r>
            <a:endParaRPr 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sr-Latn-RS"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tražnju</a:t>
            </a:r>
            <a:endParaRPr lang="en-US" dirty="0"/>
          </a:p>
        </p:txBody>
      </p:sp>
      <p:sp>
        <p:nvSpPr>
          <p:cNvPr id="3" name="Content Placeholder 2"/>
          <p:cNvSpPr>
            <a:spLocks noGrp="1"/>
          </p:cNvSpPr>
          <p:nvPr>
            <p:ph idx="1"/>
          </p:nvPr>
        </p:nvSpPr>
        <p:spPr>
          <a:xfrm>
            <a:off x="357158" y="1214422"/>
            <a:ext cx="8786842" cy="5357850"/>
          </a:xfrm>
        </p:spPr>
        <p:txBody>
          <a:bodyPr>
            <a:normAutofit fontScale="92500" lnSpcReduction="10000"/>
          </a:bodyPr>
          <a:lstStyle/>
          <a:p>
            <a:pPr>
              <a:defRPr/>
            </a:pPr>
            <a:r>
              <a:rPr lang="sr-Latn-CS" sz="3600" b="1" i="1" u="sng" dirty="0" smtClean="0">
                <a:effectLst>
                  <a:outerShdw blurRad="38100" dist="38100" dir="2700000" algn="tl">
                    <a:srgbClr val="000000">
                      <a:alpha val="43137"/>
                    </a:srgbClr>
                  </a:outerShdw>
                </a:effectLst>
                <a:latin typeface="Times New Roman" pitchFamily="18" charset="0"/>
                <a:cs typeface="Times New Roman" pitchFamily="18" charset="0"/>
              </a:rPr>
              <a:t>Ukusi ili preferencije potrošača </a:t>
            </a:r>
          </a:p>
          <a:p>
            <a:pPr lvl="1">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i="1" dirty="0" smtClean="0">
                <a:effectLst>
                  <a:outerShdw blurRad="38100" dist="38100" dir="2700000" algn="tl">
                    <a:srgbClr val="000000">
                      <a:alpha val="43137"/>
                    </a:srgbClr>
                  </a:outerShdw>
                </a:effectLst>
                <a:latin typeface="Times New Roman" pitchFamily="18" charset="0"/>
                <a:cs typeface="Times New Roman" pitchFamily="18" charset="0"/>
              </a:rPr>
              <a:t>P</a:t>
            </a:r>
            <a:r>
              <a:rPr lang="sr-Latn-CS" sz="3600" b="1" i="1" dirty="0" smtClean="0">
                <a:effectLst>
                  <a:outerShdw blurRad="38100" dist="38100" dir="2700000" algn="tl">
                    <a:srgbClr val="000000">
                      <a:alpha val="43137"/>
                    </a:srgbClr>
                  </a:outerShdw>
                </a:effectLst>
                <a:latin typeface="Times New Roman" pitchFamily="18" charset="0"/>
                <a:cs typeface="Times New Roman" pitchFamily="18" charset="0"/>
              </a:rPr>
              <a:t>redstavljaju mnoštvo istorijskih i kulturnih uticaja.</a:t>
            </a:r>
            <a:endParaRPr lang="sr-Latn-CS" sz="36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Mogu odr</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a</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žavati potrebe: za vodom, ljubavlju, uzbuđenjem i sl, a mogu biti i rezultat zavisnosti za cigaretama, sportskim aktivnostima i sl. </a:t>
            </a:r>
            <a:endParaRPr lang="en-US" sz="36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Mogu da sadrže elemente tradicije i religioznosti, npr. konzumiranje govedine ili post u određenim danima.</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lstStyle/>
          <a:p>
            <a:r>
              <a:rPr lang="sr-Latn-RS"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tražnju</a:t>
            </a:r>
            <a:endParaRPr lang="en-US" dirty="0"/>
          </a:p>
        </p:txBody>
      </p:sp>
      <p:sp>
        <p:nvSpPr>
          <p:cNvPr id="3" name="Content Placeholder 2"/>
          <p:cNvSpPr>
            <a:spLocks noGrp="1"/>
          </p:cNvSpPr>
          <p:nvPr>
            <p:ph idx="1"/>
          </p:nvPr>
        </p:nvSpPr>
        <p:spPr>
          <a:xfrm>
            <a:off x="428596" y="1428736"/>
            <a:ext cx="8229600" cy="5143536"/>
          </a:xfrm>
        </p:spPr>
        <p:txBody>
          <a:bodyPr/>
          <a:lstStyle/>
          <a:p>
            <a:pPr>
              <a:lnSpc>
                <a:spcPct val="90000"/>
              </a:lnSpc>
              <a:defRPr/>
            </a:pPr>
            <a:r>
              <a:rPr lang="sr-Latn-CS" sz="3600" b="1" i="1" u="sng" dirty="0" smtClean="0">
                <a:effectLst>
                  <a:outerShdw blurRad="38100" dist="38100" dir="2700000" algn="tl">
                    <a:srgbClr val="000000">
                      <a:alpha val="43137"/>
                    </a:srgbClr>
                  </a:outerShdw>
                </a:effectLst>
                <a:latin typeface="Times New Roman" pitchFamily="18" charset="0"/>
                <a:cs typeface="Times New Roman" pitchFamily="18" charset="0"/>
              </a:rPr>
              <a:t>Očekivanja u pogledu budućnosti</a:t>
            </a:r>
          </a:p>
          <a:p>
            <a:pPr>
              <a:lnSpc>
                <a:spcPct val="90000"/>
              </a:lnSpc>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Ako po zaposlenju očekujete veći dohodak, lakše ćete trošiti deo sadašnje ušteđevine, pogotovo ako očekujete ekonomski rast, smanjenje inflacije i stope nezaposlenosti.</a:t>
            </a:r>
          </a:p>
          <a:p>
            <a:pPr>
              <a:lnSpc>
                <a:spcPct val="90000"/>
              </a:lnSpc>
              <a:defRPr/>
            </a:pPr>
            <a:r>
              <a:rPr lang="sr-Latn-CS" sz="3600" b="1" i="1" u="sng" dirty="0" smtClean="0">
                <a:effectLst>
                  <a:outerShdw blurRad="38100" dist="38100" dir="2700000" algn="tl">
                    <a:srgbClr val="000000">
                      <a:alpha val="43137"/>
                    </a:srgbClr>
                  </a:outerShdw>
                </a:effectLst>
                <a:latin typeface="Times New Roman" pitchFamily="18" charset="0"/>
                <a:cs typeface="Times New Roman" pitchFamily="18" charset="0"/>
              </a:rPr>
              <a:t>Stanovništvo ili broj kupaca</a:t>
            </a:r>
            <a:r>
              <a:rPr lang="sr-Latn-CS" sz="3600" b="1" i="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nSpc>
                <a:spcPct val="90000"/>
              </a:lnSpc>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Beograd sa</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oko</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dva miliona ljudi kupuje više nego Novi Sad sa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oko</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4</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00.000 ljudi. </a:t>
            </a:r>
            <a:endParaRPr lang="sr-Latn-CS" sz="3600" u="sng"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800" dirty="0" smtClean="0"/>
              <a:t>.</a:t>
            </a:r>
            <a:endParaRPr lang="en-US" sz="800" dirty="0"/>
          </a:p>
        </p:txBody>
      </p:sp>
      <p:sp>
        <p:nvSpPr>
          <p:cNvPr id="3" name="Content Placeholder 2"/>
          <p:cNvSpPr>
            <a:spLocks noGrp="1"/>
          </p:cNvSpPr>
          <p:nvPr>
            <p:ph idx="1"/>
          </p:nvPr>
        </p:nvSpPr>
        <p:spPr>
          <a:xfrm>
            <a:off x="0" y="0"/>
            <a:ext cx="9144000" cy="6858000"/>
          </a:xfrm>
        </p:spPr>
        <p:txBody>
          <a:bodyPr>
            <a:noAutofit/>
          </a:bodyPr>
          <a:lstStyle/>
          <a:p>
            <a:r>
              <a:rPr lang="sr-Latn-CS" sz="2400" b="1" i="1" cap="all" dirty="0" smtClean="0">
                <a:effectLst>
                  <a:outerShdw blurRad="38100" dist="38100" dir="2700000" algn="tl">
                    <a:srgbClr val="000000">
                      <a:alpha val="43137"/>
                    </a:srgbClr>
                  </a:outerShdw>
                </a:effectLst>
                <a:latin typeface="Times New Roman" pitchFamily="18" charset="0"/>
                <a:cs typeface="Times New Roman" pitchFamily="18" charset="0"/>
              </a:rPr>
              <a:t>Promene krive tražnje po osnovu raznih činilaca</a:t>
            </a: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u="sng" dirty="0" smtClean="0">
                <a:effectLst>
                  <a:outerShdw blurRad="38100" dist="38100" dir="2700000" algn="tl">
                    <a:srgbClr val="000000">
                      <a:alpha val="43137"/>
                    </a:srgbClr>
                  </a:outerShdw>
                </a:effectLst>
                <a:latin typeface="Times New Roman" pitchFamily="18" charset="0"/>
                <a:cs typeface="Times New Roman" pitchFamily="18" charset="0"/>
              </a:rPr>
              <a:t>Cena </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Uslovljava kretanje duž krive tražnje. Niže cene povećavaju tražnju za dobrima i uslugama, i obrnuto. </a:t>
            </a: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u="sng" dirty="0" smtClean="0">
                <a:effectLst>
                  <a:outerShdw blurRad="38100" dist="38100" dir="2700000" algn="tl">
                    <a:srgbClr val="000000">
                      <a:alpha val="43137"/>
                    </a:srgbClr>
                  </a:outerShdw>
                </a:effectLst>
                <a:latin typeface="Times New Roman" pitchFamily="18" charset="0"/>
                <a:cs typeface="Times New Roman" pitchFamily="18" charset="0"/>
              </a:rPr>
              <a:t>Dohodak</a:t>
            </a:r>
            <a:r>
              <a:rPr lang="sr-Latn-CS" sz="2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Pomera krivu tražnje ulevo ili udesno.</a:t>
            </a: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u="sng" dirty="0" smtClean="0">
                <a:effectLst>
                  <a:outerShdw blurRad="38100" dist="38100" dir="2700000" algn="tl">
                    <a:srgbClr val="000000">
                      <a:alpha val="43137"/>
                    </a:srgbClr>
                  </a:outerShdw>
                </a:effectLst>
                <a:latin typeface="Times New Roman" pitchFamily="18" charset="0"/>
                <a:cs typeface="Times New Roman" pitchFamily="18" charset="0"/>
              </a:rPr>
              <a:t>Komplementarnost ili cena srodnih dobara </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Pomera krivu tražnje ulevo ili udesno. Rast cene jednog dobra uslovljava smanjenje tražnje za drugim dobrom, i obrnuto. </a:t>
            </a: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u="sng" dirty="0" smtClean="0">
                <a:effectLst>
                  <a:outerShdw blurRad="38100" dist="38100" dir="2700000" algn="tl">
                    <a:srgbClr val="000000">
                      <a:alpha val="43137"/>
                    </a:srgbClr>
                  </a:outerShdw>
                </a:effectLst>
                <a:latin typeface="Times New Roman" pitchFamily="18" charset="0"/>
                <a:cs typeface="Times New Roman" pitchFamily="18" charset="0"/>
              </a:rPr>
              <a:t>Specifični činioci </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Posebni uticaji podrazumevaju dostupnost alternativnih oblika zadovoljenja potreba, zbog čega su moguća pomeranja krive tražnje ulevo ili udesno. </a:t>
            </a: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u="sng" dirty="0" smtClean="0">
                <a:effectLst>
                  <a:outerShdw blurRad="38100" dist="38100" dir="2700000" algn="tl">
                    <a:srgbClr val="000000">
                      <a:alpha val="43137"/>
                    </a:srgbClr>
                  </a:outerShdw>
                </a:effectLst>
                <a:latin typeface="Times New Roman" pitchFamily="18" charset="0"/>
                <a:cs typeface="Times New Roman" pitchFamily="18" charset="0"/>
              </a:rPr>
              <a:t>Ukusi ili preferencije </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Pomeranje krive tražnje ulevo ili udesno, zavisno od preferencija.  </a:t>
            </a: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u="sng" dirty="0" smtClean="0">
                <a:effectLst>
                  <a:outerShdw blurRad="38100" dist="38100" dir="2700000" algn="tl">
                    <a:srgbClr val="000000">
                      <a:alpha val="43137"/>
                    </a:srgbClr>
                  </a:outerShdw>
                </a:effectLst>
                <a:latin typeface="Times New Roman" pitchFamily="18" charset="0"/>
                <a:cs typeface="Times New Roman" pitchFamily="18" charset="0"/>
              </a:rPr>
              <a:t>Očekivanja</a:t>
            </a:r>
            <a:r>
              <a:rPr lang="sr-Latn-CS" sz="2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Pomeranje krive tražnje ulevo ili udesno, zavisno od rasta životnog standarda. </a:t>
            </a: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u="sng" dirty="0" smtClean="0">
                <a:effectLst>
                  <a:outerShdw blurRad="38100" dist="38100" dir="2700000" algn="tl">
                    <a:srgbClr val="000000">
                      <a:alpha val="43137"/>
                    </a:srgbClr>
                  </a:outerShdw>
                </a:effectLst>
                <a:latin typeface="Times New Roman" pitchFamily="18" charset="0"/>
                <a:cs typeface="Times New Roman" pitchFamily="18" charset="0"/>
              </a:rPr>
              <a:t>Stanovništvo ili broj kupaca </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Pomeranje krive tražnje ulevo ili udesno, zavisno od broja kupaca i kupovne moći.</a:t>
            </a: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sr-Latn-CS" sz="2000" b="1" i="1" dirty="0" smtClean="0">
                <a:effectLst>
                  <a:outerShdw blurRad="38100" dist="38100" dir="2700000" algn="tl">
                    <a:srgbClr val="000000">
                      <a:alpha val="43137"/>
                    </a:srgbClr>
                  </a:outerShdw>
                </a:effectLst>
                <a:latin typeface="Times New Roman" pitchFamily="18" charset="0"/>
                <a:cs typeface="Times New Roman" pitchFamily="18" charset="0"/>
              </a:rPr>
              <a:t>Tabela . Promenljive (činioci) koje utiču na ponašanje kupaca i pomeranje krive tražnje</a:t>
            </a:r>
            <a:r>
              <a:rPr lang="sr-Latn-RS" sz="20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2000" i="1" dirty="0" smtClean="0">
                <a:effectLst>
                  <a:outerShdw blurRad="38100" dist="38100" dir="2700000" algn="tl">
                    <a:srgbClr val="000000">
                      <a:alpha val="43137"/>
                    </a:srgbClr>
                  </a:outerShdw>
                </a:effectLst>
                <a:latin typeface="Times New Roman" pitchFamily="18" charset="0"/>
                <a:cs typeface="Times New Roman" pitchFamily="18" charset="0"/>
              </a:rPr>
              <a:t>Kada se kriva tražnje pomeri pod uticajem raznih činilaca, osim cene dobra, te promene nazivamo promenama tražnje. Tražnja se povećava ili smanjuje kada se tražena količina pri svakoj ceni povećava ili smanjuje. Obratite posebnu pažnju na cenu dobra, jer promena cene uslovljava kretanje duž krive tražnje, a promene bilo kog drugog činioca (promenljive) pomeraju krivu tražnje ulevo ili udesno.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229600" cy="1143000"/>
          </a:xfrm>
        </p:spPr>
        <p:txBody>
          <a:bodyPr>
            <a:normAutofit/>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Ponuda</a:t>
            </a:r>
            <a:endParaRPr lang="en-US" sz="6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85720" y="1142984"/>
            <a:ext cx="8572560" cy="5572164"/>
          </a:xfrm>
        </p:spPr>
        <p:txBody>
          <a:bodyPr>
            <a:normAutofit fontScale="92500"/>
          </a:bodyPr>
          <a:lstStyle/>
          <a:p>
            <a:pPr>
              <a:defRPr/>
            </a:pPr>
            <a:r>
              <a:rPr lang="en-US" sz="3600" b="1" dirty="0" err="1" smtClean="0">
                <a:effectLst>
                  <a:outerShdw blurRad="38100" dist="38100" dir="2700000" algn="tl">
                    <a:srgbClr val="000000">
                      <a:alpha val="43137"/>
                    </a:srgbClr>
                  </a:outerShdw>
                </a:effectLst>
                <a:latin typeface="Times New Roman" pitchFamily="18" charset="0"/>
              </a:rPr>
              <a:t>Ponuda</a:t>
            </a:r>
            <a:r>
              <a:rPr lang="en-US" sz="3600" b="1"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predstavlja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količinu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nekog</a:t>
            </a:r>
            <a:r>
              <a:rPr lang="en-US" sz="3600" dirty="0" smtClean="0">
                <a:effectLst>
                  <a:outerShdw blurRad="38100" dist="38100" dir="2700000" algn="tl">
                    <a:srgbClr val="000000">
                      <a:alpha val="43137"/>
                    </a:srgbClr>
                  </a:outerShdw>
                </a:effectLst>
                <a:latin typeface="Times New Roman" pitchFamily="18" charset="0"/>
              </a:rPr>
              <a:t> dobra </a:t>
            </a:r>
            <a:r>
              <a:rPr lang="en-US" sz="3600" dirty="0" err="1" smtClean="0">
                <a:effectLst>
                  <a:outerShdw blurRad="38100" dist="38100" dir="2700000" algn="tl">
                    <a:srgbClr val="000000">
                      <a:alpha val="43137"/>
                    </a:srgbClr>
                  </a:outerShdw>
                </a:effectLst>
                <a:latin typeface="Times New Roman" pitchFamily="18" charset="0"/>
              </a:rPr>
              <a:t>koju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preduzeća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voljna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proizvedu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ponude</a:t>
            </a:r>
            <a:r>
              <a:rPr lang="en-US" sz="3600" dirty="0" smtClean="0">
                <a:effectLst>
                  <a:outerShdw blurRad="38100" dist="38100" dir="2700000" algn="tl">
                    <a:srgbClr val="000000">
                      <a:alpha val="43137"/>
                    </a:srgbClr>
                  </a:outerShdw>
                </a:effectLst>
                <a:latin typeface="Times New Roman" pitchFamily="18" charset="0"/>
              </a:rPr>
              <a:t> u </a:t>
            </a:r>
            <a:r>
              <a:rPr lang="en-US" sz="3600" dirty="0" err="1" smtClean="0">
                <a:effectLst>
                  <a:outerShdw blurRad="38100" dist="38100" dir="2700000" algn="tl">
                    <a:srgbClr val="000000">
                      <a:alpha val="43137"/>
                    </a:srgbClr>
                  </a:outerShdw>
                </a:effectLst>
                <a:latin typeface="Times New Roman" pitchFamily="18" charset="0"/>
              </a:rPr>
              <a:t>određeno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vreme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određenom</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mestu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određenim</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cenama</a:t>
            </a:r>
            <a:r>
              <a:rPr lang="sr-Latn-CS" sz="3600" dirty="0" smtClean="0">
                <a:effectLst>
                  <a:outerShdw blurRad="38100" dist="38100" dir="2700000" algn="tl">
                    <a:srgbClr val="000000">
                      <a:alpha val="43137"/>
                    </a:srgbClr>
                  </a:outerShdw>
                </a:effectLst>
                <a:latin typeface="Times New Roman" pitchFamily="18" charset="0"/>
              </a:rPr>
              <a:t>.</a:t>
            </a:r>
            <a:endParaRPr lang="en-US" sz="3600" dirty="0" smtClean="0">
              <a:effectLst>
                <a:outerShdw blurRad="38100" dist="38100" dir="2700000" algn="tl">
                  <a:srgbClr val="000000">
                    <a:alpha val="43137"/>
                  </a:srgbClr>
                </a:outerShdw>
              </a:effectLst>
              <a:latin typeface="Times New Roman" pitchFamily="18" charset="0"/>
            </a:endParaRPr>
          </a:p>
          <a:p>
            <a:pPr>
              <a:defRPr/>
            </a:pPr>
            <a:r>
              <a:rPr lang="sr-Latn-CS" sz="3600" b="1" dirty="0" smtClean="0">
                <a:effectLst>
                  <a:outerShdw blurRad="38100" dist="38100" dir="2700000" algn="tl">
                    <a:srgbClr val="000000">
                      <a:alpha val="43137"/>
                    </a:srgbClr>
                  </a:outerShdw>
                </a:effectLst>
                <a:latin typeface="Times New Roman" pitchFamily="18" charset="0"/>
              </a:rPr>
              <a:t>Zakon ponude </a:t>
            </a:r>
            <a:r>
              <a:rPr lang="sr-Latn-CS" sz="3600" dirty="0" smtClean="0">
                <a:effectLst>
                  <a:outerShdw blurRad="38100" dist="38100" dir="2700000" algn="tl">
                    <a:srgbClr val="000000">
                      <a:alpha val="43137"/>
                    </a:srgbClr>
                  </a:outerShdw>
                </a:effectLst>
                <a:latin typeface="Times New Roman" pitchFamily="18" charset="0"/>
              </a:rPr>
              <a:t>pokazuje </a:t>
            </a:r>
            <a:r>
              <a:rPr lang="sr-Latn-CS" sz="3600" b="1" dirty="0" smtClean="0">
                <a:effectLst>
                  <a:outerShdw blurRad="38100" dist="38100" dir="2700000" algn="tl">
                    <a:srgbClr val="000000">
                      <a:alpha val="43137"/>
                    </a:srgbClr>
                  </a:outerShdw>
                </a:effectLst>
                <a:latin typeface="Times New Roman" pitchFamily="18" charset="0"/>
              </a:rPr>
              <a:t>rast količine određenog dobra koju su proizvođači voljni prizvesti i prodati ukoliko rastu tržišne cene,</a:t>
            </a:r>
            <a:r>
              <a:rPr lang="sr-Latn-CS" sz="3600" dirty="0" smtClean="0">
                <a:effectLst>
                  <a:outerShdw blurRad="38100" dist="38100" dir="2700000" algn="tl">
                    <a:srgbClr val="000000">
                      <a:alpha val="43137"/>
                    </a:srgbClr>
                  </a:outerShdw>
                </a:effectLst>
                <a:latin typeface="Times New Roman" pitchFamily="18" charset="0"/>
              </a:rPr>
              <a:t> uz pretpostavku da ostale stvari ostanu nepromenjene, posebno troškovi proizvodnje.</a:t>
            </a:r>
          </a:p>
          <a:p>
            <a:pPr>
              <a:defRPr/>
            </a:pPr>
            <a:r>
              <a:rPr lang="sr-Latn-CS" sz="3600" b="1" dirty="0" smtClean="0">
                <a:effectLst>
                  <a:outerShdw blurRad="38100" dist="38100" dir="2700000" algn="tl">
                    <a:srgbClr val="000000">
                      <a:alpha val="43137"/>
                    </a:srgbClr>
                  </a:outerShdw>
                </a:effectLst>
                <a:latin typeface="Times New Roman" pitchFamily="18" charset="0"/>
              </a:rPr>
              <a:t>Ako raste cena raste i ponuda i obrnuto. </a:t>
            </a:r>
            <a:endParaRPr lang="en-US" sz="3600" b="1"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Tržišta i konkurencija</a:t>
            </a:r>
            <a:endParaRPr lang="en-US" dirty="0"/>
          </a:p>
        </p:txBody>
      </p:sp>
      <p:sp>
        <p:nvSpPr>
          <p:cNvPr id="3" name="Content Placeholder 2"/>
          <p:cNvSpPr>
            <a:spLocks noGrp="1"/>
          </p:cNvSpPr>
          <p:nvPr>
            <p:ph idx="1"/>
          </p:nvPr>
        </p:nvSpPr>
        <p:spPr>
          <a:xfrm>
            <a:off x="285720" y="1214422"/>
            <a:ext cx="8643998" cy="5429288"/>
          </a:xfrm>
        </p:spPr>
        <p:txBody>
          <a:bodyPr>
            <a:normAutofit fontScale="85000" lnSpcReduction="10000"/>
          </a:bodyPr>
          <a:lstStyle/>
          <a:p>
            <a:pPr>
              <a:defRPr/>
            </a:pP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Tržište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predstavlja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oblik</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razmene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proizvoda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usluga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posredstvom</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novca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R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kome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cena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formira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osnovu</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R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sr-Latn-RS" sz="4000" b="1" dirty="0" smtClean="0">
                <a:effectLst>
                  <a:outerShdw blurRad="38100" dist="38100" dir="2700000" algn="tl">
                    <a:srgbClr val="000000">
                      <a:alpha val="43137"/>
                    </a:srgbClr>
                  </a:outerShdw>
                </a:effectLst>
                <a:latin typeface="Times New Roman" pitchFamily="18" charset="0"/>
                <a:cs typeface="Times New Roman" pitchFamily="18" charset="0"/>
              </a:rPr>
              <a:t>Cena predstavlja vrednost robe ili usluga izražene u novcu.</a:t>
            </a:r>
            <a:endParaRPr lang="sr-Latn-C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Pojam</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tržišta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je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veoma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složen</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sr-Latn-CS" sz="4000" dirty="0"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često</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koristi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opštem</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smislu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kao</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celokupnost</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svih</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vrsta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oblika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razmene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između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ekonomskih</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subjekata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društvu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kome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je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izvršena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podela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rada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datom</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istorijskom</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trenutku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određenom</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prostoru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Ponuda</a:t>
            </a:r>
            <a:endParaRPr lang="en-US" sz="6600" dirty="0"/>
          </a:p>
        </p:txBody>
      </p:sp>
      <p:graphicFrame>
        <p:nvGraphicFramePr>
          <p:cNvPr id="5122" name="Object 7"/>
          <p:cNvGraphicFramePr>
            <a:graphicFrameLocks noGrp="1" noChangeAspect="1"/>
          </p:cNvGraphicFramePr>
          <p:nvPr>
            <p:ph idx="1"/>
          </p:nvPr>
        </p:nvGraphicFramePr>
        <p:xfrm>
          <a:off x="285720" y="1428736"/>
          <a:ext cx="8568800" cy="3071834"/>
        </p:xfrm>
        <a:graphic>
          <a:graphicData uri="http://schemas.openxmlformats.org/presentationml/2006/ole">
            <mc:AlternateContent xmlns:mc="http://schemas.openxmlformats.org/markup-compatibility/2006">
              <mc:Choice xmlns:v="urn:schemas-microsoft-com:vml" Requires="v">
                <p:oleObj spid="_x0000_s5123" name="Document" r:id="rId4" imgW="4829526" imgH="1652573" progId="Word.Document.8">
                  <p:embed/>
                </p:oleObj>
              </mc:Choice>
              <mc:Fallback>
                <p:oleObj name="Document" r:id="rId4" imgW="4829526" imgH="1652573" progId="Word.Documen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20" y="1428736"/>
                        <a:ext cx="8568800" cy="3071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9"/>
          <p:cNvSpPr>
            <a:spLocks noChangeArrowheads="1"/>
          </p:cNvSpPr>
          <p:nvPr/>
        </p:nvSpPr>
        <p:spPr bwMode="auto">
          <a:xfrm>
            <a:off x="228600" y="4643446"/>
            <a:ext cx="8915400" cy="1323439"/>
          </a:xfrm>
          <a:prstGeom prst="rect">
            <a:avLst/>
          </a:prstGeom>
          <a:noFill/>
          <a:ln w="9525">
            <a:noFill/>
            <a:miter lim="800000"/>
            <a:headEnd/>
            <a:tailEnd/>
          </a:ln>
        </p:spPr>
        <p:txBody>
          <a:bodyPr wrap="square" anchor="ctr">
            <a:spAutoFit/>
          </a:bodyPr>
          <a:lstStyle/>
          <a:p>
            <a:pPr algn="ctr"/>
            <a:r>
              <a:rPr lang="sr-Latn-CS" sz="2000" b="1" i="1" dirty="0">
                <a:latin typeface="Times New Roman" pitchFamily="18" charset="0"/>
              </a:rPr>
              <a:t>Tabela 3. Ponuda pokazuje odnos između ponuđene količine i cene nekog dobra</a:t>
            </a:r>
            <a:endParaRPr lang="sr-Latn-CS" sz="2000" i="1" dirty="0">
              <a:latin typeface="Times New Roman" pitchFamily="18" charset="0"/>
            </a:endParaRPr>
          </a:p>
          <a:p>
            <a:pPr algn="ctr"/>
            <a:r>
              <a:rPr lang="sr-Latn-CS" sz="2000" i="1" dirty="0">
                <a:latin typeface="Times New Roman" pitchFamily="18" charset="0"/>
              </a:rPr>
              <a:t>Tabela prikazuje količinu ponuđene pšenice koju proizvođači žele da proizvedu i prodaju pri svakom nivou cena. Uočite direktnu ili pozitivnu vezu između cene i količine koja se nudi. Viša cena - veća ponuda, niža cena – manja ponuda</a:t>
            </a:r>
            <a:r>
              <a:rPr lang="en-US" sz="2000" dirty="0">
                <a:latin typeface="Times New Roman" pitchFamily="18"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229600" cy="1143000"/>
          </a:xfrm>
        </p:spPr>
        <p:txBody>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Kriva ponude</a:t>
            </a:r>
            <a:endParaRPr lang="en-US" dirty="0"/>
          </a:p>
        </p:txBody>
      </p:sp>
      <p:sp>
        <p:nvSpPr>
          <p:cNvPr id="3" name="Content Placeholder 2"/>
          <p:cNvSpPr>
            <a:spLocks noGrp="1"/>
          </p:cNvSpPr>
          <p:nvPr>
            <p:ph idx="1"/>
          </p:nvPr>
        </p:nvSpPr>
        <p:spPr>
          <a:xfrm>
            <a:off x="285720" y="1357298"/>
            <a:ext cx="8643998" cy="5072098"/>
          </a:xfrm>
        </p:spPr>
        <p:txBody>
          <a:bodyPr/>
          <a:lstStyle/>
          <a:p>
            <a:pPr>
              <a:defRPr/>
            </a:pPr>
            <a:r>
              <a:rPr lang="sr-Latn-CS" sz="4000" b="1" dirty="0" smtClean="0">
                <a:effectLst>
                  <a:outerShdw blurRad="38100" dist="38100" dir="2700000" algn="tl">
                    <a:srgbClr val="000000">
                      <a:alpha val="43137"/>
                    </a:srgbClr>
                  </a:outerShdw>
                </a:effectLst>
                <a:latin typeface="Times New Roman" pitchFamily="18" charset="0"/>
              </a:rPr>
              <a:t>Kriva ponude </a:t>
            </a:r>
            <a:r>
              <a:rPr lang="sr-Latn-CS" sz="4000" dirty="0" smtClean="0">
                <a:effectLst>
                  <a:outerShdw blurRad="38100" dist="38100" dir="2700000" algn="tl">
                    <a:srgbClr val="000000">
                      <a:alpha val="43137"/>
                    </a:srgbClr>
                  </a:outerShdw>
                </a:effectLst>
                <a:latin typeface="Times New Roman" pitchFamily="18" charset="0"/>
              </a:rPr>
              <a:t>predstavlja grafikon koji pokazuje odnos između cene dobra i ponuđene količine.</a:t>
            </a:r>
            <a:r>
              <a:rPr lang="sr-Latn-CS" sz="4000" b="1" i="1" dirty="0" smtClean="0">
                <a:effectLst>
                  <a:outerShdw blurRad="38100" dist="38100" dir="2700000" algn="tl">
                    <a:srgbClr val="000000">
                      <a:alpha val="43137"/>
                    </a:srgbClr>
                  </a:outerShdw>
                </a:effectLst>
                <a:latin typeface="Times New Roman" pitchFamily="18" charset="0"/>
              </a:rPr>
              <a:t> </a:t>
            </a:r>
            <a:endParaRPr lang="sr-Latn-CS" sz="4000" dirty="0" smtClean="0">
              <a:effectLst>
                <a:outerShdw blurRad="38100" dist="38100" dir="2700000" algn="tl">
                  <a:srgbClr val="000000">
                    <a:alpha val="43137"/>
                  </a:srgbClr>
                </a:outerShdw>
              </a:effectLst>
              <a:latin typeface="Times New Roman" pitchFamily="18" charset="0"/>
            </a:endParaRPr>
          </a:p>
          <a:p>
            <a:pPr>
              <a:defRPr/>
            </a:pPr>
            <a:r>
              <a:rPr lang="sr-Latn-CS" sz="4000" dirty="0" smtClean="0">
                <a:effectLst>
                  <a:outerShdw blurRad="38100" dist="38100" dir="2700000" algn="tl">
                    <a:srgbClr val="000000">
                      <a:alpha val="43137"/>
                    </a:srgbClr>
                  </a:outerShdw>
                </a:effectLst>
                <a:latin typeface="Times New Roman" pitchFamily="18" charset="0"/>
              </a:rPr>
              <a:t>Kriva ima</a:t>
            </a:r>
            <a:r>
              <a:rPr lang="sr-Latn-CS" sz="4000" b="1" i="1" dirty="0" smtClean="0">
                <a:effectLst>
                  <a:outerShdw blurRad="38100" dist="38100" dir="2700000" algn="tl">
                    <a:srgbClr val="000000">
                      <a:alpha val="43137"/>
                    </a:srgbClr>
                  </a:outerShdw>
                </a:effectLst>
                <a:latin typeface="Times New Roman" pitchFamily="18" charset="0"/>
              </a:rPr>
              <a:t> pozitivan </a:t>
            </a:r>
            <a:r>
              <a:rPr lang="sr-Latn-CS" sz="4000" dirty="0" smtClean="0">
                <a:effectLst>
                  <a:outerShdw blurRad="38100" dist="38100" dir="2700000" algn="tl">
                    <a:srgbClr val="000000">
                      <a:alpha val="43137"/>
                    </a:srgbClr>
                  </a:outerShdw>
                </a:effectLst>
                <a:latin typeface="Times New Roman" pitchFamily="18" charset="0"/>
              </a:rPr>
              <a:t>nagib naviše, od jugozapada ka severoistoku. Ovo važno svojstvo zove se </a:t>
            </a:r>
            <a:r>
              <a:rPr lang="sr-Latn-CS" sz="4000" b="1" dirty="0" smtClean="0">
                <a:effectLst>
                  <a:outerShdw blurRad="38100" dist="38100" dir="2700000" algn="tl">
                    <a:srgbClr val="000000">
                      <a:alpha val="43137"/>
                    </a:srgbClr>
                  </a:outerShdw>
                </a:effectLst>
                <a:latin typeface="Times New Roman" pitchFamily="18" charset="0"/>
              </a:rPr>
              <a:t>zakon rastuće ponude</a:t>
            </a:r>
            <a:r>
              <a:rPr lang="sr-Latn-CS" sz="4000" dirty="0" smtClean="0">
                <a:effectLst>
                  <a:outerShdw blurRad="38100" dist="38100" dir="2700000" algn="tl">
                    <a:srgbClr val="000000">
                      <a:alpha val="43137"/>
                    </a:srgbClr>
                  </a:outerShdw>
                </a:effectLst>
                <a:latin typeface="Times New Roman" pitchFamily="18" charset="0"/>
              </a:rPr>
              <a:t>. </a:t>
            </a:r>
            <a:endParaRPr lang="en-US" sz="4000"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endParaRPr lang="en-US" smtClean="0">
              <a:latin typeface="Times New Roman" pitchFamily="18" charset="0"/>
            </a:endParaRPr>
          </a:p>
        </p:txBody>
      </p:sp>
      <p:pic>
        <p:nvPicPr>
          <p:cNvPr id="21507" name="Picture 4"/>
          <p:cNvPicPr>
            <a:picLocks noGrp="1" noChangeAspect="1" noChangeArrowheads="1"/>
          </p:cNvPicPr>
          <p:nvPr>
            <p:ph type="body" idx="1"/>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229600" cy="1143000"/>
          </a:xfrm>
        </p:spPr>
        <p:txBody>
          <a:bodyPr>
            <a:normAutofit/>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Kriva ponude</a:t>
            </a:r>
            <a:endParaRPr lang="en-US" sz="6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357158" y="1500174"/>
            <a:ext cx="8572560" cy="5357826"/>
          </a:xfrm>
        </p:spPr>
        <p:txBody>
          <a:bodyPr/>
          <a:lstStyle/>
          <a:p>
            <a:r>
              <a:rPr lang="sr-Latn-CS" sz="4000" dirty="0" smtClean="0">
                <a:effectLst>
                  <a:outerShdw blurRad="38100" dist="38100" dir="2700000" algn="tl">
                    <a:srgbClr val="000000">
                      <a:alpha val="43137"/>
                    </a:srgbClr>
                  </a:outerShdw>
                </a:effectLst>
                <a:latin typeface="Times New Roman" pitchFamily="18" charset="0"/>
              </a:rPr>
              <a:t>Kriva ponude na </a:t>
            </a:r>
            <a:r>
              <a:rPr lang="sr-Latn-CS" sz="4000" i="1" dirty="0" smtClean="0">
                <a:effectLst>
                  <a:outerShdw blurRad="38100" dist="38100" dir="2700000" algn="tl">
                    <a:srgbClr val="000000">
                      <a:alpha val="43137"/>
                    </a:srgbClr>
                  </a:outerShdw>
                </a:effectLst>
                <a:latin typeface="Times New Roman" pitchFamily="18" charset="0"/>
              </a:rPr>
              <a:t>grafikonu </a:t>
            </a:r>
            <a:r>
              <a:rPr lang="sr-Latn-CS" sz="4000" dirty="0" smtClean="0">
                <a:effectLst>
                  <a:outerShdw blurRad="38100" dist="38100" dir="2700000" algn="tl">
                    <a:srgbClr val="000000">
                      <a:alpha val="43137"/>
                    </a:srgbClr>
                  </a:outerShdw>
                </a:effectLst>
                <a:latin typeface="Times New Roman" pitchFamily="18" charset="0"/>
              </a:rPr>
              <a:t>pokazuje koliko se prodaje pšenice pri bilo kojoj datoj ceni, pod uslovom da su ostali parametri nepromenjen</a:t>
            </a:r>
            <a:r>
              <a:rPr lang="en-US" sz="4000" dirty="0" err="1" smtClean="0">
                <a:effectLst>
                  <a:outerShdw blurRad="38100" dist="38100" dir="2700000" algn="tl">
                    <a:srgbClr val="000000">
                      <a:alpha val="43137"/>
                    </a:srgbClr>
                  </a:outerShdw>
                </a:effectLst>
                <a:latin typeface="Times New Roman" pitchFamily="18" charset="0"/>
              </a:rPr>
              <a:t>i</a:t>
            </a:r>
            <a:r>
              <a:rPr lang="sr-Latn-CS" sz="4000" dirty="0" smtClean="0">
                <a:effectLst>
                  <a:outerShdw blurRad="38100" dist="38100" dir="2700000" algn="tl">
                    <a:srgbClr val="000000">
                      <a:alpha val="43137"/>
                    </a:srgbClr>
                  </a:outerShdw>
                </a:effectLst>
                <a:latin typeface="Times New Roman" pitchFamily="18" charset="0"/>
              </a:rPr>
              <a:t>. </a:t>
            </a:r>
          </a:p>
          <a:p>
            <a:r>
              <a:rPr lang="sr-Latn-CS" sz="4000" dirty="0" smtClean="0">
                <a:effectLst>
                  <a:outerShdw blurRad="38100" dist="38100" dir="2700000" algn="tl">
                    <a:srgbClr val="000000">
                      <a:alpha val="43137"/>
                    </a:srgbClr>
                  </a:outerShdw>
                </a:effectLst>
                <a:latin typeface="Times New Roman" pitchFamily="18" charset="0"/>
              </a:rPr>
              <a:t>Ona je tokom vremena stabilna, ali ako se desi nešto što menja ponuđenu količinu pri svakoj datoj ceni, </a:t>
            </a:r>
            <a:r>
              <a:rPr lang="sr-Latn-CS" sz="4000" b="1" i="1" dirty="0" smtClean="0">
                <a:effectLst>
                  <a:outerShdw blurRad="38100" dist="38100" dir="2700000" algn="tl">
                    <a:srgbClr val="000000">
                      <a:alpha val="43137"/>
                    </a:srgbClr>
                  </a:outerShdw>
                </a:effectLst>
                <a:latin typeface="Times New Roman" pitchFamily="18" charset="0"/>
              </a:rPr>
              <a:t>kriva ponude se pomera udesno ili ulevo. </a:t>
            </a:r>
            <a:endParaRPr lang="en-US" sz="4000" b="1" i="1"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Kriva ponude</a:t>
            </a:r>
            <a:endParaRPr lang="en-US" dirty="0"/>
          </a:p>
        </p:txBody>
      </p:sp>
      <p:sp>
        <p:nvSpPr>
          <p:cNvPr id="3" name="Content Placeholder 2"/>
          <p:cNvSpPr>
            <a:spLocks noGrp="1"/>
          </p:cNvSpPr>
          <p:nvPr>
            <p:ph idx="1"/>
          </p:nvPr>
        </p:nvSpPr>
        <p:spPr>
          <a:xfrm>
            <a:off x="357158" y="1571612"/>
            <a:ext cx="8501122" cy="5072098"/>
          </a:xfrm>
        </p:spPr>
        <p:txBody>
          <a:bodyPr>
            <a:normAutofit lnSpcReduction="10000"/>
          </a:bodyPr>
          <a:lstStyle/>
          <a:p>
            <a:pPr>
              <a:defRPr/>
            </a:pPr>
            <a:r>
              <a:rPr lang="sl-SI" sz="3600" i="1" dirty="0" smtClean="0">
                <a:effectLst>
                  <a:outerShdw blurRad="38100" dist="38100" dir="2700000" algn="tl">
                    <a:srgbClr val="000000">
                      <a:alpha val="43137"/>
                    </a:srgbClr>
                  </a:outerShdw>
                </a:effectLst>
                <a:latin typeface="Times New Roman" pitchFamily="18" charset="0"/>
              </a:rPr>
              <a:t>Svaka promena koja povećava količinu proizvoda od pšenice koju proizvođači nude (žele) da prodaju po datoj ceni, pomera krivu ponude iz položaja </a:t>
            </a:r>
            <a:r>
              <a:rPr lang="sl-SI" sz="3600" b="1" i="1" dirty="0" smtClean="0">
                <a:effectLst>
                  <a:outerShdw blurRad="38100" dist="38100" dir="2700000" algn="tl">
                    <a:srgbClr val="000000">
                      <a:alpha val="43137"/>
                    </a:srgbClr>
                  </a:outerShdw>
                </a:effectLst>
                <a:latin typeface="Times New Roman" pitchFamily="18" charset="0"/>
              </a:rPr>
              <a:t>S, S</a:t>
            </a:r>
            <a:r>
              <a:rPr lang="sl-SI" sz="3600" i="1" dirty="0" smtClean="0">
                <a:effectLst>
                  <a:outerShdw blurRad="38100" dist="38100" dir="2700000" algn="tl">
                    <a:srgbClr val="000000">
                      <a:alpha val="43137"/>
                    </a:srgbClr>
                  </a:outerShdw>
                </a:effectLst>
                <a:latin typeface="Times New Roman" pitchFamily="18" charset="0"/>
              </a:rPr>
              <a:t> udesno, u </a:t>
            </a:r>
            <a:r>
              <a:rPr lang="sl-SI" sz="3600" b="1" i="1" dirty="0" smtClean="0">
                <a:effectLst>
                  <a:outerShdw blurRad="38100" dist="38100" dir="2700000" algn="tl">
                    <a:srgbClr val="000000">
                      <a:alpha val="43137"/>
                    </a:srgbClr>
                  </a:outerShdw>
                </a:effectLst>
                <a:latin typeface="Times New Roman" pitchFamily="18" charset="0"/>
              </a:rPr>
              <a:t>S1,S1</a:t>
            </a:r>
            <a:r>
              <a:rPr lang="sl-SI" sz="3600" i="1" dirty="0" smtClean="0">
                <a:effectLst>
                  <a:outerShdw blurRad="38100" dist="38100" dir="2700000" algn="tl">
                    <a:srgbClr val="000000">
                      <a:alpha val="43137"/>
                    </a:srgbClr>
                  </a:outerShdw>
                </a:effectLst>
                <a:latin typeface="Times New Roman" pitchFamily="18" charset="0"/>
              </a:rPr>
              <a:t>. </a:t>
            </a:r>
          </a:p>
          <a:p>
            <a:pPr>
              <a:defRPr/>
            </a:pPr>
            <a:r>
              <a:rPr lang="sl-SI" sz="3600" i="1" dirty="0" smtClean="0">
                <a:effectLst>
                  <a:outerShdw blurRad="38100" dist="38100" dir="2700000" algn="tl">
                    <a:srgbClr val="000000">
                      <a:alpha val="43137"/>
                    </a:srgbClr>
                  </a:outerShdw>
                </a:effectLst>
                <a:latin typeface="Times New Roman" pitchFamily="18" charset="0"/>
              </a:rPr>
              <a:t>Svaka promena koja smanjuje ponudu proizvoda od pšenice koju proizvođači žele da prodaju  po datoj ceni, pomera krivu ponude ulevo, iz položaja </a:t>
            </a:r>
            <a:r>
              <a:rPr lang="sl-SI" sz="3600" b="1" i="1" dirty="0" smtClean="0">
                <a:effectLst>
                  <a:outerShdw blurRad="38100" dist="38100" dir="2700000" algn="tl">
                    <a:srgbClr val="000000">
                      <a:alpha val="43137"/>
                    </a:srgbClr>
                  </a:outerShdw>
                </a:effectLst>
                <a:latin typeface="Times New Roman" pitchFamily="18" charset="0"/>
              </a:rPr>
              <a:t>S, S</a:t>
            </a:r>
            <a:r>
              <a:rPr lang="sl-SI" sz="3600" i="1" dirty="0" smtClean="0">
                <a:effectLst>
                  <a:outerShdw blurRad="38100" dist="38100" dir="2700000" algn="tl">
                    <a:srgbClr val="000000">
                      <a:alpha val="43137"/>
                    </a:srgbClr>
                  </a:outerShdw>
                </a:effectLst>
                <a:latin typeface="Times New Roman" pitchFamily="18" charset="0"/>
              </a:rPr>
              <a:t> u </a:t>
            </a:r>
            <a:r>
              <a:rPr lang="sl-SI" sz="3600" b="1" i="1" dirty="0" smtClean="0">
                <a:effectLst>
                  <a:outerShdw blurRad="38100" dist="38100" dir="2700000" algn="tl">
                    <a:srgbClr val="000000">
                      <a:alpha val="43137"/>
                    </a:srgbClr>
                  </a:outerShdw>
                </a:effectLst>
                <a:latin typeface="Times New Roman" pitchFamily="18" charset="0"/>
              </a:rPr>
              <a:t>S2,S2.</a:t>
            </a:r>
            <a:r>
              <a:rPr lang="en-US" sz="3600" dirty="0" smtClean="0">
                <a:effectLst>
                  <a:outerShdw blurRad="38100" dist="38100" dir="2700000" algn="tl">
                    <a:srgbClr val="000000">
                      <a:alpha val="43137"/>
                    </a:srgbClr>
                  </a:outerShdw>
                </a:effectLst>
                <a:latin typeface="Times New Roman" pitchFamily="18" charset="0"/>
              </a:rPr>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472518" cy="1143000"/>
          </a:xfrm>
        </p:spPr>
        <p:txBody>
          <a:bodyPr>
            <a:noAutofit/>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ponudu</a:t>
            </a:r>
            <a:endParaRPr lang="en-US" sz="5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85720" y="1428736"/>
            <a:ext cx="8429684" cy="5143536"/>
          </a:xfrm>
        </p:spPr>
        <p:txBody>
          <a:bodyPr>
            <a:normAutofit lnSpcReduction="10000"/>
          </a:bodyPr>
          <a:lstStyle/>
          <a:p>
            <a:pPr>
              <a:defRPr/>
            </a:pPr>
            <a:r>
              <a:rPr lang="en-US" sz="4000" b="1" i="1" u="sng" dirty="0" err="1" smtClean="0">
                <a:effectLst>
                  <a:outerShdw blurRad="38100" dist="38100" dir="2700000" algn="tl">
                    <a:srgbClr val="000000">
                      <a:alpha val="43137"/>
                    </a:srgbClr>
                  </a:outerShdw>
                </a:effectLst>
                <a:latin typeface="Times New Roman" pitchFamily="18" charset="0"/>
                <a:cs typeface="Times New Roman" pitchFamily="18" charset="0"/>
              </a:rPr>
              <a:t>Tehnologija</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i="1" u="sng" dirty="0" err="1" smtClean="0">
                <a:effectLst>
                  <a:outerShdw blurRad="38100" dist="38100" dir="2700000" algn="tl">
                    <a:srgbClr val="000000">
                      <a:alpha val="43137"/>
                    </a:srgbClr>
                  </a:outerShdw>
                </a:effectLst>
                <a:latin typeface="Times New Roman" pitchFamily="18" charset="0"/>
                <a:cs typeface="Times New Roman" pitchFamily="18" charset="0"/>
              </a:rPr>
              <a:t>troškovi</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i="1" u="sng" dirty="0" err="1" smtClean="0">
                <a:effectLst>
                  <a:outerShdw blurRad="38100" dist="38100" dir="2700000" algn="tl">
                    <a:srgbClr val="000000">
                      <a:alpha val="43137"/>
                    </a:srgbClr>
                  </a:outerShdw>
                </a:effectLst>
                <a:latin typeface="Times New Roman" pitchFamily="18" charset="0"/>
                <a:cs typeface="Times New Roman" pitchFamily="18" charset="0"/>
              </a:rPr>
              <a:t>proizvodnje</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Kompjut</a:t>
            </a:r>
            <a:r>
              <a:rPr lang="sr-Latn-CS" sz="4000" dirty="0" smtClean="0">
                <a:effectLst>
                  <a:outerShdw blurRad="38100" dist="38100" dir="2700000" algn="tl">
                    <a:srgbClr val="000000">
                      <a:alpha val="43137"/>
                    </a:srgbClr>
                  </a:outerShdw>
                </a:effectLst>
                <a:latin typeface="Times New Roman" pitchFamily="18" charset="0"/>
                <a:cs typeface="Times New Roman" pitchFamily="18" charset="0"/>
              </a:rPr>
              <a:t>erizovana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proizvodnja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smanjuje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troškove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proizvodnje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povećava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ponudu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4000" b="1" i="1" u="sng" dirty="0" err="1" smtClean="0">
                <a:effectLst>
                  <a:outerShdw blurRad="38100" dist="38100" dir="2700000" algn="tl">
                    <a:srgbClr val="000000">
                      <a:alpha val="43137"/>
                    </a:srgbClr>
                  </a:outerShdw>
                </a:effectLst>
                <a:latin typeface="Times New Roman" pitchFamily="18" charset="0"/>
                <a:cs typeface="Times New Roman" pitchFamily="18" charset="0"/>
              </a:rPr>
              <a:t>Cene</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sr-Latn-CS" sz="4000" b="1" i="1" u="sng" dirty="0" smtClean="0">
                <a:effectLst>
                  <a:outerShdw blurRad="38100" dist="38100" dir="2700000" algn="tl">
                    <a:srgbClr val="000000">
                      <a:alpha val="43137"/>
                    </a:srgbClr>
                  </a:outerShdw>
                </a:effectLst>
                <a:latin typeface="Times New Roman" pitchFamily="18" charset="0"/>
                <a:cs typeface="Times New Roman" pitchFamily="18" charset="0"/>
              </a:rPr>
              <a:t>inputa </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4000" b="1" i="1" u="sng" dirty="0" err="1" smtClean="0">
                <a:effectLst>
                  <a:outerShdw blurRad="38100" dist="38100" dir="2700000" algn="tl">
                    <a:srgbClr val="000000">
                      <a:alpha val="43137"/>
                    </a:srgbClr>
                  </a:outerShdw>
                </a:effectLst>
                <a:latin typeface="Times New Roman" pitchFamily="18" charset="0"/>
                <a:cs typeface="Times New Roman" pitchFamily="18" charset="0"/>
              </a:rPr>
              <a:t>rad</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i="1" u="sng" dirty="0" err="1" smtClean="0">
                <a:effectLst>
                  <a:outerShdw blurRad="38100" dist="38100" dir="2700000" algn="tl">
                    <a:srgbClr val="000000">
                      <a:alpha val="43137"/>
                    </a:srgbClr>
                  </a:outerShdw>
                </a:effectLst>
                <a:latin typeface="Times New Roman" pitchFamily="18" charset="0"/>
                <a:cs typeface="Times New Roman" pitchFamily="18" charset="0"/>
              </a:rPr>
              <a:t>energija</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i="1" u="sng" dirty="0" err="1" smtClean="0">
                <a:effectLst>
                  <a:outerShdw blurRad="38100" dist="38100" dir="2700000" algn="tl">
                    <a:srgbClr val="000000">
                      <a:alpha val="43137"/>
                    </a:srgbClr>
                  </a:outerShdw>
                </a:effectLst>
                <a:latin typeface="Times New Roman" pitchFamily="18" charset="0"/>
                <a:cs typeface="Times New Roman" pitchFamily="18" charset="0"/>
              </a:rPr>
              <a:t>ili</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 ma</a:t>
            </a:r>
            <a:r>
              <a:rPr lang="sr-Latn-CS" sz="4000" b="1" i="1" u="sng" dirty="0" smtClean="0">
                <a:effectLst>
                  <a:outerShdw blurRad="38100" dist="38100" dir="2700000" algn="tl">
                    <a:srgbClr val="000000">
                      <a:alpha val="43137"/>
                    </a:srgbClr>
                  </a:outerShdw>
                </a:effectLst>
                <a:latin typeface="Times New Roman" pitchFamily="18" charset="0"/>
                <a:cs typeface="Times New Roman" pitchFamily="18" charset="0"/>
              </a:rPr>
              <a:t>šine</a:t>
            </a:r>
            <a:r>
              <a:rPr lang="en-US" sz="4000" b="1" i="1" u="sng"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CS" sz="4000" b="1" i="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sr-Latn-CS" sz="4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Smanjenje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nadnica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radnicima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smanjuje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troškove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proizvodnje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povećava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ponudu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572560" cy="1143000"/>
          </a:xfrm>
        </p:spPr>
        <p:txBody>
          <a:bodyPr>
            <a:normAutofit/>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Činioci koji utiču na ponudu</a:t>
            </a:r>
            <a:endParaRPr lang="en-US" sz="5400" dirty="0"/>
          </a:p>
        </p:txBody>
      </p:sp>
      <p:sp>
        <p:nvSpPr>
          <p:cNvPr id="3" name="Content Placeholder 2"/>
          <p:cNvSpPr>
            <a:spLocks noGrp="1"/>
          </p:cNvSpPr>
          <p:nvPr>
            <p:ph idx="1"/>
          </p:nvPr>
        </p:nvSpPr>
        <p:spPr>
          <a:xfrm>
            <a:off x="285720" y="1214422"/>
            <a:ext cx="8643998" cy="5429288"/>
          </a:xfrm>
        </p:spPr>
        <p:txBody>
          <a:bodyPr/>
          <a:lstStyle/>
          <a:p>
            <a:pPr>
              <a:defRPr/>
            </a:pP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Cene</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srodnih</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dobara</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u="sng" dirty="0" smtClean="0">
                <a:effectLst>
                  <a:outerShdw blurRad="38100" dist="38100" dir="2700000" algn="tl">
                    <a:srgbClr val="000000">
                      <a:alpha val="43137"/>
                    </a:srgbClr>
                  </a:outerShdw>
                </a:effectLst>
                <a:latin typeface="Times New Roman" pitchFamily="18" charset="0"/>
                <a:cs typeface="Times New Roman" pitchFamily="18" charset="0"/>
              </a:rPr>
              <a:t>(dobra </a:t>
            </a:r>
            <a:r>
              <a:rPr lang="en-US" sz="3600" u="sng" dirty="0" err="1" smtClean="0">
                <a:effectLst>
                  <a:outerShdw blurRad="38100" dist="38100" dir="2700000" algn="tl">
                    <a:srgbClr val="000000">
                      <a:alpha val="43137"/>
                    </a:srgbClr>
                  </a:outerShdw>
                </a:effectLst>
                <a:latin typeface="Times New Roman" pitchFamily="18" charset="0"/>
                <a:cs typeface="Times New Roman" pitchFamily="18" charset="0"/>
              </a:rPr>
              <a:t>koja</a:t>
            </a:r>
            <a:r>
              <a:rPr lang="en-US" sz="3600"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u="sng" dirty="0" err="1" smtClean="0">
                <a:effectLst>
                  <a:outerShdw blurRad="38100" dist="38100" dir="2700000" algn="tl">
                    <a:srgbClr val="000000">
                      <a:alpha val="43137"/>
                    </a:srgbClr>
                  </a:outerShdw>
                </a:effectLst>
                <a:latin typeface="Times New Roman" pitchFamily="18" charset="0"/>
                <a:cs typeface="Times New Roman" pitchFamily="18" charset="0"/>
              </a:rPr>
              <a:t>ostvaruju</a:t>
            </a:r>
            <a:r>
              <a:rPr lang="en-US" sz="3600"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u="sng" dirty="0" err="1" smtClean="0">
                <a:effectLst>
                  <a:outerShdw blurRad="38100" dist="38100" dir="2700000" algn="tl">
                    <a:srgbClr val="000000">
                      <a:alpha val="43137"/>
                    </a:srgbClr>
                  </a:outerShdw>
                </a:effectLst>
                <a:latin typeface="Times New Roman" pitchFamily="18" charset="0"/>
                <a:cs typeface="Times New Roman" pitchFamily="18" charset="0"/>
              </a:rPr>
              <a:t>istu</a:t>
            </a:r>
            <a:r>
              <a:rPr lang="en-US" sz="3600"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u="sng" dirty="0" err="1" smtClean="0">
                <a:effectLst>
                  <a:outerShdw blurRad="38100" dist="38100" dir="2700000" algn="tl">
                    <a:srgbClr val="000000">
                      <a:alpha val="43137"/>
                    </a:srgbClr>
                  </a:outerShdw>
                </a:effectLst>
                <a:latin typeface="Times New Roman" pitchFamily="18" charset="0"/>
                <a:cs typeface="Times New Roman" pitchFamily="18" charset="0"/>
              </a:rPr>
              <a:t>funkciju</a:t>
            </a:r>
            <a:r>
              <a:rPr lang="en-US" sz="3600" u="sng"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CS" sz="3600"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Povećanje</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interesa</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za</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nekim</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drugim</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 p</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roizvodom-supstitutom</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(cena se smanjuje),</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smanjuje</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ponudu</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36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Posebni</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uticaji</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sr-Latn-CS" sz="3600" b="1" i="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Ublaživanje</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zakona</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o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zaštiti</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okolin</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e</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povećava</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ponudu</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3600" dirty="0" err="1" smtClean="0">
                <a:effectLst>
                  <a:outerShdw blurRad="38100" dist="38100" dir="2700000" algn="tl">
                    <a:srgbClr val="000000">
                      <a:alpha val="43137"/>
                    </a:srgbClr>
                  </a:outerShdw>
                </a:effectLst>
                <a:latin typeface="Times New Roman" pitchFamily="18" charset="0"/>
                <a:cs typeface="Times New Roman" pitchFamily="18" charset="0"/>
              </a:rPr>
              <a:t>npr.automobila</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36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858280" cy="1143000"/>
          </a:xfrm>
        </p:spPr>
        <p:txBody>
          <a:bodyPr>
            <a:normAutofit/>
          </a:bodyPr>
          <a:lstStyle/>
          <a:p>
            <a:r>
              <a:rPr lang="sr-Latn-RS" sz="5400" b="1" dirty="0" smtClean="0">
                <a:solidFill>
                  <a:srgbClr val="04617B"/>
                </a:solidFill>
                <a:effectLst>
                  <a:outerShdw blurRad="38100" dist="38100" dir="2700000" algn="tl">
                    <a:srgbClr val="000000">
                      <a:alpha val="43137"/>
                    </a:srgbClr>
                  </a:outerShdw>
                </a:effectLst>
                <a:latin typeface="Times New Roman" pitchFamily="18" charset="0"/>
                <a:cs typeface="Times New Roman" pitchFamily="18" charset="0"/>
              </a:rPr>
              <a:t>Činioci koji utiču na ponudu</a:t>
            </a:r>
            <a:endParaRPr lang="en-US" dirty="0"/>
          </a:p>
        </p:txBody>
      </p:sp>
      <p:sp>
        <p:nvSpPr>
          <p:cNvPr id="3" name="Content Placeholder 2"/>
          <p:cNvSpPr>
            <a:spLocks noGrp="1"/>
          </p:cNvSpPr>
          <p:nvPr>
            <p:ph idx="1"/>
          </p:nvPr>
        </p:nvSpPr>
        <p:spPr>
          <a:xfrm>
            <a:off x="285720" y="1500174"/>
            <a:ext cx="8643998" cy="5072098"/>
          </a:xfrm>
        </p:spPr>
        <p:txBody>
          <a:bodyPr/>
          <a:lstStyle/>
          <a:p>
            <a:pPr>
              <a:defRPr/>
            </a:pP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Očekivanja</a:t>
            </a:r>
            <a:endParaRPr lang="sr-Latn-CS" sz="3600" b="1" i="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U zavisnosti od toga šta proizvođači očekuju (</a:t>
            </a:r>
            <a:r>
              <a:rPr lang="sr-Latn-CS" sz="3600" dirty="0" smtClean="0">
                <a:effectLst>
                  <a:outerShdw blurRad="38100" dist="38100" dir="2700000" algn="tl">
                    <a:srgbClr val="000000">
                      <a:alpha val="43137"/>
                    </a:srgbClr>
                  </a:outerShdw>
                </a:effectLst>
                <a:latin typeface="Times New Roman" pitchFamily="18" charset="0"/>
              </a:rPr>
              <a:t>ekonomski rast, smanjenje inflacije,kretanje cena inputa,inovacije i sl.) kretaće se i ponuda.</a:t>
            </a:r>
            <a:endParaRPr lang="en-US" sz="36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Broj</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prodavaca</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konkurencija</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sr-Latn-CS" sz="3600" dirty="0" smtClean="0">
                <a:effectLst>
                  <a:outerShdw blurRad="38100" dist="38100" dir="2700000" algn="tl">
                    <a:srgbClr val="000000">
                      <a:alpha val="43137"/>
                    </a:srgbClr>
                  </a:outerShdw>
                </a:effectLst>
                <a:latin typeface="Times New Roman" pitchFamily="18" charset="0"/>
                <a:cs typeface="Times New Roman" pitchFamily="18" charset="0"/>
              </a:rPr>
              <a:t>Mnogo ili malo prodavaca,slaba ili jaka konkurencija.</a:t>
            </a:r>
            <a:endParaRPr lang="en-US" sz="36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Ravnoteža ponude i tražnje</a:t>
            </a:r>
            <a:endParaRPr lang="en-US" sz="5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85720" y="1428736"/>
            <a:ext cx="8643998" cy="5214974"/>
          </a:xfrm>
        </p:spPr>
        <p:txBody>
          <a:bodyPr/>
          <a:lstStyle/>
          <a:p>
            <a:pPr>
              <a:defRPr/>
            </a:pP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Tržišna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ravnoteža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sr-Latn-CS" sz="4000" dirty="0" smtClean="0">
                <a:effectLst>
                  <a:outerShdw blurRad="38100" dist="38100" dir="2700000" algn="tl">
                    <a:srgbClr val="000000">
                      <a:alpha val="43137"/>
                    </a:srgbClr>
                  </a:outerShdw>
                </a:effectLst>
                <a:latin typeface="Times New Roman" pitchFamily="18" charset="0"/>
                <a:cs typeface="Times New Roman" pitchFamily="18" charset="0"/>
              </a:rPr>
              <a:t>se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ostvaruje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pri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onoj</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ceni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količini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pri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kojima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su</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snage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izjednačene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Ponuda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tražnja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međusobno</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deluju</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da</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bi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dovele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do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ravnotežne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cene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ravnotežne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količine</a:t>
            </a:r>
            <a:r>
              <a:rPr lang="sr-Latn-C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ili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tržišne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ravnoteže</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857272"/>
          </a:xfrm>
        </p:spPr>
        <p:txBody>
          <a:bodyPr>
            <a:noAutofit/>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Ravnoteža ponude i tražnje</a:t>
            </a:r>
            <a:endParaRPr lang="en-US" sz="5400" dirty="0"/>
          </a:p>
        </p:txBody>
      </p:sp>
      <p:sp>
        <p:nvSpPr>
          <p:cNvPr id="3" name="Content Placeholder 2"/>
          <p:cNvSpPr>
            <a:spLocks noGrp="1"/>
          </p:cNvSpPr>
          <p:nvPr>
            <p:ph idx="1"/>
          </p:nvPr>
        </p:nvSpPr>
        <p:spPr>
          <a:xfrm>
            <a:off x="214282" y="1000108"/>
            <a:ext cx="8929718" cy="5857892"/>
          </a:xfrm>
        </p:spPr>
        <p:txBody>
          <a:bodyPr>
            <a:noAutofit/>
          </a:bodyPr>
          <a:lstStyle/>
          <a:p>
            <a:pPr>
              <a:defRPr/>
            </a:pP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Ravnotežna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cena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još</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naziva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cenom</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koja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čisti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tržište.</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znači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sve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narudžbine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ispunjene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svi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ponuđači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zadovoljni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Ravnotežna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cena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ravnotežna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količina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ostvaruju</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onoj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tački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kojoj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je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količina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koju</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kupci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žele</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kupiti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upravo</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jednaka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količini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koju</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prodav</a:t>
            </a:r>
            <a:r>
              <a:rPr lang="sr-Latn-CS" sz="3200" b="1" dirty="0" smtClean="0">
                <a:effectLst>
                  <a:outerShdw blurRad="38100" dist="38100" dir="2700000" algn="tl">
                    <a:srgbClr val="000000">
                      <a:alpha val="43137"/>
                    </a:srgbClr>
                  </a:outerShdw>
                </a:effectLst>
                <a:latin typeface="Times New Roman" pitchFamily="18" charset="0"/>
                <a:cs typeface="Times New Roman" pitchFamily="18" charset="0"/>
              </a:rPr>
              <a:t>c</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žele</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prodati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Na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konkurentnom</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tržištu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ravnoteža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javlja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tački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preseka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kriva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Pri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ravnotežnoj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ceni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nema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viškova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ili</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manjkova</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sz="3200"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14"/>
            <a:ext cx="8229600" cy="1143000"/>
          </a:xfrm>
        </p:spPr>
        <p:txBody>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Tržišta i konkurencija</a:t>
            </a:r>
            <a:endParaRPr lang="en-US" dirty="0"/>
          </a:p>
        </p:txBody>
      </p:sp>
      <p:sp>
        <p:nvSpPr>
          <p:cNvPr id="3" name="Content Placeholder 2"/>
          <p:cNvSpPr>
            <a:spLocks noGrp="1"/>
          </p:cNvSpPr>
          <p:nvPr>
            <p:ph idx="1"/>
          </p:nvPr>
        </p:nvSpPr>
        <p:spPr>
          <a:xfrm>
            <a:off x="0" y="714356"/>
            <a:ext cx="9144000" cy="5857892"/>
          </a:xfrm>
        </p:spPr>
        <p:txBody>
          <a:bodyPr>
            <a:noAutofit/>
          </a:bodyPr>
          <a:lstStyle/>
          <a:p>
            <a:pPr>
              <a:defRPr/>
            </a:pPr>
            <a:r>
              <a:rPr lang="sr-Latn-CS" sz="3600" b="1" u="sng" dirty="0" smtClean="0">
                <a:effectLst>
                  <a:outerShdw blurRad="38100" dist="38100" dir="2700000" algn="tl">
                    <a:srgbClr val="000000">
                      <a:alpha val="43137"/>
                    </a:srgbClr>
                  </a:outerShdw>
                </a:effectLst>
                <a:latin typeface="Times New Roman" pitchFamily="18" charset="0"/>
                <a:cs typeface="Times New Roman" pitchFamily="18" charset="0"/>
              </a:rPr>
              <a:t>N</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a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veličinu</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strukturu</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tržišta</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dominantno</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utiču</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sledeći</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effectLst>
                  <a:outerShdw blurRad="38100" dist="38100" dir="2700000" algn="tl">
                    <a:srgbClr val="000000">
                      <a:alpha val="43137"/>
                    </a:srgbClr>
                  </a:outerShdw>
                </a:effectLst>
                <a:latin typeface="Times New Roman" pitchFamily="18" charset="0"/>
                <a:cs typeface="Times New Roman" pitchFamily="18" charset="0"/>
              </a:rPr>
              <a:t>faktori</a:t>
            </a:r>
            <a:r>
              <a:rPr lang="en-US" sz="3600" b="1" u="sng"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CS" sz="36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obim</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struktura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proizvodnje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veličina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nacionalnog</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dohotka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njegova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raspodela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od</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toga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zavisi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kupovna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moć</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stanovništva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pritisak</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tržištu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tehnička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opremljenost</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tržišta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sr-Latn-C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institucionalni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organizacioni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uslovi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razmene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tržištu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razvijenost</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saobraćajne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mreže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sr-Latn-C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broj</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stanovnika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struktura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stanovništva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785810"/>
          </a:xfrm>
        </p:spPr>
        <p:txBody>
          <a:bodyPr>
            <a:noAutofit/>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Višak dobara i manjak dobara</a:t>
            </a:r>
            <a:endParaRPr lang="en-US" sz="5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14282" y="1214422"/>
            <a:ext cx="8715436" cy="5357850"/>
          </a:xfrm>
        </p:spPr>
        <p:txBody>
          <a:bodyPr/>
          <a:lstStyle/>
          <a:p>
            <a:pPr>
              <a:defRPr/>
            </a:pPr>
            <a:r>
              <a:rPr lang="sr-Latn-CS" sz="4000" b="1" dirty="0" smtClean="0">
                <a:effectLst>
                  <a:outerShdw blurRad="38100" dist="38100" dir="2700000" algn="tl">
                    <a:srgbClr val="000000">
                      <a:alpha val="43137"/>
                    </a:srgbClr>
                  </a:outerShdw>
                </a:effectLst>
                <a:latin typeface="Times New Roman" pitchFamily="18" charset="0"/>
                <a:cs typeface="Times New Roman" pitchFamily="18" charset="0"/>
              </a:rPr>
              <a:t>Pri višoj ceni (od ravnotežne)-javlja se višak ponude i manjak tražnje.</a:t>
            </a:r>
          </a:p>
          <a:p>
            <a:pPr>
              <a:defRPr/>
            </a:pP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Višak</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količina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veća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od</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količine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sr-Latn-CS" sz="4000" b="1" dirty="0" smtClean="0">
                <a:effectLst>
                  <a:outerShdw blurRad="38100" dist="38100" dir="2700000" algn="tl">
                    <a:srgbClr val="000000">
                      <a:alpha val="43137"/>
                    </a:srgbClr>
                  </a:outerShdw>
                </a:effectLst>
                <a:latin typeface="Times New Roman" pitchFamily="18" charset="0"/>
                <a:cs typeface="Times New Roman" pitchFamily="18" charset="0"/>
              </a:rPr>
              <a:t>-VIŠAK DOBARA</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sr-Latn-CS" sz="4000" dirty="0" smtClean="0">
                <a:effectLst>
                  <a:outerShdw blurRad="38100" dist="38100" dir="2700000" algn="tl">
                    <a:srgbClr val="000000">
                      <a:alpha val="43137"/>
                    </a:srgbClr>
                  </a:outerShdw>
                </a:effectLst>
                <a:latin typeface="Times New Roman" pitchFamily="18" charset="0"/>
                <a:cs typeface="Times New Roman" pitchFamily="18" charset="0"/>
              </a:rPr>
              <a:t>uvećane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zalihe</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 pad </a:t>
            </a:r>
            <a:r>
              <a:rPr lang="en-US" sz="4000" dirty="0" err="1" smtClean="0">
                <a:effectLst>
                  <a:outerShdw blurRad="38100" dist="38100" dir="2700000" algn="tl">
                    <a:srgbClr val="000000">
                      <a:alpha val="43137"/>
                    </a:srgbClr>
                  </a:outerShdw>
                </a:effectLst>
                <a:latin typeface="Times New Roman" pitchFamily="18" charset="0"/>
                <a:cs typeface="Times New Roman" pitchFamily="18" charset="0"/>
              </a:rPr>
              <a:t>cene</a:t>
            </a:r>
            <a:r>
              <a:rPr lang="sr-Latn-CS" sz="4000" dirty="0" smtClean="0">
                <a:effectLst>
                  <a:outerShdw blurRad="38100" dist="38100" dir="2700000" algn="tl">
                    <a:srgbClr val="000000">
                      <a:alpha val="43137"/>
                    </a:srgbClr>
                  </a:outerShdw>
                </a:effectLst>
                <a:latin typeface="Times New Roman" pitchFamily="18" charset="0"/>
                <a:cs typeface="Times New Roman" pitchFamily="18" charset="0"/>
              </a:rPr>
              <a:t>.</a:t>
            </a:r>
          </a:p>
          <a:p>
            <a:pPr>
              <a:defRPr/>
            </a:pPr>
            <a:r>
              <a:rPr lang="sr-Latn-CS" sz="4000" b="1" dirty="0" smtClean="0">
                <a:effectLst>
                  <a:outerShdw blurRad="38100" dist="38100" dir="2700000" algn="tl">
                    <a:srgbClr val="000000">
                      <a:alpha val="43137"/>
                    </a:srgbClr>
                  </a:outerShdw>
                </a:effectLst>
                <a:latin typeface="Times New Roman" pitchFamily="18" charset="0"/>
                <a:cs typeface="Times New Roman" pitchFamily="18" charset="0"/>
              </a:rPr>
              <a:t>Pri nižoj ceni(od ravnotežne)-javlja se manjak ponude i višak tražnje.</a:t>
            </a:r>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846980"/>
          </a:xfrm>
        </p:spPr>
        <p:txBody>
          <a:bodyPr>
            <a:noAutofit/>
          </a:bodyPr>
          <a:lstStyle/>
          <a:p>
            <a:r>
              <a:rPr lang="sr-Latn-RS" sz="5400" b="1" dirty="0" smtClean="0">
                <a:effectLst>
                  <a:outerShdw blurRad="38100" dist="38100" dir="2700000" algn="tl">
                    <a:srgbClr val="000000">
                      <a:alpha val="43137"/>
                    </a:srgbClr>
                  </a:outerShdw>
                </a:effectLst>
                <a:latin typeface="Times New Roman" pitchFamily="18" charset="0"/>
                <a:cs typeface="Times New Roman" pitchFamily="18" charset="0"/>
              </a:rPr>
              <a:t>Višak dobara i manjak dobara</a:t>
            </a:r>
            <a:endParaRPr lang="en-US" sz="5400" dirty="0"/>
          </a:p>
        </p:txBody>
      </p:sp>
      <p:sp>
        <p:nvSpPr>
          <p:cNvPr id="3" name="Content Placeholder 2"/>
          <p:cNvSpPr>
            <a:spLocks noGrp="1"/>
          </p:cNvSpPr>
          <p:nvPr>
            <p:ph idx="1"/>
          </p:nvPr>
        </p:nvSpPr>
        <p:spPr>
          <a:xfrm>
            <a:off x="214282" y="1142984"/>
            <a:ext cx="8572560" cy="5429288"/>
          </a:xfrm>
        </p:spPr>
        <p:txBody>
          <a:bodyPr/>
          <a:lstStyle/>
          <a:p>
            <a:pPr>
              <a:defRPr/>
            </a:pPr>
            <a:r>
              <a:rPr lang="sr-Latn-CS" sz="3200" b="1" dirty="0" smtClean="0">
                <a:effectLst>
                  <a:outerShdw blurRad="38100" dist="38100" dir="2700000" algn="tl">
                    <a:srgbClr val="000000">
                      <a:alpha val="43137"/>
                    </a:srgbClr>
                  </a:outerShdw>
                </a:effectLst>
                <a:latin typeface="Times New Roman" pitchFamily="18" charset="0"/>
                <a:cs typeface="Times New Roman" pitchFamily="18" charset="0"/>
              </a:rPr>
              <a:t>Manjak ponude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količina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veća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od</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količine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a:t>
            </a:r>
            <a:r>
              <a:rPr lang="sr-Latn-CS" sz="3200" b="1" dirty="0" smtClean="0">
                <a:effectLst>
                  <a:outerShdw blurRad="38100" dist="38100" dir="2700000" algn="tl">
                    <a:srgbClr val="000000">
                      <a:alpha val="43137"/>
                    </a:srgbClr>
                  </a:outerShdw>
                </a:effectLst>
                <a:latin typeface="Times New Roman" pitchFamily="18" charset="0"/>
                <a:cs typeface="Times New Roman" pitchFamily="18" charset="0"/>
              </a:rPr>
              <a:t>MANJAK DOBARA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sr-Latn-CS" sz="3200" dirty="0" smtClean="0">
                <a:effectLst>
                  <a:outerShdw blurRad="38100" dist="38100" dir="2700000" algn="tl">
                    <a:srgbClr val="000000">
                      <a:alpha val="43137"/>
                    </a:srgbClr>
                  </a:outerShdw>
                </a:effectLst>
                <a:latin typeface="Times New Roman" pitchFamily="18" charset="0"/>
                <a:cs typeface="Times New Roman" pitchFamily="18" charset="0"/>
              </a:rPr>
              <a:t>umanjene zalihe(nedostatak zaliha)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rast</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cene</a:t>
            </a:r>
            <a:endParaRPr lang="en-U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NA VEĆINI SLOBODNIH TRŽIŠTA VIŠKOVI I MANJKOVI SU SAMO PRIVREMENI! </a:t>
            </a:r>
          </a:p>
          <a:p>
            <a:pPr>
              <a:defRPr/>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ZAKON PONUDE I TRAŽNJE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cena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svakog</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dobra/</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usluge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prilagođava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kako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bi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ponuđenu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traženu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količinu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nekog</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dobra/</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usluge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dovela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ravnotežu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85794"/>
            <a:ext cx="8229600" cy="1214422"/>
          </a:xfrm>
        </p:spPr>
        <p:txBody>
          <a:bodyPr>
            <a:normAutofit fontScale="90000"/>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TRI KORAKA U ANALIZI PROMENE NA TRŽIŠTU: </a:t>
            </a:r>
            <a:r>
              <a:rPr lang="en-US" dirty="0" smtClean="0"/>
              <a:t/>
            </a:r>
            <a:br>
              <a:rPr lang="en-US" dirty="0" smtClean="0"/>
            </a:br>
            <a:endParaRPr lang="en-US" dirty="0"/>
          </a:p>
        </p:txBody>
      </p:sp>
      <p:sp>
        <p:nvSpPr>
          <p:cNvPr id="3" name="Content Placeholder 2"/>
          <p:cNvSpPr>
            <a:spLocks noGrp="1"/>
          </p:cNvSpPr>
          <p:nvPr>
            <p:ph idx="1"/>
          </p:nvPr>
        </p:nvSpPr>
        <p:spPr>
          <a:xfrm>
            <a:off x="285720" y="1500174"/>
            <a:ext cx="8501122" cy="5072098"/>
          </a:xfrm>
        </p:spPr>
        <p:txBody>
          <a:bodyPr/>
          <a:lstStyle/>
          <a:p>
            <a:pPr>
              <a:defRPr/>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1.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Prvo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utvrđujemo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li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taj</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događaj</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pomera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krivu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krivu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ili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nekim</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slučajevima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obe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krive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p>
          <a:p>
            <a:pPr>
              <a:defRPr/>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2.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Drugo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utvrđujemo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li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se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kriva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pomera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udesno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ili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ulevo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p>
          <a:p>
            <a:pPr>
              <a:defRPr/>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3.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Treće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uz</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pomoć</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dijagrama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ponude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tražnje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upoređujemo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prvobitnu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novu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ravnotežu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što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nam</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pokazuje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kako</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to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pomeranje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utiče</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ravnotežnu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cenu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količinu</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499176" cy="852704"/>
          </a:xfrm>
        </p:spPr>
        <p:txBody>
          <a:bodyPr>
            <a:normAutofit fontScale="90000"/>
          </a:bodyPr>
          <a:lstStyle/>
          <a:p>
            <a:r>
              <a:rPr lang="en-US" dirty="0" err="1" smtClean="0"/>
              <a:t>Nakon</a:t>
            </a:r>
            <a:r>
              <a:rPr lang="en-US" dirty="0" smtClean="0"/>
              <a:t> </a:t>
            </a:r>
            <a:r>
              <a:rPr lang="en-US" dirty="0" err="1" smtClean="0"/>
              <a:t>obnovljenog</a:t>
            </a:r>
            <a:r>
              <a:rPr lang="en-US" dirty="0" smtClean="0"/>
              <a:t> </a:t>
            </a:r>
            <a:r>
              <a:rPr lang="en-US" dirty="0" err="1" smtClean="0"/>
              <a:t>gradiva</a:t>
            </a:r>
            <a:r>
              <a:rPr lang="en-US" dirty="0" smtClean="0"/>
              <a:t> </a:t>
            </a:r>
            <a:r>
              <a:rPr lang="en-US" dirty="0" err="1" smtClean="0"/>
              <a:t>uraditi</a:t>
            </a:r>
            <a:r>
              <a:rPr lang="en-US" dirty="0" smtClean="0"/>
              <a:t> primer </a:t>
            </a:r>
            <a:r>
              <a:rPr lang="en-US" dirty="0" err="1" smtClean="0"/>
              <a:t>za</a:t>
            </a:r>
            <a:r>
              <a:rPr lang="en-US" dirty="0" smtClean="0"/>
              <a:t> </a:t>
            </a:r>
            <a:r>
              <a:rPr lang="en-US" dirty="0" err="1" smtClean="0"/>
              <a:t>doma</a:t>
            </a:r>
            <a:r>
              <a:rPr lang="sr-Latn-RS" dirty="0" smtClean="0"/>
              <a:t>ć</a:t>
            </a:r>
            <a:r>
              <a:rPr lang="en-US" dirty="0" err="1" smtClean="0"/>
              <a:t>i</a:t>
            </a:r>
            <a:endParaRPr lang="sr-Latn-R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4192182"/>
              </p:ext>
            </p:extLst>
          </p:nvPr>
        </p:nvGraphicFramePr>
        <p:xfrm>
          <a:off x="457200" y="1556792"/>
          <a:ext cx="5194920" cy="2834640"/>
        </p:xfrm>
        <a:graphic>
          <a:graphicData uri="http://schemas.openxmlformats.org/drawingml/2006/table">
            <a:tbl>
              <a:tblPr firstRow="1" bandRow="1">
                <a:tableStyleId>{5C22544A-7EE6-4342-B048-85BDC9FD1C3A}</a:tableStyleId>
              </a:tblPr>
              <a:tblGrid>
                <a:gridCol w="1731640"/>
                <a:gridCol w="1731640"/>
                <a:gridCol w="1731640"/>
              </a:tblGrid>
              <a:tr h="295700">
                <a:tc>
                  <a:txBody>
                    <a:bodyPr/>
                    <a:lstStyle/>
                    <a:p>
                      <a:r>
                        <a:rPr lang="en-US" dirty="0" err="1" smtClean="0"/>
                        <a:t>cena</a:t>
                      </a:r>
                      <a:endParaRPr lang="sr-Latn-RS" dirty="0"/>
                    </a:p>
                  </a:txBody>
                  <a:tcPr/>
                </a:tc>
                <a:tc>
                  <a:txBody>
                    <a:bodyPr/>
                    <a:lstStyle/>
                    <a:p>
                      <a:r>
                        <a:rPr lang="en-US" dirty="0" err="1" smtClean="0"/>
                        <a:t>Tra</a:t>
                      </a:r>
                      <a:r>
                        <a:rPr lang="sr-Latn-RS" dirty="0" smtClean="0"/>
                        <a:t>žena količina</a:t>
                      </a:r>
                      <a:endParaRPr lang="sr-Latn-RS" dirty="0"/>
                    </a:p>
                  </a:txBody>
                  <a:tcPr/>
                </a:tc>
                <a:tc>
                  <a:txBody>
                    <a:bodyPr/>
                    <a:lstStyle/>
                    <a:p>
                      <a:r>
                        <a:rPr lang="sr-Latn-RS" dirty="0" smtClean="0"/>
                        <a:t>Ponuđena količina</a:t>
                      </a:r>
                      <a:endParaRPr lang="sr-Latn-RS" dirty="0"/>
                    </a:p>
                  </a:txBody>
                  <a:tcPr/>
                </a:tc>
              </a:tr>
              <a:tr h="295700">
                <a:tc>
                  <a:txBody>
                    <a:bodyPr/>
                    <a:lstStyle/>
                    <a:p>
                      <a:r>
                        <a:rPr lang="sr-Latn-RS" dirty="0" smtClean="0"/>
                        <a:t>100</a:t>
                      </a:r>
                      <a:endParaRPr lang="sr-Latn-RS" dirty="0"/>
                    </a:p>
                  </a:txBody>
                  <a:tcPr/>
                </a:tc>
                <a:tc>
                  <a:txBody>
                    <a:bodyPr/>
                    <a:lstStyle/>
                    <a:p>
                      <a:r>
                        <a:rPr lang="sr-Latn-RS" dirty="0" smtClean="0"/>
                        <a:t>90</a:t>
                      </a:r>
                      <a:endParaRPr lang="sr-Latn-RS" dirty="0"/>
                    </a:p>
                  </a:txBody>
                  <a:tcPr/>
                </a:tc>
                <a:tc>
                  <a:txBody>
                    <a:bodyPr/>
                    <a:lstStyle/>
                    <a:p>
                      <a:r>
                        <a:rPr lang="sr-Latn-RS" dirty="0" smtClean="0"/>
                        <a:t>50</a:t>
                      </a:r>
                      <a:endParaRPr lang="sr-Latn-RS" dirty="0"/>
                    </a:p>
                  </a:txBody>
                  <a:tcPr/>
                </a:tc>
              </a:tr>
              <a:tr h="295700">
                <a:tc>
                  <a:txBody>
                    <a:bodyPr/>
                    <a:lstStyle/>
                    <a:p>
                      <a:r>
                        <a:rPr lang="sr-Latn-RS" dirty="0" smtClean="0"/>
                        <a:t>200</a:t>
                      </a:r>
                      <a:endParaRPr lang="sr-Latn-RS" dirty="0"/>
                    </a:p>
                  </a:txBody>
                  <a:tcPr/>
                </a:tc>
                <a:tc>
                  <a:txBody>
                    <a:bodyPr/>
                    <a:lstStyle/>
                    <a:p>
                      <a:r>
                        <a:rPr lang="sr-Latn-RS" dirty="0" smtClean="0"/>
                        <a:t>80</a:t>
                      </a:r>
                      <a:endParaRPr lang="sr-Latn-RS" dirty="0"/>
                    </a:p>
                  </a:txBody>
                  <a:tcPr/>
                </a:tc>
                <a:tc>
                  <a:txBody>
                    <a:bodyPr/>
                    <a:lstStyle/>
                    <a:p>
                      <a:r>
                        <a:rPr lang="sr-Latn-RS" dirty="0" smtClean="0"/>
                        <a:t>60</a:t>
                      </a:r>
                      <a:endParaRPr lang="sr-Latn-RS" dirty="0"/>
                    </a:p>
                  </a:txBody>
                  <a:tcPr/>
                </a:tc>
              </a:tr>
              <a:tr h="295700">
                <a:tc>
                  <a:txBody>
                    <a:bodyPr/>
                    <a:lstStyle/>
                    <a:p>
                      <a:r>
                        <a:rPr lang="sr-Latn-RS" dirty="0" smtClean="0"/>
                        <a:t>300</a:t>
                      </a:r>
                      <a:endParaRPr lang="sr-Latn-RS" dirty="0"/>
                    </a:p>
                  </a:txBody>
                  <a:tcPr/>
                </a:tc>
                <a:tc>
                  <a:txBody>
                    <a:bodyPr/>
                    <a:lstStyle/>
                    <a:p>
                      <a:r>
                        <a:rPr lang="sr-Latn-RS" dirty="0" smtClean="0"/>
                        <a:t>70</a:t>
                      </a:r>
                      <a:endParaRPr lang="sr-Latn-RS" dirty="0"/>
                    </a:p>
                  </a:txBody>
                  <a:tcPr/>
                </a:tc>
                <a:tc>
                  <a:txBody>
                    <a:bodyPr/>
                    <a:lstStyle/>
                    <a:p>
                      <a:r>
                        <a:rPr lang="sr-Latn-RS" dirty="0" smtClean="0"/>
                        <a:t>70</a:t>
                      </a:r>
                      <a:endParaRPr lang="sr-Latn-RS" dirty="0"/>
                    </a:p>
                  </a:txBody>
                  <a:tcPr/>
                </a:tc>
              </a:tr>
              <a:tr h="295700">
                <a:tc>
                  <a:txBody>
                    <a:bodyPr/>
                    <a:lstStyle/>
                    <a:p>
                      <a:r>
                        <a:rPr lang="sr-Latn-RS" dirty="0" smtClean="0"/>
                        <a:t>400</a:t>
                      </a:r>
                      <a:endParaRPr lang="sr-Latn-RS" dirty="0"/>
                    </a:p>
                  </a:txBody>
                  <a:tcPr/>
                </a:tc>
                <a:tc>
                  <a:txBody>
                    <a:bodyPr/>
                    <a:lstStyle/>
                    <a:p>
                      <a:r>
                        <a:rPr lang="sr-Latn-RS" dirty="0" smtClean="0"/>
                        <a:t>60</a:t>
                      </a:r>
                      <a:endParaRPr lang="sr-Latn-RS" dirty="0"/>
                    </a:p>
                  </a:txBody>
                  <a:tcPr/>
                </a:tc>
                <a:tc>
                  <a:txBody>
                    <a:bodyPr/>
                    <a:lstStyle/>
                    <a:p>
                      <a:r>
                        <a:rPr lang="sr-Latn-RS" dirty="0" smtClean="0"/>
                        <a:t>80</a:t>
                      </a:r>
                      <a:endParaRPr lang="sr-Latn-RS" dirty="0"/>
                    </a:p>
                  </a:txBody>
                  <a:tcPr/>
                </a:tc>
              </a:tr>
              <a:tr h="295700">
                <a:tc>
                  <a:txBody>
                    <a:bodyPr/>
                    <a:lstStyle/>
                    <a:p>
                      <a:r>
                        <a:rPr lang="sr-Latn-RS" dirty="0" smtClean="0"/>
                        <a:t>500</a:t>
                      </a:r>
                      <a:endParaRPr lang="sr-Latn-RS" dirty="0"/>
                    </a:p>
                  </a:txBody>
                  <a:tcPr/>
                </a:tc>
                <a:tc>
                  <a:txBody>
                    <a:bodyPr/>
                    <a:lstStyle/>
                    <a:p>
                      <a:r>
                        <a:rPr lang="sr-Latn-RS" dirty="0" smtClean="0"/>
                        <a:t>50</a:t>
                      </a:r>
                      <a:endParaRPr lang="sr-Latn-RS" dirty="0"/>
                    </a:p>
                  </a:txBody>
                  <a:tcPr/>
                </a:tc>
                <a:tc>
                  <a:txBody>
                    <a:bodyPr/>
                    <a:lstStyle/>
                    <a:p>
                      <a:r>
                        <a:rPr lang="sr-Latn-RS" dirty="0" smtClean="0"/>
                        <a:t>90</a:t>
                      </a:r>
                      <a:endParaRPr lang="sr-Latn-RS" dirty="0"/>
                    </a:p>
                  </a:txBody>
                  <a:tcPr/>
                </a:tc>
              </a:tr>
              <a:tr h="295700">
                <a:tc>
                  <a:txBody>
                    <a:bodyPr/>
                    <a:lstStyle/>
                    <a:p>
                      <a:r>
                        <a:rPr lang="sr-Latn-RS" dirty="0" smtClean="0"/>
                        <a:t>600</a:t>
                      </a:r>
                      <a:endParaRPr lang="sr-Latn-RS" dirty="0"/>
                    </a:p>
                  </a:txBody>
                  <a:tcPr/>
                </a:tc>
                <a:tc>
                  <a:txBody>
                    <a:bodyPr/>
                    <a:lstStyle/>
                    <a:p>
                      <a:r>
                        <a:rPr lang="sr-Latn-RS" dirty="0" smtClean="0"/>
                        <a:t>40</a:t>
                      </a:r>
                      <a:endParaRPr lang="sr-Latn-RS" dirty="0"/>
                    </a:p>
                  </a:txBody>
                  <a:tcPr/>
                </a:tc>
                <a:tc>
                  <a:txBody>
                    <a:bodyPr/>
                    <a:lstStyle/>
                    <a:p>
                      <a:r>
                        <a:rPr lang="sr-Latn-RS" dirty="0" smtClean="0"/>
                        <a:t>100</a:t>
                      </a:r>
                      <a:endParaRPr lang="sr-Latn-RS" dirty="0"/>
                    </a:p>
                  </a:txBody>
                  <a:tcPr/>
                </a:tc>
              </a:tr>
            </a:tbl>
          </a:graphicData>
        </a:graphic>
      </p:graphicFrame>
      <p:sp>
        <p:nvSpPr>
          <p:cNvPr id="5" name="TextBox 4"/>
          <p:cNvSpPr txBox="1"/>
          <p:nvPr/>
        </p:nvSpPr>
        <p:spPr>
          <a:xfrm>
            <a:off x="0" y="4581128"/>
            <a:ext cx="6768752" cy="1200329"/>
          </a:xfrm>
          <a:prstGeom prst="rect">
            <a:avLst/>
          </a:prstGeom>
          <a:noFill/>
        </p:spPr>
        <p:txBody>
          <a:bodyPr wrap="square" rtlCol="0">
            <a:spAutoFit/>
          </a:bodyPr>
          <a:lstStyle/>
          <a:p>
            <a:r>
              <a:rPr lang="sr-Latn-RS" dirty="0" smtClean="0"/>
              <a:t>   1. Nacrtati krive tražnje i ponude</a:t>
            </a:r>
          </a:p>
          <a:p>
            <a:r>
              <a:rPr lang="sr-Latn-RS" dirty="0" smtClean="0"/>
              <a:t>2. Koliko iznosi ravnotežna cena, a koliko količina</a:t>
            </a:r>
          </a:p>
          <a:p>
            <a:r>
              <a:rPr lang="sr-Latn-RS" dirty="0" smtClean="0"/>
              <a:t>3. Ukoliko je cena 100 din, da li na tržištu postoji višak ili manjak</a:t>
            </a:r>
          </a:p>
          <a:p>
            <a:r>
              <a:rPr lang="sr-Latn-RS" dirty="0" smtClean="0"/>
              <a:t>4. Ukoliko je cena 600 din, </a:t>
            </a:r>
            <a:r>
              <a:rPr lang="sr-Latn-RS" dirty="0"/>
              <a:t>da li na tržištu postoji višak ili manjak</a:t>
            </a:r>
          </a:p>
        </p:txBody>
      </p:sp>
    </p:spTree>
    <p:extLst>
      <p:ext uri="{BB962C8B-B14F-4D97-AF65-F5344CB8AC3E}">
        <p14:creationId xmlns:p14="http://schemas.microsoft.com/office/powerpoint/2010/main" val="421442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Funkcije tržišta</a:t>
            </a:r>
            <a:endParaRPr lang="en-US" sz="6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357158" y="1285860"/>
            <a:ext cx="8786842" cy="5572140"/>
          </a:xfrm>
        </p:spPr>
        <p:txBody>
          <a:bodyPr>
            <a:normAutofit lnSpcReduction="10000"/>
          </a:bodyPr>
          <a:lstStyle/>
          <a:p>
            <a:pPr>
              <a:lnSpc>
                <a:spcPct val="80000"/>
              </a:lnSpc>
              <a:defRPr/>
            </a:pPr>
            <a:r>
              <a:rPr lang="sr-Latn-CS" sz="3600" b="1" dirty="0" smtClean="0">
                <a:effectLst>
                  <a:outerShdw blurRad="38100" dist="38100" dir="2700000" algn="tl">
                    <a:srgbClr val="000000">
                      <a:alpha val="43137"/>
                    </a:srgbClr>
                  </a:outerShdw>
                </a:effectLst>
                <a:latin typeface="Times New Roman" pitchFamily="18" charset="0"/>
              </a:rPr>
              <a:t>1.Informativna funkcija- </a:t>
            </a:r>
            <a:r>
              <a:rPr lang="en-US" sz="3600" dirty="0" err="1" smtClean="0">
                <a:effectLst>
                  <a:outerShdw blurRad="38100" dist="38100" dir="2700000" algn="tl">
                    <a:srgbClr val="000000">
                      <a:alpha val="43137"/>
                    </a:srgbClr>
                  </a:outerShdw>
                </a:effectLst>
                <a:latin typeface="Times New Roman" pitchFamily="18" charset="0"/>
              </a:rPr>
              <a:t>Svi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stvarni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potencijalni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učesnici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nezavisni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jedni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od</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drugih</a:t>
            </a:r>
            <a:r>
              <a:rPr lang="en-US" sz="3600" dirty="0" smtClean="0">
                <a:effectLst>
                  <a:outerShdw blurRad="38100" dist="38100" dir="2700000" algn="tl">
                    <a:srgbClr val="000000">
                      <a:alpha val="43137"/>
                    </a:srgbClr>
                  </a:outerShdw>
                </a:effectLst>
                <a:latin typeface="Times New Roman" pitchFamily="18" charset="0"/>
              </a:rPr>
              <a:t>, pa je </a:t>
            </a:r>
            <a:r>
              <a:rPr lang="en-US" sz="3600" dirty="0" err="1" smtClean="0">
                <a:effectLst>
                  <a:outerShdw blurRad="38100" dist="38100" dir="2700000" algn="tl">
                    <a:srgbClr val="000000">
                      <a:alpha val="43137"/>
                    </a:srgbClr>
                  </a:outerShdw>
                </a:effectLst>
                <a:latin typeface="Times New Roman" pitchFamily="18" charset="0"/>
              </a:rPr>
              <a:t>neophodno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posedovati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informacije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da</a:t>
            </a:r>
            <a:r>
              <a:rPr lang="en-US" sz="3600" dirty="0" smtClean="0">
                <a:effectLst>
                  <a:outerShdw blurRad="38100" dist="38100" dir="2700000" algn="tl">
                    <a:srgbClr val="000000">
                      <a:alpha val="43137"/>
                    </a:srgbClr>
                  </a:outerShdw>
                </a:effectLst>
                <a:latin typeface="Times New Roman" pitchFamily="18" charset="0"/>
              </a:rPr>
              <a:t> bi se </a:t>
            </a:r>
            <a:r>
              <a:rPr lang="en-US" sz="3600" dirty="0" err="1" smtClean="0">
                <a:effectLst>
                  <a:outerShdw blurRad="38100" dist="38100" dir="2700000" algn="tl">
                    <a:srgbClr val="000000">
                      <a:alpha val="43137"/>
                    </a:srgbClr>
                  </a:outerShdw>
                </a:effectLst>
                <a:latin typeface="Times New Roman" pitchFamily="18" charset="0"/>
              </a:rPr>
              <a:t>sagledala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sopstvena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pozicija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to, </a:t>
            </a:r>
            <a:r>
              <a:rPr lang="en-US" sz="3600" dirty="0" err="1" smtClean="0">
                <a:effectLst>
                  <a:outerShdw blurRad="38100" dist="38100" dir="2700000" algn="tl">
                    <a:srgbClr val="000000">
                      <a:alpha val="43137"/>
                    </a:srgbClr>
                  </a:outerShdw>
                </a:effectLst>
                <a:latin typeface="Times New Roman" pitchFamily="18" charset="0"/>
              </a:rPr>
              <a:t>ako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prodajemo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kakvo</a:t>
            </a:r>
            <a:r>
              <a:rPr lang="en-US" sz="3600" dirty="0" smtClean="0">
                <a:effectLst>
                  <a:outerShdw blurRad="38100" dist="38100" dir="2700000" algn="tl">
                    <a:srgbClr val="000000">
                      <a:alpha val="43137"/>
                    </a:srgbClr>
                  </a:outerShdw>
                </a:effectLst>
                <a:latin typeface="Times New Roman" pitchFamily="18" charset="0"/>
              </a:rPr>
              <a:t> je </a:t>
            </a:r>
            <a:r>
              <a:rPr lang="en-US" sz="3600" dirty="0" err="1" smtClean="0">
                <a:effectLst>
                  <a:outerShdw blurRad="38100" dist="38100" dir="2700000" algn="tl">
                    <a:srgbClr val="000000">
                      <a:alpha val="43137"/>
                    </a:srgbClr>
                  </a:outerShdw>
                </a:effectLst>
                <a:latin typeface="Times New Roman" pitchFamily="18" charset="0"/>
              </a:rPr>
              <a:t>stanje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ponude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istih</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ili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srodnih</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tržištu</a:t>
            </a:r>
            <a:r>
              <a:rPr lang="en-US" sz="3600" dirty="0" smtClean="0">
                <a:effectLst>
                  <a:outerShdw blurRad="38100" dist="38100" dir="2700000" algn="tl">
                    <a:srgbClr val="000000">
                      <a:alpha val="43137"/>
                    </a:srgbClr>
                  </a:outerShdw>
                </a:effectLst>
                <a:latin typeface="Times New Roman" pitchFamily="18" charset="0"/>
              </a:rPr>
              <a:t>, a </a:t>
            </a:r>
            <a:r>
              <a:rPr lang="en-US" sz="3600" dirty="0" err="1" smtClean="0">
                <a:effectLst>
                  <a:outerShdw blurRad="38100" dist="38100" dir="2700000" algn="tl">
                    <a:srgbClr val="000000">
                      <a:alpha val="43137"/>
                    </a:srgbClr>
                  </a:outerShdw>
                </a:effectLst>
                <a:latin typeface="Times New Roman" pitchFamily="18" charset="0"/>
              </a:rPr>
              <a:t>ako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kupujemo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stanje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ponude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koje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kupujemo</a:t>
            </a:r>
            <a:r>
              <a:rPr lang="en-US" sz="3600" dirty="0" smtClean="0">
                <a:effectLst>
                  <a:outerShdw blurRad="38100" dist="38100" dir="2700000" algn="tl">
                    <a:srgbClr val="000000">
                      <a:alpha val="43137"/>
                    </a:srgbClr>
                  </a:outerShdw>
                </a:effectLst>
                <a:latin typeface="Times New Roman" pitchFamily="18" charset="0"/>
              </a:rPr>
              <a:t>. </a:t>
            </a:r>
            <a:endParaRPr lang="sr-Latn-CS" sz="3600" dirty="0" smtClean="0">
              <a:effectLst>
                <a:outerShdw blurRad="38100" dist="38100" dir="2700000" algn="tl">
                  <a:srgbClr val="000000">
                    <a:alpha val="43137"/>
                  </a:srgbClr>
                </a:outerShdw>
              </a:effectLst>
              <a:latin typeface="Times New Roman" pitchFamily="18" charset="0"/>
            </a:endParaRPr>
          </a:p>
          <a:p>
            <a:pPr>
              <a:lnSpc>
                <a:spcPct val="80000"/>
              </a:lnSpc>
              <a:defRPr/>
            </a:pPr>
            <a:r>
              <a:rPr lang="en-US" sz="4400" b="1" dirty="0" smtClean="0">
                <a:effectLst>
                  <a:outerShdw blurRad="38100" dist="38100" dir="2700000" algn="tl">
                    <a:srgbClr val="000000">
                      <a:alpha val="43137"/>
                    </a:srgbClr>
                  </a:outerShdw>
                </a:effectLst>
                <a:latin typeface="Times New Roman" pitchFamily="18" charset="0"/>
              </a:rPr>
              <a:t>Na </a:t>
            </a:r>
            <a:r>
              <a:rPr lang="en-US" sz="4400" b="1" dirty="0" err="1" smtClean="0">
                <a:effectLst>
                  <a:outerShdw blurRad="38100" dist="38100" dir="2700000" algn="tl">
                    <a:srgbClr val="000000">
                      <a:alpha val="43137"/>
                    </a:srgbClr>
                  </a:outerShdw>
                </a:effectLst>
                <a:latin typeface="Times New Roman" pitchFamily="18" charset="0"/>
              </a:rPr>
              <a:t>osnovu</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tih</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informacija</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svaki</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privredni</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subjekt</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donosi</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odluke</a:t>
            </a:r>
            <a:r>
              <a:rPr lang="en-US" sz="4400" b="1" dirty="0" smtClean="0">
                <a:effectLst>
                  <a:outerShdw blurRad="38100" dist="38100" dir="2700000" algn="tl">
                    <a:srgbClr val="000000">
                      <a:alpha val="43137"/>
                    </a:srgbClr>
                  </a:outerShdw>
                </a:effectLst>
                <a:latin typeface="Times New Roman" pitchFamily="18" charset="0"/>
              </a:rPr>
              <a:t> o </a:t>
            </a:r>
            <a:r>
              <a:rPr lang="en-US" sz="4400" b="1" dirty="0" err="1" smtClean="0">
                <a:effectLst>
                  <a:outerShdw blurRad="38100" dist="38100" dir="2700000" algn="tl">
                    <a:srgbClr val="000000">
                      <a:alpha val="43137"/>
                    </a:srgbClr>
                  </a:outerShdw>
                </a:effectLst>
                <a:latin typeface="Times New Roman" pitchFamily="18" charset="0"/>
              </a:rPr>
              <a:t>svojim</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daljim</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planovima</a:t>
            </a:r>
            <a:r>
              <a:rPr lang="en-US" sz="4400" b="1" dirty="0" smtClean="0">
                <a:effectLst>
                  <a:outerShdw blurRad="38100" dist="38100" dir="2700000" algn="tl">
                    <a:srgbClr val="000000">
                      <a:alpha val="43137"/>
                    </a:srgbClr>
                  </a:outerShdw>
                </a:effectLst>
                <a:latin typeface="Times New Roman" pitchFamily="18" charset="0"/>
              </a:rPr>
              <a:t> u </a:t>
            </a:r>
            <a:r>
              <a:rPr lang="en-US" sz="4400" b="1" dirty="0" err="1" smtClean="0">
                <a:effectLst>
                  <a:outerShdw blurRad="38100" dist="38100" dir="2700000" algn="tl">
                    <a:srgbClr val="000000">
                      <a:alpha val="43137"/>
                    </a:srgbClr>
                  </a:outerShdw>
                </a:effectLst>
                <a:latin typeface="Times New Roman" pitchFamily="18" charset="0"/>
              </a:rPr>
              <a:t>proizvodnji</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i</a:t>
            </a:r>
            <a:r>
              <a:rPr lang="en-US" sz="4400" b="1" dirty="0" smtClean="0">
                <a:effectLst>
                  <a:outerShdw blurRad="38100" dist="38100" dir="2700000" algn="tl">
                    <a:srgbClr val="000000">
                      <a:alpha val="43137"/>
                    </a:srgbClr>
                  </a:outerShdw>
                </a:effectLst>
                <a:latin typeface="Times New Roman" pitchFamily="18" charset="0"/>
              </a:rPr>
              <a:t> </a:t>
            </a:r>
            <a:r>
              <a:rPr lang="en-US" sz="4400" b="1" dirty="0" err="1" smtClean="0">
                <a:effectLst>
                  <a:outerShdw blurRad="38100" dist="38100" dir="2700000" algn="tl">
                    <a:srgbClr val="000000">
                      <a:alpha val="43137"/>
                    </a:srgbClr>
                  </a:outerShdw>
                </a:effectLst>
                <a:latin typeface="Times New Roman" pitchFamily="18" charset="0"/>
              </a:rPr>
              <a:t>potrošnji</a:t>
            </a:r>
            <a:r>
              <a:rPr lang="en-US" sz="4400" b="1" dirty="0" smtClean="0">
                <a:effectLst>
                  <a:outerShdw blurRad="38100" dist="38100" dir="2700000" algn="tl">
                    <a:srgbClr val="000000">
                      <a:alpha val="43137"/>
                    </a:srgbClr>
                  </a:outerShdw>
                </a:effectLst>
                <a:latin typeface="Times New Roman" pitchFamily="18" charset="0"/>
              </a:rPr>
              <a:t>.</a:t>
            </a:r>
            <a:r>
              <a:rPr lang="en-US" sz="4400" dirty="0" smtClean="0">
                <a:effectLst>
                  <a:outerShdw blurRad="38100" dist="38100" dir="2700000" algn="tl">
                    <a:srgbClr val="000000">
                      <a:alpha val="43137"/>
                    </a:srgbClr>
                  </a:outerShdw>
                </a:effectLst>
                <a:latin typeface="Times New Roman" pitchFamily="18" charset="0"/>
              </a:rPr>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Funkcije tržišta</a:t>
            </a:r>
            <a:endParaRPr lang="en-US" sz="6600" dirty="0"/>
          </a:p>
        </p:txBody>
      </p:sp>
      <p:sp>
        <p:nvSpPr>
          <p:cNvPr id="3" name="Content Placeholder 2"/>
          <p:cNvSpPr>
            <a:spLocks noGrp="1"/>
          </p:cNvSpPr>
          <p:nvPr>
            <p:ph idx="1"/>
          </p:nvPr>
        </p:nvSpPr>
        <p:spPr>
          <a:xfrm>
            <a:off x="285720" y="1142984"/>
            <a:ext cx="8643998" cy="5500726"/>
          </a:xfrm>
        </p:spPr>
        <p:txBody>
          <a:bodyPr/>
          <a:lstStyle/>
          <a:p>
            <a:r>
              <a:rPr lang="sr-Latn-CS" sz="3200" b="1" dirty="0" smtClean="0">
                <a:effectLst>
                  <a:outerShdw blurRad="38100" dist="38100" dir="2700000" algn="tl">
                    <a:srgbClr val="000000">
                      <a:alpha val="43137"/>
                    </a:srgbClr>
                  </a:outerShdw>
                </a:effectLst>
                <a:latin typeface="Times New Roman" pitchFamily="18" charset="0"/>
              </a:rPr>
              <a:t>2.Alokativna funkcija- </a:t>
            </a:r>
            <a:r>
              <a:rPr lang="en-US" sz="3200" dirty="0" err="1" smtClean="0">
                <a:effectLst>
                  <a:outerShdw blurRad="38100" dist="38100" dir="2700000" algn="tl">
                    <a:srgbClr val="000000">
                      <a:alpha val="43137"/>
                    </a:srgbClr>
                  </a:outerShdw>
                </a:effectLst>
                <a:latin typeface="Times New Roman" pitchFamily="18" charset="0"/>
              </a:rPr>
              <a:t>Moderno</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tržište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omogućava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alokaciju</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razmeštaj</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resursa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najjednostavniji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način</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ako</a:t>
            </a:r>
            <a:r>
              <a:rPr lang="en-US" sz="3200" dirty="0" smtClean="0">
                <a:effectLst>
                  <a:outerShdw blurRad="38100" dist="38100" dir="2700000" algn="tl">
                    <a:srgbClr val="000000">
                      <a:alpha val="43137"/>
                    </a:srgbClr>
                  </a:outerShdw>
                </a:effectLst>
                <a:latin typeface="Times New Roman" pitchFamily="18" charset="0"/>
              </a:rPr>
              <a:t> se </a:t>
            </a:r>
            <a:r>
              <a:rPr lang="en-US" sz="3200" dirty="0" err="1" smtClean="0">
                <a:effectLst>
                  <a:outerShdw blurRad="38100" dist="38100" dir="2700000" algn="tl">
                    <a:srgbClr val="000000">
                      <a:alpha val="43137"/>
                    </a:srgbClr>
                  </a:outerShdw>
                </a:effectLst>
                <a:latin typeface="Times New Roman" pitchFamily="18" charset="0"/>
              </a:rPr>
              <a:t>na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tržištu</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može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postići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povoljna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cena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izvesno</a:t>
            </a:r>
            <a:r>
              <a:rPr lang="en-US" sz="3200" dirty="0" smtClean="0">
                <a:effectLst>
                  <a:outerShdw blurRad="38100" dist="38100" dir="2700000" algn="tl">
                    <a:srgbClr val="000000">
                      <a:alpha val="43137"/>
                    </a:srgbClr>
                  </a:outerShdw>
                </a:effectLst>
                <a:latin typeface="Times New Roman" pitchFamily="18" charset="0"/>
              </a:rPr>
              <a:t> je </a:t>
            </a:r>
            <a:r>
              <a:rPr lang="en-US" sz="3200" dirty="0" err="1" smtClean="0">
                <a:effectLst>
                  <a:outerShdw blurRad="38100" dist="38100" dir="2700000" algn="tl">
                    <a:srgbClr val="000000">
                      <a:alpha val="43137"/>
                    </a:srgbClr>
                  </a:outerShdw>
                </a:effectLst>
                <a:latin typeface="Times New Roman" pitchFamily="18" charset="0"/>
              </a:rPr>
              <a:t>da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takva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prodaja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pruža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mogućnost</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zarade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odnosno</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ekstra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dobiti</a:t>
            </a:r>
            <a:r>
              <a:rPr lang="en-US" sz="3200" dirty="0" smtClean="0">
                <a:effectLst>
                  <a:outerShdw blurRad="38100" dist="38100" dir="2700000" algn="tl">
                    <a:srgbClr val="000000">
                      <a:alpha val="43137"/>
                    </a:srgbClr>
                  </a:outerShdw>
                </a:effectLst>
                <a:latin typeface="Times New Roman" pitchFamily="18" charset="0"/>
              </a:rPr>
              <a:t>. </a:t>
            </a:r>
            <a:endParaRPr lang="sr-Latn-RS" sz="3200" dirty="0" smtClean="0">
              <a:effectLst>
                <a:outerShdw blurRad="38100" dist="38100" dir="2700000" algn="tl">
                  <a:srgbClr val="000000">
                    <a:alpha val="43137"/>
                  </a:srgbClr>
                </a:outerShdw>
              </a:effectLst>
              <a:latin typeface="Times New Roman" pitchFamily="18" charset="0"/>
            </a:endParaRPr>
          </a:p>
          <a:p>
            <a:r>
              <a:rPr lang="en-US" sz="3200" dirty="0" err="1" smtClean="0">
                <a:effectLst>
                  <a:outerShdw blurRad="38100" dist="38100" dir="2700000" algn="tl">
                    <a:srgbClr val="000000">
                      <a:alpha val="43137"/>
                    </a:srgbClr>
                  </a:outerShdw>
                </a:effectLst>
                <a:latin typeface="Times New Roman" pitchFamily="18" charset="0"/>
              </a:rPr>
              <a:t>Međutim</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ukoliko</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nekom</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proizvodu</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padaju</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cene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znači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tražnja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za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njim</a:t>
            </a:r>
            <a:r>
              <a:rPr lang="en-US" sz="3200" dirty="0" smtClean="0">
                <a:effectLst>
                  <a:outerShdw blurRad="38100" dist="38100" dir="2700000" algn="tl">
                    <a:srgbClr val="000000">
                      <a:alpha val="43137"/>
                    </a:srgbClr>
                  </a:outerShdw>
                </a:effectLst>
                <a:latin typeface="Times New Roman" pitchFamily="18" charset="0"/>
              </a:rPr>
              <a:t> se </a:t>
            </a:r>
            <a:r>
              <a:rPr lang="en-US" sz="3200" dirty="0" err="1" smtClean="0">
                <a:effectLst>
                  <a:outerShdw blurRad="38100" dist="38100" dir="2700000" algn="tl">
                    <a:srgbClr val="000000">
                      <a:alpha val="43137"/>
                    </a:srgbClr>
                  </a:outerShdw>
                </a:effectLst>
                <a:latin typeface="Times New Roman" pitchFamily="18" charset="0"/>
              </a:rPr>
              <a:t>smanjuje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ili</a:t>
            </a:r>
            <a:r>
              <a:rPr lang="en-US" sz="3200" dirty="0" smtClean="0">
                <a:effectLst>
                  <a:outerShdw blurRad="38100" dist="38100" dir="2700000" algn="tl">
                    <a:srgbClr val="000000">
                      <a:alpha val="43137"/>
                    </a:srgbClr>
                  </a:outerShdw>
                </a:effectLst>
                <a:latin typeface="Times New Roman" pitchFamily="18" charset="0"/>
              </a:rPr>
              <a:t> je </a:t>
            </a:r>
            <a:r>
              <a:rPr lang="en-US" sz="3200" dirty="0" err="1" smtClean="0">
                <a:effectLst>
                  <a:outerShdw blurRad="38100" dist="38100" dir="2700000" algn="tl">
                    <a:srgbClr val="000000">
                      <a:alpha val="43137"/>
                    </a:srgbClr>
                  </a:outerShdw>
                </a:effectLst>
                <a:latin typeface="Times New Roman" pitchFamily="18" charset="0"/>
              </a:rPr>
              <a:t>ponuda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tako</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velika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da</a:t>
            </a:r>
            <a:r>
              <a:rPr lang="en-US" sz="3200" dirty="0" smtClean="0">
                <a:effectLst>
                  <a:outerShdw blurRad="38100" dist="38100" dir="2700000" algn="tl">
                    <a:srgbClr val="000000">
                      <a:alpha val="43137"/>
                    </a:srgbClr>
                  </a:outerShdw>
                </a:effectLst>
                <a:latin typeface="Times New Roman" pitchFamily="18" charset="0"/>
              </a:rPr>
              <a:t> je </a:t>
            </a:r>
            <a:r>
              <a:rPr lang="en-US" sz="3200" dirty="0" err="1" smtClean="0">
                <a:effectLst>
                  <a:outerShdw blurRad="38100" dist="38100" dir="2700000" algn="tl">
                    <a:srgbClr val="000000">
                      <a:alpha val="43137"/>
                    </a:srgbClr>
                  </a:outerShdw>
                </a:effectLst>
                <a:latin typeface="Times New Roman" pitchFamily="18" charset="0"/>
              </a:rPr>
              <a:t>došlo</a:t>
            </a:r>
            <a:r>
              <a:rPr lang="en-US" sz="3200" dirty="0" smtClean="0">
                <a:effectLst>
                  <a:outerShdw blurRad="38100" dist="38100" dir="2700000" algn="tl">
                    <a:srgbClr val="000000">
                      <a:alpha val="43137"/>
                    </a:srgbClr>
                  </a:outerShdw>
                </a:effectLst>
                <a:latin typeface="Times New Roman" pitchFamily="18" charset="0"/>
              </a:rPr>
              <a:t> do </a:t>
            </a:r>
            <a:r>
              <a:rPr lang="en-US" sz="3200" dirty="0" err="1" smtClean="0">
                <a:effectLst>
                  <a:outerShdw blurRad="38100" dist="38100" dir="2700000" algn="tl">
                    <a:srgbClr val="000000">
                      <a:alpha val="43137"/>
                    </a:srgbClr>
                  </a:outerShdw>
                </a:effectLst>
                <a:latin typeface="Times New Roman" pitchFamily="18" charset="0"/>
              </a:rPr>
              <a:t>poremećaja</a:t>
            </a:r>
            <a:r>
              <a:rPr lang="en-US" sz="3200" dirty="0" smtClean="0">
                <a:effectLst>
                  <a:outerShdw blurRad="38100" dist="38100" dir="2700000" algn="tl">
                    <a:srgbClr val="000000">
                      <a:alpha val="43137"/>
                    </a:srgbClr>
                  </a:outerShdw>
                </a:effectLst>
                <a:latin typeface="Times New Roman" pitchFamily="18" charset="0"/>
              </a:rPr>
              <a:t> u </a:t>
            </a:r>
            <a:r>
              <a:rPr lang="en-US" sz="3200" dirty="0" err="1" smtClean="0">
                <a:effectLst>
                  <a:outerShdw blurRad="38100" dist="38100" dir="2700000" algn="tl">
                    <a:srgbClr val="000000">
                      <a:alpha val="43137"/>
                    </a:srgbClr>
                  </a:outerShdw>
                </a:effectLst>
                <a:latin typeface="Times New Roman" pitchFamily="18" charset="0"/>
              </a:rPr>
              <a:t>odnosima</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između</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ponuđene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količine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i</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realne</a:t>
            </a:r>
            <a:r>
              <a:rPr lang="en-US" sz="3200" dirty="0" smtClean="0">
                <a:effectLst>
                  <a:outerShdw blurRad="38100" dist="38100" dir="2700000" algn="tl">
                    <a:srgbClr val="000000">
                      <a:alpha val="43137"/>
                    </a:srgbClr>
                  </a:outerShdw>
                </a:effectLst>
                <a:latin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rPr>
              <a:t>tražnje</a:t>
            </a:r>
            <a:r>
              <a:rPr lang="en-US" sz="3200" dirty="0" smtClean="0">
                <a:effectLst>
                  <a:outerShdw blurRad="38100" dist="38100" dir="2700000" algn="tl">
                    <a:srgbClr val="000000">
                      <a:alpha val="43137"/>
                    </a:srgbClr>
                  </a:outerShdw>
                </a:effectLst>
                <a:latin typeface="Times New Roman" pitchFamily="18"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sr-Latn-RS" sz="6600" b="1" dirty="0" smtClean="0">
                <a:effectLst>
                  <a:outerShdw blurRad="38100" dist="38100" dir="2700000" algn="tl">
                    <a:srgbClr val="000000">
                      <a:alpha val="43137"/>
                    </a:srgbClr>
                  </a:outerShdw>
                </a:effectLst>
                <a:latin typeface="Times New Roman" pitchFamily="18" charset="0"/>
                <a:cs typeface="Times New Roman" pitchFamily="18" charset="0"/>
              </a:rPr>
              <a:t>Funkcije tržišta</a:t>
            </a:r>
            <a:endParaRPr lang="en-US" sz="6600" dirty="0"/>
          </a:p>
        </p:txBody>
      </p:sp>
      <p:sp>
        <p:nvSpPr>
          <p:cNvPr id="3" name="Content Placeholder 2"/>
          <p:cNvSpPr>
            <a:spLocks noGrp="1"/>
          </p:cNvSpPr>
          <p:nvPr>
            <p:ph idx="1"/>
          </p:nvPr>
        </p:nvSpPr>
        <p:spPr>
          <a:xfrm>
            <a:off x="428596" y="1142984"/>
            <a:ext cx="8429684" cy="5357850"/>
          </a:xfrm>
        </p:spPr>
        <p:txBody>
          <a:bodyPr/>
          <a:lstStyle/>
          <a:p>
            <a:pPr>
              <a:lnSpc>
                <a:spcPct val="90000"/>
              </a:lnSpc>
              <a:defRPr/>
            </a:pPr>
            <a:r>
              <a:rPr lang="en-US" sz="4000" dirty="0" smtClean="0">
                <a:effectLst>
                  <a:outerShdw blurRad="38100" dist="38100" dir="2700000" algn="tl">
                    <a:srgbClr val="000000">
                      <a:alpha val="43137"/>
                    </a:srgbClr>
                  </a:outerShdw>
                </a:effectLst>
                <a:latin typeface="Times New Roman" pitchFamily="18" charset="0"/>
              </a:rPr>
              <a:t>Kao </a:t>
            </a:r>
            <a:r>
              <a:rPr lang="en-US" sz="4000" dirty="0" err="1" smtClean="0">
                <a:effectLst>
                  <a:outerShdw blurRad="38100" dist="38100" dir="2700000" algn="tl">
                    <a:srgbClr val="000000">
                      <a:alpha val="43137"/>
                    </a:srgbClr>
                  </a:outerShdw>
                </a:effectLst>
                <a:latin typeface="Times New Roman" pitchFamily="18" charset="0"/>
              </a:rPr>
              <a:t>rezultat</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signala</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sa</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tržišta</a:t>
            </a:r>
            <a:r>
              <a:rPr lang="sr-Latn-CS" sz="4000" dirty="0" smtClean="0">
                <a:effectLst>
                  <a:outerShdw blurRad="38100" dist="38100" dir="2700000" algn="tl">
                    <a:srgbClr val="000000">
                      <a:alpha val="43137"/>
                    </a:srgbClr>
                  </a:outerShdw>
                </a:effectLst>
                <a:latin typeface="Times New Roman" pitchFamily="18" charset="0"/>
              </a:rPr>
              <a:t> javlja se to da</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vlasnici</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privrednih</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resursa</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povlače</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svoje</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resurse</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iz</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delatnosti</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sa</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neizvesnim</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rezultatima</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poslovanja</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i</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ulažu</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ih</a:t>
            </a:r>
            <a:r>
              <a:rPr lang="en-US" sz="4000" dirty="0" smtClean="0">
                <a:effectLst>
                  <a:outerShdw blurRad="38100" dist="38100" dir="2700000" algn="tl">
                    <a:srgbClr val="000000">
                      <a:alpha val="43137"/>
                    </a:srgbClr>
                  </a:outerShdw>
                </a:effectLst>
                <a:latin typeface="Times New Roman" pitchFamily="18" charset="0"/>
              </a:rPr>
              <a:t> u </a:t>
            </a:r>
            <a:r>
              <a:rPr lang="en-US" sz="4000" dirty="0" err="1" smtClean="0">
                <a:effectLst>
                  <a:outerShdw blurRad="38100" dist="38100" dir="2700000" algn="tl">
                    <a:srgbClr val="000000">
                      <a:alpha val="43137"/>
                    </a:srgbClr>
                  </a:outerShdw>
                </a:effectLst>
                <a:latin typeface="Times New Roman" pitchFamily="18" charset="0"/>
              </a:rPr>
              <a:t>druge</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delatnosti</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gde</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su</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izvesni</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pozitivni</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rezultati</a:t>
            </a:r>
            <a:r>
              <a:rPr lang="en-US" sz="4000" dirty="0" smtClean="0">
                <a:effectLst>
                  <a:outerShdw blurRad="38100" dist="38100" dir="2700000" algn="tl">
                    <a:srgbClr val="000000">
                      <a:alpha val="43137"/>
                    </a:srgbClr>
                  </a:outerShdw>
                </a:effectLst>
                <a:latin typeface="Times New Roman" pitchFamily="18" charset="0"/>
              </a:rPr>
              <a:t> </a:t>
            </a:r>
            <a:r>
              <a:rPr lang="en-US" sz="4000" dirty="0" err="1" smtClean="0">
                <a:effectLst>
                  <a:outerShdw blurRad="38100" dist="38100" dir="2700000" algn="tl">
                    <a:srgbClr val="000000">
                      <a:alpha val="43137"/>
                    </a:srgbClr>
                  </a:outerShdw>
                </a:effectLst>
                <a:latin typeface="Times New Roman" pitchFamily="18" charset="0"/>
              </a:rPr>
              <a:t>poslovanja</a:t>
            </a:r>
            <a:r>
              <a:rPr lang="en-US" sz="4000" dirty="0" smtClean="0">
                <a:effectLst>
                  <a:outerShdw blurRad="38100" dist="38100" dir="2700000" algn="tl">
                    <a:srgbClr val="000000">
                      <a:alpha val="43137"/>
                    </a:srgbClr>
                  </a:outerShdw>
                </a:effectLst>
                <a:latin typeface="Times New Roman" pitchFamily="18" charset="0"/>
              </a:rPr>
              <a:t>. </a:t>
            </a:r>
            <a:endParaRPr lang="sr-Latn-CS" sz="4000" dirty="0" smtClean="0">
              <a:effectLst>
                <a:outerShdw blurRad="38100" dist="38100" dir="2700000" algn="tl">
                  <a:srgbClr val="000000">
                    <a:alpha val="43137"/>
                  </a:srgbClr>
                </a:outerShdw>
              </a:effectLst>
              <a:latin typeface="Times New Roman" pitchFamily="18" charset="0"/>
            </a:endParaRPr>
          </a:p>
          <a:p>
            <a:pPr>
              <a:lnSpc>
                <a:spcPct val="90000"/>
              </a:lnSpc>
              <a:defRPr/>
            </a:pPr>
            <a:r>
              <a:rPr lang="en-US" sz="4000" b="1" dirty="0" err="1" smtClean="0">
                <a:effectLst>
                  <a:outerShdw blurRad="38100" dist="38100" dir="2700000" algn="tl">
                    <a:srgbClr val="000000">
                      <a:alpha val="43137"/>
                    </a:srgbClr>
                  </a:outerShdw>
                </a:effectLst>
                <a:latin typeface="Times New Roman" pitchFamily="18" charset="0"/>
              </a:rPr>
              <a:t>Najbolji</a:t>
            </a:r>
            <a:r>
              <a:rPr lang="en-US" sz="4000" b="1" dirty="0" smtClean="0">
                <a:effectLst>
                  <a:outerShdw blurRad="38100" dist="38100" dir="2700000" algn="tl">
                    <a:srgbClr val="000000">
                      <a:alpha val="43137"/>
                    </a:srgbClr>
                  </a:outerShdw>
                </a:effectLst>
                <a:latin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rPr>
              <a:t>indikator</a:t>
            </a:r>
            <a:r>
              <a:rPr lang="sr-Latn-CS" sz="4000" b="1" dirty="0" smtClean="0">
                <a:effectLst>
                  <a:outerShdw blurRad="38100" dist="38100" dir="2700000" algn="tl">
                    <a:srgbClr val="000000">
                      <a:alpha val="43137"/>
                    </a:srgbClr>
                  </a:outerShdw>
                </a:effectLst>
                <a:latin typeface="Times New Roman" pitchFamily="18" charset="0"/>
              </a:rPr>
              <a:t>(signal,pokazatelj)</a:t>
            </a:r>
            <a:r>
              <a:rPr lang="en-US" sz="4000" b="1" dirty="0" smtClean="0">
                <a:effectLst>
                  <a:outerShdw blurRad="38100" dist="38100" dir="2700000" algn="tl">
                    <a:srgbClr val="000000">
                      <a:alpha val="43137"/>
                    </a:srgbClr>
                  </a:outerShdw>
                </a:effectLst>
                <a:latin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rPr>
              <a:t>za</a:t>
            </a:r>
            <a:r>
              <a:rPr lang="en-US" sz="4000" b="1" dirty="0" smtClean="0">
                <a:effectLst>
                  <a:outerShdw blurRad="38100" dist="38100" dir="2700000" algn="tl">
                    <a:srgbClr val="000000">
                      <a:alpha val="43137"/>
                    </a:srgbClr>
                  </a:outerShdw>
                </a:effectLst>
                <a:latin typeface="Times New Roman" pitchFamily="18" charset="0"/>
              </a:rPr>
              <a:t> to </a:t>
            </a:r>
            <a:r>
              <a:rPr lang="en-US" sz="4000" b="1" dirty="0" err="1" smtClean="0">
                <a:effectLst>
                  <a:outerShdw blurRad="38100" dist="38100" dir="2700000" algn="tl">
                    <a:srgbClr val="000000">
                      <a:alpha val="43137"/>
                    </a:srgbClr>
                  </a:outerShdw>
                </a:effectLst>
                <a:latin typeface="Times New Roman" pitchFamily="18" charset="0"/>
              </a:rPr>
              <a:t>su</a:t>
            </a:r>
            <a:r>
              <a:rPr lang="en-US" sz="4000" b="1" dirty="0" smtClean="0">
                <a:effectLst>
                  <a:outerShdw blurRad="38100" dist="38100" dir="2700000" algn="tl">
                    <a:srgbClr val="000000">
                      <a:alpha val="43137"/>
                    </a:srgbClr>
                  </a:outerShdw>
                </a:effectLst>
                <a:latin typeface="Times New Roman" pitchFamily="18" charset="0"/>
              </a:rPr>
              <a:t> </a:t>
            </a:r>
            <a:r>
              <a:rPr lang="en-US" sz="4000" b="1" dirty="0" err="1" smtClean="0">
                <a:effectLst>
                  <a:outerShdw blurRad="38100" dist="38100" dir="2700000" algn="tl">
                    <a:srgbClr val="000000">
                      <a:alpha val="43137"/>
                    </a:srgbClr>
                  </a:outerShdw>
                </a:effectLst>
                <a:latin typeface="Times New Roman" pitchFamily="18" charset="0"/>
              </a:rPr>
              <a:t>cene</a:t>
            </a:r>
            <a:r>
              <a:rPr lang="en-US" sz="4000" b="1" dirty="0" smtClean="0">
                <a:effectLst>
                  <a:outerShdw blurRad="38100" dist="38100" dir="2700000" algn="tl">
                    <a:srgbClr val="000000">
                      <a:alpha val="43137"/>
                    </a:srgbClr>
                  </a:outerShdw>
                </a:effectLst>
                <a:latin typeface="Times New Roman" pitchFamily="18" charset="0"/>
              </a:rPr>
              <a:t> </a:t>
            </a:r>
            <a:r>
              <a:rPr lang="sr-Latn-CS" sz="4000" b="1" dirty="0" smtClean="0">
                <a:effectLst>
                  <a:outerShdw blurRad="38100" dist="38100" dir="2700000" algn="tl">
                    <a:srgbClr val="000000">
                      <a:alpha val="43137"/>
                    </a:srgbClr>
                  </a:outerShdw>
                </a:effectLst>
                <a:latin typeface="Times New Roman" pitchFamily="18" charset="0"/>
              </a:rPr>
              <a:t>.</a:t>
            </a:r>
            <a:endParaRPr lang="en-US" sz="4000" b="1" dirty="0" smtClean="0">
              <a:effectLst>
                <a:outerShdw blurRad="38100" dist="38100" dir="2700000" algn="tl">
                  <a:srgbClr val="000000">
                    <a:alpha val="43137"/>
                  </a:srgbClr>
                </a:outerShdw>
              </a:effectLst>
              <a:latin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Funkcije tržišta</a:t>
            </a:r>
            <a:endParaRPr lang="en-US" sz="6000" dirty="0"/>
          </a:p>
        </p:txBody>
      </p:sp>
      <p:sp>
        <p:nvSpPr>
          <p:cNvPr id="3" name="Content Placeholder 2"/>
          <p:cNvSpPr>
            <a:spLocks noGrp="1"/>
          </p:cNvSpPr>
          <p:nvPr>
            <p:ph idx="1"/>
          </p:nvPr>
        </p:nvSpPr>
        <p:spPr>
          <a:xfrm>
            <a:off x="357158" y="1142984"/>
            <a:ext cx="8501122" cy="5715016"/>
          </a:xfrm>
        </p:spPr>
        <p:txBody>
          <a:bodyPr>
            <a:normAutofit fontScale="92500" lnSpcReduction="20000"/>
          </a:bodyPr>
          <a:lstStyle/>
          <a:p>
            <a:r>
              <a:rPr lang="sr-Latn-CS" sz="3600" b="1" dirty="0" smtClean="0">
                <a:effectLst>
                  <a:outerShdw blurRad="38100" dist="38100" dir="2700000" algn="tl">
                    <a:srgbClr val="000000">
                      <a:alpha val="43137"/>
                    </a:srgbClr>
                  </a:outerShdw>
                </a:effectLst>
                <a:latin typeface="Times New Roman" pitchFamily="18" charset="0"/>
              </a:rPr>
              <a:t>3.Distributivna  funkcija- </a:t>
            </a:r>
            <a:r>
              <a:rPr lang="en-US" sz="3600" dirty="0" err="1" smtClean="0">
                <a:effectLst>
                  <a:outerShdw blurRad="38100" dist="38100" dir="2700000" algn="tl">
                    <a:srgbClr val="000000">
                      <a:alpha val="43137"/>
                    </a:srgbClr>
                  </a:outerShdw>
                </a:effectLst>
                <a:latin typeface="Times New Roman" pitchFamily="18" charset="0"/>
              </a:rPr>
              <a:t>Kroz</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primarnu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raspodelu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društvenog</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tržištu</a:t>
            </a:r>
            <a:r>
              <a:rPr lang="en-US" sz="3600" dirty="0" smtClean="0">
                <a:effectLst>
                  <a:outerShdw blurRad="38100" dist="38100" dir="2700000" algn="tl">
                    <a:srgbClr val="000000">
                      <a:alpha val="43137"/>
                    </a:srgbClr>
                  </a:outerShdw>
                </a:effectLst>
                <a:latin typeface="Times New Roman" pitchFamily="18" charset="0"/>
              </a:rPr>
              <a:t> se </a:t>
            </a:r>
            <a:r>
              <a:rPr lang="en-US" sz="3600" dirty="0" err="1" smtClean="0">
                <a:effectLst>
                  <a:outerShdw blurRad="38100" dist="38100" dir="2700000" algn="tl">
                    <a:srgbClr val="000000">
                      <a:alpha val="43137"/>
                    </a:srgbClr>
                  </a:outerShdw>
                </a:effectLst>
                <a:latin typeface="Times New Roman" pitchFamily="18" charset="0"/>
              </a:rPr>
              <a:t>formiraju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cene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faktora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proizvodnje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osnovu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kojih</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vlasnici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ponuđenih</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dolaze</a:t>
            </a:r>
            <a:r>
              <a:rPr lang="en-US" sz="3600" dirty="0" smtClean="0">
                <a:effectLst>
                  <a:outerShdw blurRad="38100" dist="38100" dir="2700000" algn="tl">
                    <a:srgbClr val="000000">
                      <a:alpha val="43137"/>
                    </a:srgbClr>
                  </a:outerShdw>
                </a:effectLst>
                <a:latin typeface="Times New Roman" pitchFamily="18" charset="0"/>
              </a:rPr>
              <a:t> do </a:t>
            </a:r>
            <a:r>
              <a:rPr lang="en-US" sz="3600" dirty="0" err="1" smtClean="0">
                <a:effectLst>
                  <a:outerShdw blurRad="38100" dist="38100" dir="2700000" algn="tl">
                    <a:srgbClr val="000000">
                      <a:alpha val="43137"/>
                    </a:srgbClr>
                  </a:outerShdw>
                </a:effectLst>
                <a:latin typeface="Times New Roman" pitchFamily="18" charset="0"/>
              </a:rPr>
              <a:t>neophodnog</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dohotka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tako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učestvuju</a:t>
            </a:r>
            <a:r>
              <a:rPr lang="en-US" sz="3600" dirty="0" smtClean="0">
                <a:effectLst>
                  <a:outerShdw blurRad="38100" dist="38100" dir="2700000" algn="tl">
                    <a:srgbClr val="000000">
                      <a:alpha val="43137"/>
                    </a:srgbClr>
                  </a:outerShdw>
                </a:effectLst>
                <a:latin typeface="Times New Roman" pitchFamily="18" charset="0"/>
              </a:rPr>
              <a:t> u </a:t>
            </a:r>
            <a:r>
              <a:rPr lang="en-US" sz="3600" dirty="0" err="1" smtClean="0">
                <a:effectLst>
                  <a:outerShdw blurRad="38100" dist="38100" dir="2700000" algn="tl">
                    <a:srgbClr val="000000">
                      <a:alpha val="43137"/>
                    </a:srgbClr>
                  </a:outerShdw>
                </a:effectLst>
                <a:latin typeface="Times New Roman" pitchFamily="18" charset="0"/>
              </a:rPr>
              <a:t>raspodeli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novostvorene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vrednosti</a:t>
            </a:r>
            <a:r>
              <a:rPr lang="en-US" sz="3600" dirty="0" smtClean="0">
                <a:effectLst>
                  <a:outerShdw blurRad="38100" dist="38100" dir="2700000" algn="tl">
                    <a:srgbClr val="000000">
                      <a:alpha val="43137"/>
                    </a:srgbClr>
                  </a:outerShdw>
                </a:effectLst>
                <a:latin typeface="Times New Roman" pitchFamily="18" charset="0"/>
              </a:rPr>
              <a:t>. </a:t>
            </a:r>
            <a:endParaRPr lang="sr-Latn-RS" sz="3600" dirty="0" smtClean="0">
              <a:effectLst>
                <a:outerShdw blurRad="38100" dist="38100" dir="2700000" algn="tl">
                  <a:srgbClr val="000000">
                    <a:alpha val="43137"/>
                  </a:srgbClr>
                </a:outerShdw>
              </a:effectLst>
              <a:latin typeface="Times New Roman" pitchFamily="18" charset="0"/>
            </a:endParaRPr>
          </a:p>
          <a:p>
            <a:r>
              <a:rPr lang="en-US" sz="3600" dirty="0" err="1" smtClean="0">
                <a:effectLst>
                  <a:outerShdw blurRad="38100" dist="38100" dir="2700000" algn="tl">
                    <a:srgbClr val="000000">
                      <a:alpha val="43137"/>
                    </a:srgbClr>
                  </a:outerShdw>
                </a:effectLst>
                <a:latin typeface="Times New Roman" pitchFamily="18" charset="0"/>
              </a:rPr>
              <a:t>Stečeni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dohodak</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vlasnika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ponuđenih</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naziva</a:t>
            </a:r>
            <a:r>
              <a:rPr lang="en-US" sz="3600" dirty="0" smtClean="0">
                <a:effectLst>
                  <a:outerShdw blurRad="38100" dist="38100" dir="2700000" algn="tl">
                    <a:srgbClr val="000000">
                      <a:alpha val="43137"/>
                    </a:srgbClr>
                  </a:outerShdw>
                </a:effectLst>
                <a:latin typeface="Times New Roman" pitchFamily="18" charset="0"/>
              </a:rPr>
              <a:t> se </a:t>
            </a:r>
            <a:r>
              <a:rPr lang="en-US" sz="3600" dirty="0" err="1" smtClean="0">
                <a:effectLst>
                  <a:outerShdw blurRad="38100" dist="38100" dir="2700000" algn="tl">
                    <a:srgbClr val="000000">
                      <a:alpha val="43137"/>
                    </a:srgbClr>
                  </a:outerShdw>
                </a:effectLst>
                <a:latin typeface="Times New Roman" pitchFamily="18" charset="0"/>
              </a:rPr>
              <a:t>primarnim</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dohotkom</a:t>
            </a:r>
            <a:r>
              <a:rPr lang="en-US" sz="3600" dirty="0" smtClean="0">
                <a:effectLst>
                  <a:outerShdw blurRad="38100" dist="38100" dir="2700000" algn="tl">
                    <a:srgbClr val="000000">
                      <a:alpha val="43137"/>
                    </a:srgbClr>
                  </a:outerShdw>
                </a:effectLst>
                <a:latin typeface="Times New Roman" pitchFamily="18" charset="0"/>
              </a:rPr>
              <a:t> a </a:t>
            </a:r>
            <a:r>
              <a:rPr lang="en-US" sz="3600" dirty="0" err="1" smtClean="0">
                <a:effectLst>
                  <a:outerShdw blurRad="38100" dist="38100" dir="2700000" algn="tl">
                    <a:srgbClr val="000000">
                      <a:alpha val="43137"/>
                    </a:srgbClr>
                  </a:outerShdw>
                </a:effectLst>
                <a:latin typeface="Times New Roman" pitchFamily="18" charset="0"/>
              </a:rPr>
              <a:t>njihov</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zbir</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odgovara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vrednosti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ukupnog</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društvenog</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proizvoda</a:t>
            </a:r>
            <a:r>
              <a:rPr lang="en-US" sz="3600" dirty="0" smtClean="0">
                <a:effectLst>
                  <a:outerShdw blurRad="38100" dist="38100" dir="2700000" algn="tl">
                    <a:srgbClr val="000000">
                      <a:alpha val="43137"/>
                    </a:srgbClr>
                  </a:outerShdw>
                </a:effectLst>
                <a:latin typeface="Times New Roman" pitchFamily="18" charset="0"/>
              </a:rPr>
              <a:t>. </a:t>
            </a:r>
            <a:r>
              <a:rPr lang="en-US" sz="3600" b="1" dirty="0" smtClean="0">
                <a:effectLst>
                  <a:outerShdw blurRad="38100" dist="38100" dir="2700000" algn="tl">
                    <a:srgbClr val="000000">
                      <a:alpha val="43137"/>
                    </a:srgbClr>
                  </a:outerShdw>
                </a:effectLst>
                <a:latin typeface="Times New Roman" pitchFamily="18" charset="0"/>
              </a:rPr>
              <a:t>To </a:t>
            </a:r>
            <a:r>
              <a:rPr lang="en-US" sz="3600" b="1" dirty="0" err="1" smtClean="0">
                <a:effectLst>
                  <a:outerShdw blurRad="38100" dist="38100" dir="2700000" algn="tl">
                    <a:srgbClr val="000000">
                      <a:alpha val="43137"/>
                    </a:srgbClr>
                  </a:outerShdw>
                </a:effectLst>
                <a:latin typeface="Times New Roman" pitchFamily="18" charset="0"/>
              </a:rPr>
              <a:t>znači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da</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kroz</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mehanizam</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tržišta</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dolazi</a:t>
            </a:r>
            <a:r>
              <a:rPr lang="en-US" sz="3600" b="1" dirty="0" smtClean="0">
                <a:effectLst>
                  <a:outerShdw blurRad="38100" dist="38100" dir="2700000" algn="tl">
                    <a:srgbClr val="000000">
                      <a:alpha val="43137"/>
                    </a:srgbClr>
                  </a:outerShdw>
                </a:effectLst>
                <a:latin typeface="Times New Roman" pitchFamily="18" charset="0"/>
              </a:rPr>
              <a:t> do </a:t>
            </a:r>
            <a:r>
              <a:rPr lang="en-US" sz="3600" b="1" dirty="0" err="1" smtClean="0">
                <a:effectLst>
                  <a:outerShdw blurRad="38100" dist="38100" dir="2700000" algn="tl">
                    <a:srgbClr val="000000">
                      <a:alpha val="43137"/>
                    </a:srgbClr>
                  </a:outerShdw>
                </a:effectLst>
                <a:latin typeface="Times New Roman" pitchFamily="18" charset="0"/>
              </a:rPr>
              <a:t>primarne</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raspodele</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dohotka</a:t>
            </a:r>
            <a:r>
              <a:rPr lang="en-US" sz="3600" b="1" dirty="0" smtClean="0">
                <a:effectLst>
                  <a:outerShdw blurRad="38100" dist="38100" dir="2700000" algn="tl">
                    <a:srgbClr val="000000">
                      <a:alpha val="43137"/>
                    </a:srgbClr>
                  </a:outerShdw>
                </a:effectLst>
                <a:latin typeface="Times New Roman" pitchFamily="18" charset="0"/>
              </a:rPr>
              <a:t>, u </a:t>
            </a:r>
            <a:r>
              <a:rPr lang="en-US" sz="3600" b="1" dirty="0" err="1" smtClean="0">
                <a:effectLst>
                  <a:outerShdw blurRad="38100" dist="38100" dir="2700000" algn="tl">
                    <a:srgbClr val="000000">
                      <a:alpha val="43137"/>
                    </a:srgbClr>
                  </a:outerShdw>
                </a:effectLst>
                <a:latin typeface="Times New Roman" pitchFamily="18" charset="0"/>
              </a:rPr>
              <a:t>datom</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trenutku</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na</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datom</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prostoru</a:t>
            </a:r>
            <a:r>
              <a:rPr lang="en-US" sz="3600" b="1" dirty="0" smtClean="0">
                <a:effectLst>
                  <a:outerShdw blurRad="38100" dist="38100" dir="2700000" algn="tl">
                    <a:srgbClr val="000000">
                      <a:alpha val="43137"/>
                    </a:srgbClr>
                  </a:outerShdw>
                </a:effectLst>
                <a:latin typeface="Times New Roman" pitchFamily="18" charset="0"/>
              </a:rPr>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sr-Latn-RS" sz="6000" b="1" dirty="0" smtClean="0">
                <a:effectLst>
                  <a:outerShdw blurRad="38100" dist="38100" dir="2700000" algn="tl">
                    <a:srgbClr val="000000">
                      <a:alpha val="43137"/>
                    </a:srgbClr>
                  </a:outerShdw>
                </a:effectLst>
                <a:latin typeface="Times New Roman" pitchFamily="18" charset="0"/>
                <a:cs typeface="Times New Roman" pitchFamily="18" charset="0"/>
              </a:rPr>
              <a:t>Funkcije tržišta</a:t>
            </a:r>
            <a:endParaRPr lang="en-US" sz="6000" dirty="0"/>
          </a:p>
        </p:txBody>
      </p:sp>
      <p:sp>
        <p:nvSpPr>
          <p:cNvPr id="3" name="Content Placeholder 2"/>
          <p:cNvSpPr>
            <a:spLocks noGrp="1"/>
          </p:cNvSpPr>
          <p:nvPr>
            <p:ph idx="1"/>
          </p:nvPr>
        </p:nvSpPr>
        <p:spPr>
          <a:xfrm>
            <a:off x="285720" y="1214422"/>
            <a:ext cx="8643998" cy="5429288"/>
          </a:xfrm>
        </p:spPr>
        <p:txBody>
          <a:bodyPr/>
          <a:lstStyle/>
          <a:p>
            <a:r>
              <a:rPr lang="sr-Latn-CS" sz="3600" b="1" dirty="0" smtClean="0">
                <a:effectLst>
                  <a:outerShdw blurRad="38100" dist="38100" dir="2700000" algn="tl">
                    <a:srgbClr val="000000">
                      <a:alpha val="43137"/>
                    </a:srgbClr>
                  </a:outerShdw>
                </a:effectLst>
                <a:latin typeface="Times New Roman" pitchFamily="18" charset="0"/>
              </a:rPr>
              <a:t>4.Selektivna funkcija- </a:t>
            </a:r>
            <a:r>
              <a:rPr lang="en-US" sz="3600" dirty="0" err="1" smtClean="0">
                <a:effectLst>
                  <a:outerShdw blurRad="38100" dist="38100" dir="2700000" algn="tl">
                    <a:srgbClr val="000000">
                      <a:alpha val="43137"/>
                    </a:srgbClr>
                  </a:outerShdw>
                </a:effectLst>
                <a:latin typeface="Times New Roman" pitchFamily="18" charset="0"/>
              </a:rPr>
              <a:t>Selektivna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funkcija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tržišta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sastoji</a:t>
            </a:r>
            <a:r>
              <a:rPr lang="en-US" sz="3600" dirty="0" smtClean="0">
                <a:effectLst>
                  <a:outerShdw blurRad="38100" dist="38100" dir="2700000" algn="tl">
                    <a:srgbClr val="000000">
                      <a:alpha val="43137"/>
                    </a:srgbClr>
                  </a:outerShdw>
                </a:effectLst>
                <a:latin typeface="Times New Roman" pitchFamily="18" charset="0"/>
              </a:rPr>
              <a:t> se u tome </a:t>
            </a:r>
            <a:r>
              <a:rPr lang="en-US" sz="3600" dirty="0" err="1" smtClean="0">
                <a:effectLst>
                  <a:outerShdw blurRad="38100" dist="38100" dir="2700000" algn="tl">
                    <a:srgbClr val="000000">
                      <a:alpha val="43137"/>
                    </a:srgbClr>
                  </a:outerShdw>
                </a:effectLst>
                <a:latin typeface="Times New Roman" pitchFamily="18" charset="0"/>
              </a:rPr>
              <a:t>što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ono</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motiviše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nagrađuje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sve</a:t>
            </a:r>
            <a:r>
              <a:rPr lang="en-US" sz="3600" dirty="0" smtClean="0">
                <a:effectLst>
                  <a:outerShdw blurRad="38100" dist="38100" dir="2700000" algn="tl">
                    <a:srgbClr val="000000">
                      <a:alpha val="43137"/>
                    </a:srgbClr>
                  </a:outerShdw>
                </a:effectLst>
                <a:latin typeface="Times New Roman" pitchFamily="18" charset="0"/>
              </a:rPr>
              <a:t> one </a:t>
            </a:r>
            <a:r>
              <a:rPr lang="en-US" sz="3600" dirty="0" err="1" smtClean="0">
                <a:effectLst>
                  <a:outerShdw blurRad="38100" dist="38100" dir="2700000" algn="tl">
                    <a:srgbClr val="000000">
                      <a:alpha val="43137"/>
                    </a:srgbClr>
                  </a:outerShdw>
                </a:effectLst>
                <a:latin typeface="Times New Roman" pitchFamily="18" charset="0"/>
              </a:rPr>
              <a:t>privredne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subjekte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koji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su</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eﬁkasniji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produktivniji</a:t>
            </a:r>
            <a:r>
              <a:rPr lang="en-US" sz="3600" dirty="0" smtClean="0">
                <a:effectLst>
                  <a:outerShdw blurRad="38100" dist="38100" dir="2700000" algn="tl">
                    <a:srgbClr val="000000">
                      <a:alpha val="43137"/>
                    </a:srgbClr>
                  </a:outerShdw>
                </a:effectLst>
                <a:latin typeface="Times New Roman" pitchFamily="18" charset="0"/>
              </a:rPr>
              <a:t>, a </a:t>
            </a:r>
            <a:r>
              <a:rPr lang="en-US" sz="3600" dirty="0" err="1" smtClean="0">
                <a:effectLst>
                  <a:outerShdw blurRad="38100" dist="38100" dir="2700000" algn="tl">
                    <a:srgbClr val="000000">
                      <a:alpha val="43137"/>
                    </a:srgbClr>
                  </a:outerShdw>
                </a:effectLst>
                <a:latin typeface="Times New Roman" pitchFamily="18" charset="0"/>
              </a:rPr>
              <a:t>kažnjava</a:t>
            </a:r>
            <a:r>
              <a:rPr lang="en-US" sz="3600" dirty="0" smtClean="0">
                <a:effectLst>
                  <a:outerShdw blurRad="38100" dist="38100" dir="2700000" algn="tl">
                    <a:srgbClr val="000000">
                      <a:alpha val="43137"/>
                    </a:srgbClr>
                  </a:outerShdw>
                </a:effectLst>
                <a:latin typeface="Times New Roman" pitchFamily="18" charset="0"/>
              </a:rPr>
              <a:t> </a:t>
            </a:r>
            <a:r>
              <a:rPr lang="sr-Latn-CS" sz="3600" dirty="0"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uklanja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sa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terena</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neeﬁkasne</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i</a:t>
            </a:r>
            <a:r>
              <a:rPr lang="en-US" sz="3600" dirty="0" smtClean="0">
                <a:effectLst>
                  <a:outerShdw blurRad="38100" dist="38100" dir="2700000" algn="tl">
                    <a:srgbClr val="000000">
                      <a:alpha val="43137"/>
                    </a:srgbClr>
                  </a:outerShdw>
                </a:effectLst>
                <a:latin typeface="Times New Roman" pitchFamily="18" charset="0"/>
              </a:rPr>
              <a:t> </a:t>
            </a:r>
            <a:r>
              <a:rPr lang="en-US" sz="3600" dirty="0" err="1" smtClean="0">
                <a:effectLst>
                  <a:outerShdw blurRad="38100" dist="38100" dir="2700000" algn="tl">
                    <a:srgbClr val="000000">
                      <a:alpha val="43137"/>
                    </a:srgbClr>
                  </a:outerShdw>
                </a:effectLst>
                <a:latin typeface="Times New Roman" pitchFamily="18" charset="0"/>
              </a:rPr>
              <a:t>neproduktivne</a:t>
            </a:r>
            <a:r>
              <a:rPr lang="en-US" sz="3600" dirty="0" smtClean="0">
                <a:effectLst>
                  <a:outerShdw blurRad="38100" dist="38100" dir="2700000" algn="tl">
                    <a:srgbClr val="000000">
                      <a:alpha val="43137"/>
                    </a:srgbClr>
                  </a:outerShdw>
                </a:effectLst>
                <a:latin typeface="Times New Roman" pitchFamily="18" charset="0"/>
              </a:rPr>
              <a:t>. </a:t>
            </a:r>
            <a:endParaRPr lang="sr-Latn-RS" sz="3600" dirty="0" smtClean="0">
              <a:effectLst>
                <a:outerShdw blurRad="38100" dist="38100" dir="2700000" algn="tl">
                  <a:srgbClr val="000000">
                    <a:alpha val="43137"/>
                  </a:srgbClr>
                </a:outerShdw>
              </a:effectLst>
              <a:latin typeface="Times New Roman" pitchFamily="18" charset="0"/>
            </a:endParaRPr>
          </a:p>
          <a:p>
            <a:r>
              <a:rPr lang="en-US" sz="3600" b="1" dirty="0" err="1" smtClean="0">
                <a:effectLst>
                  <a:outerShdw blurRad="38100" dist="38100" dir="2700000" algn="tl">
                    <a:srgbClr val="000000">
                      <a:alpha val="43137"/>
                    </a:srgbClr>
                  </a:outerShdw>
                </a:effectLst>
                <a:latin typeface="Times New Roman" pitchFamily="18" charset="0"/>
              </a:rPr>
              <a:t>Ceo</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ovaj</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proces</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odvija</a:t>
            </a:r>
            <a:r>
              <a:rPr lang="en-US" sz="3600" b="1" dirty="0" smtClean="0">
                <a:effectLst>
                  <a:outerShdw blurRad="38100" dist="38100" dir="2700000" algn="tl">
                    <a:srgbClr val="000000">
                      <a:alpha val="43137"/>
                    </a:srgbClr>
                  </a:outerShdw>
                </a:effectLst>
                <a:latin typeface="Times New Roman" pitchFamily="18" charset="0"/>
              </a:rPr>
              <a:t> se </a:t>
            </a:r>
            <a:r>
              <a:rPr lang="en-US" sz="3600" b="1" dirty="0" err="1" smtClean="0">
                <a:effectLst>
                  <a:outerShdw blurRad="38100" dist="38100" dir="2700000" algn="tl">
                    <a:srgbClr val="000000">
                      <a:alpha val="43137"/>
                    </a:srgbClr>
                  </a:outerShdw>
                </a:effectLst>
                <a:latin typeface="Times New Roman" pitchFamily="18" charset="0"/>
              </a:rPr>
              <a:t>kroz</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mehanizam</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ponude</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i</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tražnje</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koji</a:t>
            </a:r>
            <a:r>
              <a:rPr lang="en-US" sz="3600" b="1" dirty="0" smtClean="0">
                <a:effectLst>
                  <a:outerShdw blurRad="38100" dist="38100" dir="2700000" algn="tl">
                    <a:srgbClr val="000000">
                      <a:alpha val="43137"/>
                    </a:srgbClr>
                  </a:outerShdw>
                </a:effectLst>
                <a:latin typeface="Times New Roman" pitchFamily="18" charset="0"/>
              </a:rPr>
              <a:t> se </a:t>
            </a:r>
            <a:r>
              <a:rPr lang="en-US" sz="3600" b="1" dirty="0" err="1" smtClean="0">
                <a:effectLst>
                  <a:outerShdw blurRad="38100" dist="38100" dir="2700000" algn="tl">
                    <a:srgbClr val="000000">
                      <a:alpha val="43137"/>
                    </a:srgbClr>
                  </a:outerShdw>
                </a:effectLst>
                <a:latin typeface="Times New Roman" pitchFamily="18" charset="0"/>
              </a:rPr>
              <a:t>zove</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tržišna</a:t>
            </a:r>
            <a:r>
              <a:rPr lang="en-US" sz="3600" b="1" dirty="0" smtClean="0">
                <a:effectLst>
                  <a:outerShdw blurRad="38100" dist="38100" dir="2700000" algn="tl">
                    <a:srgbClr val="000000">
                      <a:alpha val="43137"/>
                    </a:srgbClr>
                  </a:outerShdw>
                </a:effectLst>
                <a:latin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rPr>
              <a:t>konkurencija</a:t>
            </a:r>
            <a:r>
              <a:rPr lang="en-US" sz="3600" b="1" dirty="0" smtClean="0">
                <a:effectLst>
                  <a:outerShdw blurRad="38100" dist="38100" dir="2700000" algn="tl">
                    <a:srgbClr val="000000">
                      <a:alpha val="43137"/>
                    </a:srgbClr>
                  </a:outerShdw>
                </a:effectLst>
                <a:latin typeface="Times New Roman" pitchFamily="18" charset="0"/>
              </a:rPr>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TotalTime>
  <Words>2474</Words>
  <Application>Microsoft Office PowerPoint</Application>
  <PresentationFormat>On-screen Show (4:3)</PresentationFormat>
  <Paragraphs>196</Paragraphs>
  <Slides>43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51" baseType="lpstr">
      <vt:lpstr>Arial</vt:lpstr>
      <vt:lpstr>Calibri</vt:lpstr>
      <vt:lpstr>Constantia</vt:lpstr>
      <vt:lpstr>Times New Roman</vt:lpstr>
      <vt:lpstr>Wingdings 2</vt:lpstr>
      <vt:lpstr>Flow</vt:lpstr>
      <vt:lpstr>Document</vt:lpstr>
      <vt:lpstr>Visio</vt:lpstr>
      <vt:lpstr>Tržište, konkurencija, ponuda, tražnja i tržišna ravnoteža</vt:lpstr>
      <vt:lpstr> Tržišta i konkurencija</vt:lpstr>
      <vt:lpstr>Tržišta i konkurencija</vt:lpstr>
      <vt:lpstr>Tržišta i konkurencija</vt:lpstr>
      <vt:lpstr>Funkcije tržišta</vt:lpstr>
      <vt:lpstr>Funkcije tržišta</vt:lpstr>
      <vt:lpstr>Funkcije tržišta</vt:lpstr>
      <vt:lpstr>Funkcije tržišta</vt:lpstr>
      <vt:lpstr>Funkcije tržišta</vt:lpstr>
      <vt:lpstr>Funkcije tržišta</vt:lpstr>
      <vt:lpstr>Tržišta i konkurencija</vt:lpstr>
      <vt:lpstr>Konkurencija</vt:lpstr>
      <vt:lpstr>Konkurencija</vt:lpstr>
      <vt:lpstr>Konkurencija</vt:lpstr>
      <vt:lpstr>Konkurencija</vt:lpstr>
      <vt:lpstr>Tražnja</vt:lpstr>
      <vt:lpstr>Tražnja</vt:lpstr>
      <vt:lpstr>Kriva tražnje</vt:lpstr>
      <vt:lpstr>PowerPoint Presentation</vt:lpstr>
      <vt:lpstr>Kriva tražnje</vt:lpstr>
      <vt:lpstr>Promena tražnje</vt:lpstr>
      <vt:lpstr>Činioci koji utiču na tražnju</vt:lpstr>
      <vt:lpstr>Činioci koji utiču na tražnju</vt:lpstr>
      <vt:lpstr>Činioci koji utiču na tražnju</vt:lpstr>
      <vt:lpstr>Činioci koji utiču na tražnju</vt:lpstr>
      <vt:lpstr>Činioci koji utiču na tražnju</vt:lpstr>
      <vt:lpstr>Činioci koji utiču na tražnju</vt:lpstr>
      <vt:lpstr>.</vt:lpstr>
      <vt:lpstr>Ponuda</vt:lpstr>
      <vt:lpstr>Ponuda</vt:lpstr>
      <vt:lpstr>Kriva ponude</vt:lpstr>
      <vt:lpstr>PowerPoint Presentation</vt:lpstr>
      <vt:lpstr>Kriva ponude</vt:lpstr>
      <vt:lpstr>Kriva ponude</vt:lpstr>
      <vt:lpstr>Činioci koji utiču na ponudu</vt:lpstr>
      <vt:lpstr>Činioci koji utiču na ponudu</vt:lpstr>
      <vt:lpstr>Činioci koji utiču na ponudu</vt:lpstr>
      <vt:lpstr>Ravnoteža ponude i tražnje</vt:lpstr>
      <vt:lpstr>Ravnoteža ponude i tražnje</vt:lpstr>
      <vt:lpstr>Višak dobara i manjak dobara</vt:lpstr>
      <vt:lpstr>Višak dobara i manjak dobara</vt:lpstr>
      <vt:lpstr>TRI KORAKA U ANALIZI PROMENE NA TRŽIŠTU:  </vt:lpstr>
      <vt:lpstr>Nakon obnovljenog gradiva uraditi primer za domaći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Milos</dc:creator>
  <cp:lastModifiedBy>Ivica Dragicevic</cp:lastModifiedBy>
  <cp:revision>12</cp:revision>
  <dcterms:created xsi:type="dcterms:W3CDTF">2015-01-04T11:35:04Z</dcterms:created>
  <dcterms:modified xsi:type="dcterms:W3CDTF">2020-03-17T22:43:39Z</dcterms:modified>
</cp:coreProperties>
</file>