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D6DEA90-584B-42FE-B441-E3D17FD58C2A}" type="datetimeFigureOut">
              <a:rPr lang="en-US" smtClean="0"/>
              <a:t>18-Mar-20</a:t>
            </a:fld>
            <a:endParaRPr lang="en-US"/>
          </a:p>
        </p:txBody>
      </p:sp>
      <p:sp>
        <p:nvSpPr>
          <p:cNvPr id="17" name="Slide Number Placeholder 16"/>
          <p:cNvSpPr>
            <a:spLocks noGrp="1"/>
          </p:cNvSpPr>
          <p:nvPr>
            <p:ph type="sldNum" sz="quarter" idx="11"/>
          </p:nvPr>
        </p:nvSpPr>
        <p:spPr/>
        <p:txBody>
          <a:bodyPr/>
          <a:lstStyle/>
          <a:p>
            <a:fld id="{3F9F0D7A-7924-4FA2-95D3-94330C7FE633}"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DEA90-584B-42FE-B441-E3D17FD58C2A}" type="datetimeFigureOut">
              <a:rPr lang="en-US" smtClean="0"/>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0D7A-7924-4FA2-95D3-94330C7FE6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DEA90-584B-42FE-B441-E3D17FD58C2A}" type="datetimeFigureOut">
              <a:rPr lang="en-US" smtClean="0"/>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0D7A-7924-4FA2-95D3-94330C7FE633}"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D6DEA90-584B-42FE-B441-E3D17FD58C2A}" type="datetimeFigureOut">
              <a:rPr lang="en-US" smtClean="0"/>
              <a:t>18-Mar-20</a:t>
            </a:fld>
            <a:endParaRPr lang="en-US"/>
          </a:p>
        </p:txBody>
      </p:sp>
      <p:sp>
        <p:nvSpPr>
          <p:cNvPr id="12" name="Slide Number Placeholder 11"/>
          <p:cNvSpPr>
            <a:spLocks noGrp="1"/>
          </p:cNvSpPr>
          <p:nvPr>
            <p:ph type="sldNum" sz="quarter" idx="15"/>
          </p:nvPr>
        </p:nvSpPr>
        <p:spPr/>
        <p:txBody>
          <a:bodyPr/>
          <a:lstStyle/>
          <a:p>
            <a:fld id="{3F9F0D7A-7924-4FA2-95D3-94330C7FE633}"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D6DEA90-584B-42FE-B441-E3D17FD58C2A}" type="datetimeFigureOut">
              <a:rPr lang="en-US" smtClean="0"/>
              <a:t>18-Mar-20</a:t>
            </a:fld>
            <a:endParaRPr lang="en-US"/>
          </a:p>
        </p:txBody>
      </p:sp>
      <p:sp>
        <p:nvSpPr>
          <p:cNvPr id="14" name="Slide Number Placeholder 13"/>
          <p:cNvSpPr>
            <a:spLocks noGrp="1"/>
          </p:cNvSpPr>
          <p:nvPr>
            <p:ph type="sldNum" sz="quarter" idx="11"/>
          </p:nvPr>
        </p:nvSpPr>
        <p:spPr/>
        <p:txBody>
          <a:bodyPr/>
          <a:lstStyle/>
          <a:p>
            <a:fld id="{3F9F0D7A-7924-4FA2-95D3-94330C7FE63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D6DEA90-584B-42FE-B441-E3D17FD58C2A}" type="datetimeFigureOut">
              <a:rPr lang="en-US" smtClean="0"/>
              <a:t>18-Mar-20</a:t>
            </a:fld>
            <a:endParaRPr lang="en-US"/>
          </a:p>
        </p:txBody>
      </p:sp>
      <p:sp>
        <p:nvSpPr>
          <p:cNvPr id="12" name="Slide Number Placeholder 11"/>
          <p:cNvSpPr>
            <a:spLocks noGrp="1"/>
          </p:cNvSpPr>
          <p:nvPr>
            <p:ph type="sldNum" sz="quarter" idx="16"/>
          </p:nvPr>
        </p:nvSpPr>
        <p:spPr/>
        <p:txBody>
          <a:bodyPr/>
          <a:lstStyle/>
          <a:p>
            <a:fld id="{3F9F0D7A-7924-4FA2-95D3-94330C7FE633}"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D6DEA90-584B-42FE-B441-E3D17FD58C2A}" type="datetimeFigureOut">
              <a:rPr lang="en-US" smtClean="0"/>
              <a:t>18-Mar-20</a:t>
            </a:fld>
            <a:endParaRPr lang="en-US"/>
          </a:p>
        </p:txBody>
      </p:sp>
      <p:sp>
        <p:nvSpPr>
          <p:cNvPr id="12" name="Slide Number Placeholder 11"/>
          <p:cNvSpPr>
            <a:spLocks noGrp="1"/>
          </p:cNvSpPr>
          <p:nvPr>
            <p:ph type="sldNum" sz="quarter" idx="17"/>
          </p:nvPr>
        </p:nvSpPr>
        <p:spPr/>
        <p:txBody>
          <a:bodyPr/>
          <a:lstStyle/>
          <a:p>
            <a:fld id="{3F9F0D7A-7924-4FA2-95D3-94330C7FE633}"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D6DEA90-584B-42FE-B441-E3D17FD58C2A}" type="datetimeFigureOut">
              <a:rPr lang="en-US" smtClean="0"/>
              <a:t>18-Mar-20</a:t>
            </a:fld>
            <a:endParaRPr lang="en-US"/>
          </a:p>
        </p:txBody>
      </p:sp>
      <p:sp>
        <p:nvSpPr>
          <p:cNvPr id="16" name="Slide Number Placeholder 15"/>
          <p:cNvSpPr>
            <a:spLocks noGrp="1"/>
          </p:cNvSpPr>
          <p:nvPr>
            <p:ph type="sldNum" sz="quarter" idx="11"/>
          </p:nvPr>
        </p:nvSpPr>
        <p:spPr/>
        <p:txBody>
          <a:bodyPr/>
          <a:lstStyle/>
          <a:p>
            <a:fld id="{3F9F0D7A-7924-4FA2-95D3-94330C7FE63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D6DEA90-584B-42FE-B441-E3D17FD58C2A}" type="datetimeFigureOut">
              <a:rPr lang="en-US" smtClean="0"/>
              <a:t>18-Mar-20</a:t>
            </a:fld>
            <a:endParaRPr lang="en-US"/>
          </a:p>
        </p:txBody>
      </p:sp>
      <p:sp>
        <p:nvSpPr>
          <p:cNvPr id="8" name="Slide Number Placeholder 7"/>
          <p:cNvSpPr>
            <a:spLocks noGrp="1"/>
          </p:cNvSpPr>
          <p:nvPr>
            <p:ph type="sldNum" sz="quarter" idx="11"/>
          </p:nvPr>
        </p:nvSpPr>
        <p:spPr/>
        <p:txBody>
          <a:bodyPr/>
          <a:lstStyle/>
          <a:p>
            <a:fld id="{3F9F0D7A-7924-4FA2-95D3-94330C7FE63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D6DEA90-584B-42FE-B441-E3D17FD58C2A}" type="datetimeFigureOut">
              <a:rPr lang="en-US" smtClean="0"/>
              <a:t>18-Mar-20</a:t>
            </a:fld>
            <a:endParaRPr lang="en-US"/>
          </a:p>
        </p:txBody>
      </p:sp>
      <p:sp>
        <p:nvSpPr>
          <p:cNvPr id="19" name="Slide Number Placeholder 18"/>
          <p:cNvSpPr>
            <a:spLocks noGrp="1"/>
          </p:cNvSpPr>
          <p:nvPr>
            <p:ph type="sldNum" sz="quarter" idx="16"/>
          </p:nvPr>
        </p:nvSpPr>
        <p:spPr/>
        <p:txBody>
          <a:bodyPr/>
          <a:lstStyle/>
          <a:p>
            <a:fld id="{3F9F0D7A-7924-4FA2-95D3-94330C7FE633}"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D6DEA90-584B-42FE-B441-E3D17FD58C2A}" type="datetimeFigureOut">
              <a:rPr lang="en-US" smtClean="0"/>
              <a:t>18-Mar-20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3F9F0D7A-7924-4FA2-95D3-94330C7FE633}"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D6DEA90-584B-42FE-B441-E3D17FD58C2A}" type="datetimeFigureOut">
              <a:rPr lang="en-US" smtClean="0"/>
              <a:t>18-Mar-20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F9F0D7A-7924-4FA2-95D3-94330C7FE633}"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2362200"/>
            <a:ext cx="3835400" cy="1111885"/>
          </a:xfrm>
        </p:spPr>
        <p:txBody>
          <a:bodyPr/>
          <a:lstStyle/>
          <a:p>
            <a:r>
              <a:rPr lang="sr-Cyrl-RS" sz="3200" b="1" dirty="0" smtClean="0">
                <a:solidFill>
                  <a:schemeClr val="bg1">
                    <a:lumMod val="95000"/>
                    <a:lumOff val="5000"/>
                  </a:schemeClr>
                </a:solidFill>
                <a:latin typeface="Times New Roman" pitchFamily="18" charset="0"/>
                <a:cs typeface="Times New Roman" pitchFamily="18" charset="0"/>
              </a:rPr>
              <a:t>ПРВИ СВЕТСКИ РАТ</a:t>
            </a:r>
            <a:endParaRPr lang="en-US" sz="3200" b="1" dirty="0">
              <a:solidFill>
                <a:schemeClr val="bg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6382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507" t="6126" r="8277" b="1715"/>
          <a:stretch/>
        </p:blipFill>
        <p:spPr>
          <a:xfrm>
            <a:off x="319391" y="762000"/>
            <a:ext cx="8519809" cy="5867121"/>
          </a:xfrm>
        </p:spPr>
      </p:pic>
    </p:spTree>
    <p:extLst>
      <p:ext uri="{BB962C8B-B14F-4D97-AF65-F5344CB8AC3E}">
        <p14:creationId xmlns:p14="http://schemas.microsoft.com/office/powerpoint/2010/main" val="285353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371600"/>
            <a:ext cx="8305800" cy="4724400"/>
          </a:xfrm>
        </p:spPr>
        <p:txBody>
          <a:bodyPr>
            <a:normAutofit fontScale="77500" lnSpcReduction="20000"/>
          </a:bodyPr>
          <a:lstStyle/>
          <a:p>
            <a:pPr marL="457200" indent="-457200" algn="just">
              <a:buFontTx/>
              <a:buChar char="-"/>
            </a:pPr>
            <a:r>
              <a:rPr lang="sr-Cyrl-RS" sz="3200" b="1" dirty="0" smtClean="0">
                <a:latin typeface="Times New Roman" pitchFamily="18" charset="0"/>
                <a:cs typeface="Times New Roman" pitchFamily="18" charset="0"/>
              </a:rPr>
              <a:t>Први светски рат је био највећи сукоб у дотадашњој историји човечанства. Трајо је од 1914. до 1918. године.</a:t>
            </a:r>
          </a:p>
          <a:p>
            <a:pPr marL="457200" indent="-457200" algn="just">
              <a:buFontTx/>
              <a:buChar char="-"/>
            </a:pPr>
            <a:r>
              <a:rPr lang="sr-Cyrl-RS" sz="3200" b="1" dirty="0" smtClean="0">
                <a:latin typeface="Times New Roman" pitchFamily="18" charset="0"/>
                <a:cs typeface="Times New Roman" pitchFamily="18" charset="0"/>
              </a:rPr>
              <a:t> Узрок избијања Првог светског рата треба тражити у сукобима великих европских сила око економске и политичке доминације над Европом, али и због борбе за колоније широм света.</a:t>
            </a:r>
          </a:p>
          <a:p>
            <a:pPr marL="342900" indent="-342900" algn="just">
              <a:buFontTx/>
              <a:buChar char="-"/>
            </a:pPr>
            <a:r>
              <a:rPr lang="sr-Cyrl-RS" sz="3200" b="1" dirty="0" smtClean="0">
                <a:latin typeface="Times New Roman" pitchFamily="18" charset="0"/>
                <a:cs typeface="Times New Roman" pitchFamily="18" charset="0"/>
              </a:rPr>
              <a:t>У Првом светском рату је учествовала већина великих светских сила и  били су подељени на два војна савеза: </a:t>
            </a:r>
          </a:p>
          <a:p>
            <a:pPr marL="342900" indent="-342900" algn="just">
              <a:buFont typeface="Arial" charset="0"/>
              <a:buChar char="•"/>
            </a:pPr>
            <a:r>
              <a:rPr lang="sr-Cyrl-RS" sz="3200" b="1" dirty="0" smtClean="0">
                <a:latin typeface="Times New Roman" pitchFamily="18" charset="0"/>
                <a:cs typeface="Times New Roman" pitchFamily="18" charset="0"/>
              </a:rPr>
              <a:t>Савез Атанте (Велика Британија, Француска и Русија )</a:t>
            </a:r>
          </a:p>
          <a:p>
            <a:pPr marL="342900" indent="-342900" algn="just">
              <a:buFont typeface="Arial" charset="0"/>
              <a:buChar char="•"/>
            </a:pPr>
            <a:r>
              <a:rPr lang="sr-Cyrl-RS" sz="3200" b="1" dirty="0" smtClean="0">
                <a:latin typeface="Times New Roman" pitchFamily="18" charset="0"/>
                <a:cs typeface="Times New Roman" pitchFamily="18" charset="0"/>
              </a:rPr>
              <a:t>Савез Централних сила (Немачка, Аустругарска и Италија)</a:t>
            </a:r>
          </a:p>
          <a:p>
            <a:pPr marL="342900" indent="-342900" algn="just">
              <a:buFontTx/>
              <a:buChar char="-"/>
            </a:pPr>
            <a:endParaRPr lang="en-US" dirty="0"/>
          </a:p>
        </p:txBody>
      </p:sp>
    </p:spTree>
    <p:extLst>
      <p:ext uri="{BB962C8B-B14F-4D97-AF65-F5344CB8AC3E}">
        <p14:creationId xmlns:p14="http://schemas.microsoft.com/office/powerpoint/2010/main" val="242806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447800"/>
            <a:ext cx="8534400" cy="5029200"/>
          </a:xfrm>
        </p:spPr>
        <p:txBody>
          <a:bodyPr>
            <a:normAutofit/>
          </a:bodyPr>
          <a:lstStyle/>
          <a:p>
            <a:pPr algn="just"/>
            <a:r>
              <a:rPr lang="sr-Cyrl-RS" sz="2500" b="1" dirty="0" smtClean="0">
                <a:latin typeface="Times New Roman" pitchFamily="18" charset="0"/>
                <a:cs typeface="Times New Roman" pitchFamily="18" charset="0"/>
              </a:rPr>
              <a:t> - Повод за Први светски рат је био Сарајевски атентат 28. јуна (на Видовдан) 1914. године, када је Гаврило Принцип убио аустругарског престолонаследника Франца Фердинанда. Србија није била одговорна за атентат, али је Аустругарска оптуживала Србију за тај чин. Аустругарска је 23. јула 1914. године послала Србији ултиматум са условима које није могла да прихвати ниједна независна држава.</a:t>
            </a:r>
          </a:p>
          <a:p>
            <a:pPr algn="just"/>
            <a:r>
              <a:rPr lang="sr-Cyrl-RS" sz="2500" b="1" dirty="0" smtClean="0">
                <a:latin typeface="Times New Roman" pitchFamily="18" charset="0"/>
                <a:cs typeface="Times New Roman" pitchFamily="18" charset="0"/>
              </a:rPr>
              <a:t>* Аустругарска је 28. јула 1914. године објавила Србији рат. Немачка објављује рат Русији и Француској. Убрзо се читава Европа нашла у рату.</a:t>
            </a: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95365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450181"/>
            <a:ext cx="8209547" cy="4874419"/>
          </a:xfrm>
        </p:spPr>
      </p:pic>
      <p:sp>
        <p:nvSpPr>
          <p:cNvPr id="3" name="Title 2"/>
          <p:cNvSpPr>
            <a:spLocks noGrp="1"/>
          </p:cNvSpPr>
          <p:nvPr>
            <p:ph type="title"/>
          </p:nvPr>
        </p:nvSpPr>
        <p:spPr>
          <a:xfrm>
            <a:off x="2438400" y="533400"/>
            <a:ext cx="4419600" cy="685800"/>
          </a:xfrm>
        </p:spPr>
        <p:txBody>
          <a:bodyPr/>
          <a:lstStyle/>
          <a:p>
            <a:r>
              <a:rPr lang="sr-Cyrl-RS" dirty="0" smtClean="0">
                <a:solidFill>
                  <a:schemeClr val="bg1">
                    <a:lumMod val="95000"/>
                    <a:lumOff val="5000"/>
                  </a:schemeClr>
                </a:solidFill>
                <a:latin typeface="Times New Roman" pitchFamily="18" charset="0"/>
                <a:cs typeface="Times New Roman" pitchFamily="18" charset="0"/>
              </a:rPr>
              <a:t>Војни савези </a:t>
            </a:r>
            <a:endParaRPr lang="en-US" dirty="0">
              <a:solidFill>
                <a:schemeClr val="bg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7665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2362200"/>
            <a:ext cx="3567251" cy="426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0782"/>
            <a:ext cx="5105399" cy="3230761"/>
          </a:xfrm>
          <a:prstGeom prst="rect">
            <a:avLst/>
          </a:prstGeom>
        </p:spPr>
      </p:pic>
      <p:sp>
        <p:nvSpPr>
          <p:cNvPr id="6" name="TextBox 5"/>
          <p:cNvSpPr txBox="1"/>
          <p:nvPr/>
        </p:nvSpPr>
        <p:spPr>
          <a:xfrm>
            <a:off x="4246418" y="3346108"/>
            <a:ext cx="4495800" cy="646331"/>
          </a:xfrm>
          <a:prstGeom prst="rect">
            <a:avLst/>
          </a:prstGeom>
          <a:noFill/>
        </p:spPr>
        <p:txBody>
          <a:bodyPr wrap="square" rtlCol="0">
            <a:spAutoFit/>
          </a:bodyPr>
          <a:lstStyle/>
          <a:p>
            <a:pPr algn="ctr"/>
            <a:r>
              <a:rPr lang="sr-Cyrl-RS" b="1" dirty="0" smtClean="0">
                <a:latin typeface="Times New Roman" pitchFamily="18" charset="0"/>
                <a:cs typeface="Times New Roman" pitchFamily="18" charset="0"/>
              </a:rPr>
              <a:t>Франц Фердинанд са супругом Софијом у Сарајеву</a:t>
            </a:r>
            <a:endParaRPr lang="en-US" b="1" dirty="0">
              <a:latin typeface="Times New Roman" pitchFamily="18" charset="0"/>
              <a:cs typeface="Times New Roman" pitchFamily="18" charset="0"/>
            </a:endParaRPr>
          </a:p>
        </p:txBody>
      </p:sp>
      <p:sp>
        <p:nvSpPr>
          <p:cNvPr id="7" name="TextBox 6"/>
          <p:cNvSpPr txBox="1"/>
          <p:nvPr/>
        </p:nvSpPr>
        <p:spPr>
          <a:xfrm>
            <a:off x="381000" y="1893332"/>
            <a:ext cx="3124200" cy="369332"/>
          </a:xfrm>
          <a:prstGeom prst="rect">
            <a:avLst/>
          </a:prstGeom>
          <a:noFill/>
        </p:spPr>
        <p:txBody>
          <a:bodyPr wrap="square" rtlCol="0">
            <a:spAutoFit/>
          </a:bodyPr>
          <a:lstStyle/>
          <a:p>
            <a:pPr algn="ctr"/>
            <a:r>
              <a:rPr lang="sr-Cyrl-RS" b="1" dirty="0" smtClean="0">
                <a:latin typeface="Times New Roman" pitchFamily="18" charset="0"/>
                <a:cs typeface="Times New Roman" pitchFamily="18" charset="0"/>
              </a:rPr>
              <a:t>Гаврило Принцип</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76092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371600"/>
            <a:ext cx="8382000" cy="5257800"/>
          </a:xfrm>
        </p:spPr>
        <p:txBody>
          <a:bodyPr>
            <a:normAutofit/>
          </a:bodyPr>
          <a:lstStyle/>
          <a:p>
            <a:pPr algn="just"/>
            <a:r>
              <a:rPr lang="sr-Cyrl-RS" sz="2500" b="1" dirty="0" smtClean="0">
                <a:latin typeface="Times New Roman" pitchFamily="18" charset="0"/>
                <a:cs typeface="Times New Roman" pitchFamily="18" charset="0"/>
              </a:rPr>
              <a:t>У Европи се ратовало на три фронта:</a:t>
            </a:r>
          </a:p>
          <a:p>
            <a:pPr marL="342900" indent="-342900" algn="just">
              <a:buFontTx/>
              <a:buChar char="-"/>
            </a:pPr>
            <a:r>
              <a:rPr lang="sr-Cyrl-RS" sz="2500" b="1" dirty="0" smtClean="0">
                <a:latin typeface="Times New Roman" pitchFamily="18" charset="0"/>
                <a:cs typeface="Times New Roman" pitchFamily="18" charset="0"/>
              </a:rPr>
              <a:t>Западни (Немачка ратује против Енглеске и Француске)</a:t>
            </a:r>
          </a:p>
          <a:p>
            <a:pPr marL="342900" indent="-342900" algn="just">
              <a:buFontTx/>
              <a:buChar char="-"/>
            </a:pPr>
            <a:r>
              <a:rPr lang="sr-Cyrl-RS" sz="2500" b="1" dirty="0" smtClean="0">
                <a:latin typeface="Times New Roman" pitchFamily="18" charset="0"/>
                <a:cs typeface="Times New Roman" pitchFamily="18" charset="0"/>
              </a:rPr>
              <a:t>Источни (Немачка и Аустругарска ратују против Русије)</a:t>
            </a:r>
          </a:p>
          <a:p>
            <a:pPr marL="342900" indent="-342900" algn="just">
              <a:buFontTx/>
              <a:buChar char="-"/>
            </a:pPr>
            <a:r>
              <a:rPr lang="sr-Cyrl-RS" sz="2500" b="1" dirty="0" smtClean="0">
                <a:latin typeface="Times New Roman" pitchFamily="18" charset="0"/>
                <a:cs typeface="Times New Roman" pitchFamily="18" charset="0"/>
              </a:rPr>
              <a:t>Балкански (Аустругарска ратује против Србије и Црне Горе)</a:t>
            </a:r>
          </a:p>
          <a:p>
            <a:pPr marL="342900" indent="-342900" algn="just">
              <a:buFontTx/>
              <a:buChar char="-"/>
            </a:pPr>
            <a:r>
              <a:rPr lang="sr-Cyrl-RS" sz="2500" b="1" dirty="0" smtClean="0">
                <a:latin typeface="Times New Roman" pitchFamily="18" charset="0"/>
                <a:cs typeface="Times New Roman" pitchFamily="18" charset="0"/>
              </a:rPr>
              <a:t>Италијански фронт (од 1915. године)</a:t>
            </a:r>
            <a:endParaRPr lang="sr-Cyrl-RS"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41268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660598"/>
            <a:ext cx="8382000" cy="5892602"/>
          </a:xfrm>
        </p:spPr>
      </p:pic>
    </p:spTree>
    <p:extLst>
      <p:ext uri="{BB962C8B-B14F-4D97-AF65-F5344CB8AC3E}">
        <p14:creationId xmlns:p14="http://schemas.microsoft.com/office/powerpoint/2010/main" val="225130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447800"/>
            <a:ext cx="8686800" cy="5257800"/>
          </a:xfrm>
        </p:spPr>
        <p:txBody>
          <a:bodyPr>
            <a:noAutofit/>
          </a:bodyPr>
          <a:lstStyle/>
          <a:p>
            <a:pPr marL="342900" indent="-342900" algn="just">
              <a:buFontTx/>
              <a:buChar char="-"/>
            </a:pPr>
            <a:r>
              <a:rPr lang="sr-Cyrl-RS" sz="2200" b="1" dirty="0" smtClean="0">
                <a:latin typeface="Times New Roman" pitchFamily="18" charset="0"/>
                <a:cs typeface="Times New Roman" pitchFamily="18" charset="0"/>
              </a:rPr>
              <a:t>Немачка тактика „муњевитог рата“ по Шлифеновом плану, предвиђала је брз напад на Француску преко Белгије (која је прогласила неутралност), а затим напад на Русију.</a:t>
            </a:r>
          </a:p>
          <a:p>
            <a:pPr marL="342900" indent="-342900" algn="just">
              <a:buFontTx/>
              <a:buChar char="-"/>
            </a:pPr>
            <a:r>
              <a:rPr lang="sr-Cyrl-RS" sz="2200" b="1" dirty="0" smtClean="0">
                <a:latin typeface="Times New Roman" pitchFamily="18" charset="0"/>
                <a:cs typeface="Times New Roman" pitchFamily="18" charset="0"/>
              </a:rPr>
              <a:t>На Западном фронту дошло је до битке у септембру 1914. године на реци Марни, у којој је немачки продор био заустављен.</a:t>
            </a:r>
            <a:endParaRPr lang="sr-Cyrl-RS" sz="2200" dirty="0"/>
          </a:p>
          <a:p>
            <a:pPr marL="342900" indent="-342900" algn="just">
              <a:buFontTx/>
              <a:buChar char="-"/>
            </a:pPr>
            <a:r>
              <a:rPr lang="sr-Cyrl-RS" sz="2200" b="1" dirty="0" smtClean="0">
                <a:latin typeface="Times New Roman" pitchFamily="18" charset="0"/>
                <a:cs typeface="Times New Roman" pitchFamily="18" charset="0"/>
              </a:rPr>
              <a:t>На Источном фронту је руска војска продрла дубоко на територију Немачке, што је приморало немачку војску да део снага са Западног фронта пребаци на Источни фронт. У две велике битке код Таненберга и Мазурских језера заустављена је руска офанзива.</a:t>
            </a:r>
          </a:p>
          <a:p>
            <a:pPr marL="342900" indent="-342900" algn="just">
              <a:buFontTx/>
              <a:buChar char="-"/>
            </a:pPr>
            <a:r>
              <a:rPr lang="sr-Cyrl-RS" sz="2200" b="1" dirty="0" smtClean="0">
                <a:latin typeface="Times New Roman" pitchFamily="18" charset="0"/>
                <a:cs typeface="Times New Roman" pitchFamily="18" charset="0"/>
              </a:rPr>
              <a:t>На Балканском фронту српска војска је однела две победе у биткама на Церу (август 1914. година) и Колубари (децембар 1914. година).</a:t>
            </a:r>
          </a:p>
        </p:txBody>
      </p:sp>
      <p:sp>
        <p:nvSpPr>
          <p:cNvPr id="3" name="Title 2"/>
          <p:cNvSpPr>
            <a:spLocks noGrp="1"/>
          </p:cNvSpPr>
          <p:nvPr>
            <p:ph type="title"/>
          </p:nvPr>
        </p:nvSpPr>
        <p:spPr>
          <a:xfrm>
            <a:off x="2362200" y="304800"/>
            <a:ext cx="4114800" cy="701040"/>
          </a:xfrm>
        </p:spPr>
        <p:txBody>
          <a:bodyPr>
            <a:normAutofit/>
          </a:bodyPr>
          <a:lstStyle/>
          <a:p>
            <a:r>
              <a:rPr lang="sr-Cyrl-RS" sz="2000" dirty="0" smtClean="0">
                <a:latin typeface="Times New Roman" pitchFamily="18" charset="0"/>
                <a:cs typeface="Times New Roman" pitchFamily="18" charset="0"/>
              </a:rPr>
              <a:t>Ратна 1914. година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8407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524000"/>
            <a:ext cx="8763000" cy="5181600"/>
          </a:xfrm>
        </p:spPr>
        <p:txBody>
          <a:bodyPr>
            <a:normAutofit lnSpcReduction="10000"/>
          </a:bodyPr>
          <a:lstStyle/>
          <a:p>
            <a:pPr marL="342900" indent="-342900" algn="just">
              <a:buFontTx/>
              <a:buChar char="-"/>
            </a:pPr>
            <a:r>
              <a:rPr lang="sr-Cyrl-RS" b="1" dirty="0" smtClean="0">
                <a:latin typeface="Times New Roman" pitchFamily="18" charset="0"/>
                <a:cs typeface="Times New Roman" pitchFamily="18" charset="0"/>
              </a:rPr>
              <a:t>Италија је пре почетка рата била у савезу са Немачком и Аустругарском (Централне силе), али када је рат почео прогласила је неутралност.</a:t>
            </a:r>
          </a:p>
          <a:p>
            <a:pPr marL="342900" indent="-342900" algn="just">
              <a:buFontTx/>
              <a:buChar char="-"/>
            </a:pPr>
            <a:r>
              <a:rPr lang="sr-Cyrl-RS" b="1" dirty="0" smtClean="0">
                <a:latin typeface="Times New Roman" pitchFamily="18" charset="0"/>
                <a:cs typeface="Times New Roman" pitchFamily="18" charset="0"/>
              </a:rPr>
              <a:t>У априлу 1915. године Италија је потписала Лондонски уговор, којим се обавезала да ће ући у рат на страну Атанте, али да ће за узврат добити територијална проширења на рачун Аустругарске. Италијанска војска је ратовала против Аустругарске војске на новоотвореном фронту на реци Сочи. Током читавог рата неће имати већег успеха.</a:t>
            </a:r>
          </a:p>
          <a:p>
            <a:pPr marL="342900" indent="-342900" algn="just">
              <a:buFontTx/>
              <a:buChar char="-"/>
            </a:pPr>
            <a:r>
              <a:rPr lang="sr-Cyrl-RS" b="1" dirty="0" smtClean="0">
                <a:latin typeface="Times New Roman" pitchFamily="18" charset="0"/>
                <a:cs typeface="Times New Roman" pitchFamily="18" charset="0"/>
              </a:rPr>
              <a:t>Француска и Британија изводе Галипољску операцију  против Турске, јер су желели да приморе Турску, савезника Централних сила на капитулацију. Међутим, турска војска је пружила неочекивани отпор. Атанта, која је ангажовала око пола милиона војника, претрпела је тешке губитке.</a:t>
            </a:r>
          </a:p>
          <a:p>
            <a:pPr marL="342900" indent="-342900" algn="just">
              <a:buFontTx/>
              <a:buChar char="-"/>
            </a:pPr>
            <a:r>
              <a:rPr lang="sr-Cyrl-RS" b="1" dirty="0" smtClean="0">
                <a:latin typeface="Times New Roman" pitchFamily="18" charset="0"/>
                <a:cs typeface="Times New Roman" pitchFamily="18" charset="0"/>
              </a:rPr>
              <a:t>У рат се укључила 1915. године и Бугарска на страни Централних сила.</a:t>
            </a:r>
            <a:endParaRPr lang="en-US" b="1" dirty="0">
              <a:latin typeface="Times New Roman" pitchFamily="18" charset="0"/>
              <a:cs typeface="Times New Roman" pitchFamily="18" charset="0"/>
            </a:endParaRPr>
          </a:p>
        </p:txBody>
      </p:sp>
      <p:sp>
        <p:nvSpPr>
          <p:cNvPr id="3" name="Title 2"/>
          <p:cNvSpPr>
            <a:spLocks noGrp="1"/>
          </p:cNvSpPr>
          <p:nvPr>
            <p:ph type="title"/>
          </p:nvPr>
        </p:nvSpPr>
        <p:spPr>
          <a:xfrm>
            <a:off x="2286000" y="381000"/>
            <a:ext cx="4572000" cy="701040"/>
          </a:xfrm>
        </p:spPr>
        <p:txBody>
          <a:bodyPr>
            <a:normAutofit/>
          </a:bodyPr>
          <a:lstStyle/>
          <a:p>
            <a:r>
              <a:rPr lang="sr-Cyrl-RS" sz="2000" dirty="0" smtClean="0">
                <a:latin typeface="Times New Roman" pitchFamily="18" charset="0"/>
                <a:cs typeface="Times New Roman" pitchFamily="18" charset="0"/>
              </a:rPr>
              <a:t>Ратна 1915. година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61328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81</TotalTime>
  <Words>520</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PowerPoint Presentation</vt:lpstr>
      <vt:lpstr>PowerPoint Presentation</vt:lpstr>
      <vt:lpstr>PowerPoint Presentation</vt:lpstr>
      <vt:lpstr>Војни савези </vt:lpstr>
      <vt:lpstr>PowerPoint Presentation</vt:lpstr>
      <vt:lpstr>PowerPoint Presentation</vt:lpstr>
      <vt:lpstr>PowerPoint Presentation</vt:lpstr>
      <vt:lpstr>Ратна 1914. година</vt:lpstr>
      <vt:lpstr>Ратна 1915. година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2020-03-18T14:36:15Z</dcterms:created>
  <dcterms:modified xsi:type="dcterms:W3CDTF">2020-03-18T15:57:59Z</dcterms:modified>
</cp:coreProperties>
</file>