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A9E6676-940A-4C30-9C4A-8DEEF2D9BEE2}" type="datetimeFigureOut">
              <a:rPr lang="en-US" smtClean="0"/>
              <a:t>3/18/2020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6FFCEC6-2175-41A5-85A1-FC94DB2979E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A9E6676-940A-4C30-9C4A-8DEEF2D9BEE2}"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FCEC6-2175-41A5-85A1-FC94DB2979E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A9E6676-940A-4C30-9C4A-8DEEF2D9BEE2}"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FCEC6-2175-41A5-85A1-FC94DB2979E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A9E6676-940A-4C30-9C4A-8DEEF2D9BEE2}"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FCEC6-2175-41A5-85A1-FC94DB2979E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A9E6676-940A-4C30-9C4A-8DEEF2D9BEE2}"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FCEC6-2175-41A5-85A1-FC94DB2979E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A9E6676-940A-4C30-9C4A-8DEEF2D9BEE2}"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FCEC6-2175-41A5-85A1-FC94DB2979E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A9E6676-940A-4C30-9C4A-8DEEF2D9BEE2}" type="datetimeFigureOut">
              <a:rPr lang="en-US" smtClean="0"/>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FFCEC6-2175-41A5-85A1-FC94DB2979E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5A9E6676-940A-4C30-9C4A-8DEEF2D9BEE2}" type="datetimeFigureOut">
              <a:rPr lang="en-US" smtClean="0"/>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FFCEC6-2175-41A5-85A1-FC94DB2979E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9E6676-940A-4C30-9C4A-8DEEF2D9BEE2}" type="datetimeFigureOut">
              <a:rPr lang="en-US" smtClean="0"/>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FFCEC6-2175-41A5-85A1-FC94DB2979E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A9E6676-940A-4C30-9C4A-8DEEF2D9BEE2}"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FCEC6-2175-41A5-85A1-FC94DB2979E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A9E6676-940A-4C30-9C4A-8DEEF2D9BEE2}"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6FFCEC6-2175-41A5-85A1-FC94DB2979E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A9E6676-940A-4C30-9C4A-8DEEF2D9BEE2}" type="datetimeFigureOut">
              <a:rPr lang="en-US" smtClean="0"/>
              <a:t>3/18/2020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6FFCEC6-2175-41A5-85A1-FC94DB2979E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sr-Latn-RS" sz="6600" dirty="0">
                <a:solidFill>
                  <a:schemeClr val="tx1"/>
                </a:solidFill>
              </a:rPr>
              <a:t>Učenje o državnim funkcijama</a:t>
            </a:r>
            <a:endParaRPr lang="en-US" sz="6600" dirty="0">
              <a:solidFill>
                <a:schemeClr val="tx1"/>
              </a:solidFill>
            </a:endParaRPr>
          </a:p>
        </p:txBody>
      </p:sp>
      <p:sp>
        <p:nvSpPr>
          <p:cNvPr id="3" name="Subtitle 2"/>
          <p:cNvSpPr>
            <a:spLocks noGrp="1"/>
          </p:cNvSpPr>
          <p:nvPr>
            <p:ph type="subTitle" idx="1"/>
          </p:nvPr>
        </p:nvSpPr>
        <p:spPr>
          <a:xfrm>
            <a:off x="611560" y="4365104"/>
            <a:ext cx="7854696" cy="1752600"/>
          </a:xfrm>
        </p:spPr>
        <p:txBody>
          <a:bodyPr>
            <a:normAutofit fontScale="62500" lnSpcReduction="20000"/>
          </a:bodyPr>
          <a:lstStyle/>
          <a:p>
            <a:endParaRPr lang="sr-Latn-RS" dirty="0"/>
          </a:p>
          <a:p>
            <a:endParaRPr lang="sr-Latn-RS" dirty="0"/>
          </a:p>
          <a:p>
            <a:endParaRPr lang="sr-Latn-RS" dirty="0"/>
          </a:p>
          <a:p>
            <a:endParaRPr lang="sr-Latn-RS" dirty="0"/>
          </a:p>
          <a:p>
            <a:endParaRPr lang="sr-Latn-RS" dirty="0"/>
          </a:p>
          <a:p>
            <a:r>
              <a:rPr lang="sr-Latn-RS" sz="3800" dirty="0"/>
              <a:t>Katarina Jović I3</a:t>
            </a:r>
            <a:endParaRPr lang="en-US" sz="3800" dirty="0"/>
          </a:p>
        </p:txBody>
      </p:sp>
    </p:spTree>
    <p:extLst>
      <p:ext uri="{BB962C8B-B14F-4D97-AF65-F5344CB8AC3E}">
        <p14:creationId xmlns:p14="http://schemas.microsoft.com/office/powerpoint/2010/main" val="15562768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869160"/>
            <a:ext cx="8229600" cy="1143000"/>
          </a:xfrm>
        </p:spPr>
        <p:txBody>
          <a:bodyPr>
            <a:noAutofit/>
          </a:bodyPr>
          <a:lstStyle/>
          <a:p>
            <a:pPr algn="l"/>
            <a:r>
              <a:rPr lang="sr-Latn-RS" sz="3200" dirty="0">
                <a:solidFill>
                  <a:schemeClr val="tx1"/>
                </a:solidFill>
              </a:rPr>
              <a:t>-Izrazu </a:t>
            </a:r>
            <a:r>
              <a:rPr lang="sr-Latn-RS" sz="3200" b="1" dirty="0">
                <a:solidFill>
                  <a:schemeClr val="tx1"/>
                </a:solidFill>
              </a:rPr>
              <a:t>državna funkcija </a:t>
            </a:r>
            <a:r>
              <a:rPr lang="sr-Latn-RS" sz="3200" dirty="0">
                <a:solidFill>
                  <a:schemeClr val="tx1"/>
                </a:solidFill>
              </a:rPr>
              <a:t>daju se različita značenja u ustavnopravnoj teoriji. Izvesni autori funkciju države shvataju kao ulogu koju ona ostvaruje u društvu (zaštitu klasnih interesa, opštih interesa ili pravde i slično).</a:t>
            </a:r>
            <a:br>
              <a:rPr lang="sr-Latn-RS" sz="3200" dirty="0">
                <a:solidFill>
                  <a:schemeClr val="tx1"/>
                </a:solidFill>
              </a:rPr>
            </a:br>
            <a:r>
              <a:rPr lang="sr-Latn-RS" sz="3200" dirty="0">
                <a:solidFill>
                  <a:schemeClr val="tx1"/>
                </a:solidFill>
              </a:rPr>
              <a:t>-Drugi autori izjednačavaju, pak, značenje termina državna funkcija i državna vlast (smatrajući da je reč o sinonimima).</a:t>
            </a:r>
            <a:br>
              <a:rPr lang="sr-Latn-RS" sz="3200" dirty="0">
                <a:solidFill>
                  <a:schemeClr val="tx1"/>
                </a:solidFill>
              </a:rPr>
            </a:br>
            <a:r>
              <a:rPr lang="sr-Latn-RS" sz="3200" dirty="0">
                <a:solidFill>
                  <a:schemeClr val="tx1"/>
                </a:solidFill>
              </a:rPr>
              <a:t>-Treći odlučno naglašavaju razliku u značenju ovih termina.</a:t>
            </a:r>
            <a:endParaRPr lang="en-US" sz="3200" dirty="0">
              <a:solidFill>
                <a:schemeClr val="tx1"/>
              </a:solidFill>
            </a:endParaRPr>
          </a:p>
        </p:txBody>
      </p:sp>
    </p:spTree>
    <p:extLst>
      <p:ext uri="{BB962C8B-B14F-4D97-AF65-F5344CB8AC3E}">
        <p14:creationId xmlns:p14="http://schemas.microsoft.com/office/powerpoint/2010/main" val="20008362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509120"/>
            <a:ext cx="8229600" cy="1143000"/>
          </a:xfrm>
        </p:spPr>
        <p:txBody>
          <a:bodyPr>
            <a:noAutofit/>
          </a:bodyPr>
          <a:lstStyle/>
          <a:p>
            <a:pPr algn="l"/>
            <a:r>
              <a:rPr lang="sr-Latn-RS" sz="3200" dirty="0">
                <a:solidFill>
                  <a:schemeClr val="tx1"/>
                </a:solidFill>
              </a:rPr>
              <a:t>-Delatnost države i njenih organa ispoljava se između ostalog u donošenju raznih akata(zakona, uredbi, naredbi, rešenja i drugih pravnih akata). Ti se akti donose u odredjenoj formi i sa određenom sadržinom.</a:t>
            </a:r>
            <a:br>
              <a:rPr lang="sr-Latn-RS" sz="3200" dirty="0">
                <a:solidFill>
                  <a:schemeClr val="tx1"/>
                </a:solidFill>
              </a:rPr>
            </a:br>
            <a:r>
              <a:rPr lang="sr-Latn-RS" sz="3200" dirty="0">
                <a:solidFill>
                  <a:schemeClr val="tx1"/>
                </a:solidFill>
              </a:rPr>
              <a:t>-Pojedine grane državne vlasti (vrste državnih funkcija) razlikuju se prema </a:t>
            </a:r>
            <a:r>
              <a:rPr lang="sr-Latn-RS" sz="3200" b="1" dirty="0">
                <a:solidFill>
                  <a:schemeClr val="tx1"/>
                </a:solidFill>
              </a:rPr>
              <a:t>vrsti pravnih akata koje donose</a:t>
            </a:r>
            <a:r>
              <a:rPr lang="sr-Latn-RS" sz="3200" dirty="0">
                <a:solidFill>
                  <a:schemeClr val="tx1"/>
                </a:solidFill>
              </a:rPr>
              <a:t>.</a:t>
            </a:r>
            <a:endParaRPr lang="en-US" sz="3200" dirty="0">
              <a:solidFill>
                <a:schemeClr val="tx1"/>
              </a:solidFill>
            </a:endParaRPr>
          </a:p>
        </p:txBody>
      </p:sp>
    </p:spTree>
    <p:extLst>
      <p:ext uri="{BB962C8B-B14F-4D97-AF65-F5344CB8AC3E}">
        <p14:creationId xmlns:p14="http://schemas.microsoft.com/office/powerpoint/2010/main" val="229027826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37112"/>
            <a:ext cx="8229600" cy="1143000"/>
          </a:xfrm>
        </p:spPr>
        <p:txBody>
          <a:bodyPr>
            <a:normAutofit fontScale="90000"/>
          </a:bodyPr>
          <a:lstStyle/>
          <a:p>
            <a:pPr algn="l"/>
            <a:r>
              <a:rPr lang="sr-Latn-RS" sz="3200" dirty="0">
                <a:solidFill>
                  <a:schemeClr val="tx1"/>
                </a:solidFill>
              </a:rPr>
              <a:t>-Svaki pravni akt koji donese upravni organ u upravnom postupku biće upravni akt, bez obzira na njegovu sadržinu, a vlast koja donosi takve akte zvaće se upravna vlast.</a:t>
            </a:r>
            <a:br>
              <a:rPr lang="sr-Latn-RS" sz="3200" dirty="0">
                <a:solidFill>
                  <a:schemeClr val="tx1"/>
                </a:solidFill>
              </a:rPr>
            </a:br>
            <a:r>
              <a:rPr lang="sr-Latn-RS" sz="3200" dirty="0">
                <a:solidFill>
                  <a:schemeClr val="tx1"/>
                </a:solidFill>
              </a:rPr>
              <a:t>-Obrnuto, ako se odredi pojam upravnog akta prema njegovoj sadržini (kao pojedinačan pravni akt kojim se na autoritativan nčin rešava konkretan slučaj odnosno donosi pojedinačna dispozicija), svaka vlast  koja donosi takve akte biće upravna vlast.</a:t>
            </a:r>
            <a:endParaRPr lang="en-US" sz="3200" dirty="0">
              <a:solidFill>
                <a:schemeClr val="tx1"/>
              </a:solidFill>
            </a:endParaRPr>
          </a:p>
        </p:txBody>
      </p:sp>
    </p:spTree>
    <p:extLst>
      <p:ext uri="{BB962C8B-B14F-4D97-AF65-F5344CB8AC3E}">
        <p14:creationId xmlns:p14="http://schemas.microsoft.com/office/powerpoint/2010/main" val="29916463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085184"/>
            <a:ext cx="8229600" cy="1143000"/>
          </a:xfrm>
        </p:spPr>
        <p:txBody>
          <a:bodyPr>
            <a:noAutofit/>
          </a:bodyPr>
          <a:lstStyle/>
          <a:p>
            <a:pPr algn="l"/>
            <a:r>
              <a:rPr lang="sr-Latn-RS" sz="3200" dirty="0">
                <a:solidFill>
                  <a:schemeClr val="tx1"/>
                </a:solidFill>
              </a:rPr>
              <a:t>-Pri ustavnom regulisanju organizacije državne vlasti imaju se u vidu odredjeni poslovi i potreba njihovog vršenja konkretno u društvu. Stoga ustavotvorac ima u vidu ne samo sadržinu akata, već i materiju koja reguliše i ciljeve koji se žele ostvariti.</a:t>
            </a:r>
            <a:br>
              <a:rPr lang="sr-Latn-RS" sz="3200" dirty="0">
                <a:solidFill>
                  <a:schemeClr val="tx1"/>
                </a:solidFill>
              </a:rPr>
            </a:br>
            <a:r>
              <a:rPr lang="sr-Latn-RS" sz="3200" dirty="0">
                <a:solidFill>
                  <a:schemeClr val="tx1"/>
                </a:solidFill>
              </a:rPr>
              <a:t>-Iz tih razloga, isti državni organ može biti ovlašćen za donošenje akata različite sadržine kao što i različiti državi organi mogu donositi akte iste sadržine.</a:t>
            </a:r>
            <a:endParaRPr lang="en-US" sz="3200" dirty="0">
              <a:solidFill>
                <a:schemeClr val="tx1"/>
              </a:solidFill>
            </a:endParaRPr>
          </a:p>
        </p:txBody>
      </p:sp>
    </p:spTree>
    <p:extLst>
      <p:ext uri="{BB962C8B-B14F-4D97-AF65-F5344CB8AC3E}">
        <p14:creationId xmlns:p14="http://schemas.microsoft.com/office/powerpoint/2010/main" val="58383296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645024"/>
            <a:ext cx="8229600" cy="1143000"/>
          </a:xfrm>
        </p:spPr>
        <p:txBody>
          <a:bodyPr>
            <a:noAutofit/>
          </a:bodyPr>
          <a:lstStyle/>
          <a:p>
            <a:pPr algn="l"/>
            <a:r>
              <a:rPr lang="sr-Latn-RS" sz="3200" dirty="0">
                <a:solidFill>
                  <a:schemeClr val="tx1"/>
                </a:solidFill>
              </a:rPr>
              <a:t>-U pravnoj teoriji postoji spor ne samo oko sadržine određene grane državne vlasti (funkcija) nego i oko njegovog broja.</a:t>
            </a:r>
            <a:br>
              <a:rPr lang="sr-Latn-RS" sz="3200" dirty="0">
                <a:solidFill>
                  <a:schemeClr val="tx1"/>
                </a:solidFill>
              </a:rPr>
            </a:br>
            <a:r>
              <a:rPr lang="sr-Latn-RS" sz="3200" dirty="0">
                <a:solidFill>
                  <a:schemeClr val="tx1"/>
                </a:solidFill>
              </a:rPr>
              <a:t>-Postoje </a:t>
            </a:r>
            <a:r>
              <a:rPr lang="sr-Latn-RS" sz="3200" b="1" dirty="0">
                <a:solidFill>
                  <a:schemeClr val="tx1"/>
                </a:solidFill>
              </a:rPr>
              <a:t>dualistička</a:t>
            </a:r>
            <a:r>
              <a:rPr lang="sr-Latn-RS" sz="3200" dirty="0">
                <a:solidFill>
                  <a:schemeClr val="tx1"/>
                </a:solidFill>
              </a:rPr>
              <a:t>,</a:t>
            </a:r>
            <a:r>
              <a:rPr lang="sr-Latn-RS" sz="3200" b="1" dirty="0">
                <a:solidFill>
                  <a:schemeClr val="tx1"/>
                </a:solidFill>
              </a:rPr>
              <a:t> trijalistička i kvadrijalistička shvatanja</a:t>
            </a:r>
            <a:r>
              <a:rPr lang="sr-Latn-RS" sz="3200" dirty="0">
                <a:solidFill>
                  <a:schemeClr val="tx1"/>
                </a:solidFill>
              </a:rPr>
              <a:t>.</a:t>
            </a:r>
            <a:endParaRPr lang="en-US" sz="3200" dirty="0">
              <a:solidFill>
                <a:schemeClr val="tx1"/>
              </a:solidFill>
            </a:endParaRPr>
          </a:p>
        </p:txBody>
      </p:sp>
    </p:spTree>
    <p:extLst>
      <p:ext uri="{BB962C8B-B14F-4D97-AF65-F5344CB8AC3E}">
        <p14:creationId xmlns:p14="http://schemas.microsoft.com/office/powerpoint/2010/main" val="32230800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301208"/>
            <a:ext cx="8229600" cy="1143000"/>
          </a:xfrm>
        </p:spPr>
        <p:txBody>
          <a:bodyPr>
            <a:noAutofit/>
          </a:bodyPr>
          <a:lstStyle/>
          <a:p>
            <a:pPr algn="l"/>
            <a:r>
              <a:rPr lang="sr-Latn-RS" sz="3200" dirty="0">
                <a:solidFill>
                  <a:schemeClr val="tx1"/>
                </a:solidFill>
              </a:rPr>
              <a:t>-Prema </a:t>
            </a:r>
            <a:r>
              <a:rPr lang="sr-Latn-RS" sz="3200" b="1" dirty="0">
                <a:solidFill>
                  <a:schemeClr val="tx1"/>
                </a:solidFill>
              </a:rPr>
              <a:t>dualističkom shvatanju</a:t>
            </a:r>
            <a:r>
              <a:rPr lang="sr-Latn-RS" sz="3200" dirty="0">
                <a:solidFill>
                  <a:schemeClr val="tx1"/>
                </a:solidFill>
              </a:rPr>
              <a:t>, državna vlast se sastoji u izdavanju naredbi i njihovom izvršavanju. Otud, postoje samo dve državne vlasti, zakonodavna i izvršna, pri čemu su uprava i sudstvo samo vrste izvršavanja zakona.</a:t>
            </a:r>
            <a:br>
              <a:rPr lang="sr-Latn-RS" sz="3200" dirty="0">
                <a:solidFill>
                  <a:schemeClr val="tx1"/>
                </a:solidFill>
              </a:rPr>
            </a:br>
            <a:r>
              <a:rPr lang="sr-Latn-RS" sz="3200" dirty="0">
                <a:solidFill>
                  <a:schemeClr val="tx1"/>
                </a:solidFill>
              </a:rPr>
              <a:t>-Prema </a:t>
            </a:r>
            <a:r>
              <a:rPr lang="sr-Latn-RS" sz="3200" b="1" dirty="0">
                <a:solidFill>
                  <a:schemeClr val="tx1"/>
                </a:solidFill>
              </a:rPr>
              <a:t>trijalističkom shvatanju </a:t>
            </a:r>
            <a:r>
              <a:rPr lang="sr-Latn-RS" sz="3200" dirty="0">
                <a:solidFill>
                  <a:schemeClr val="tx1"/>
                </a:solidFill>
              </a:rPr>
              <a:t>o državnim granama vlasti, državna vlast se deli na zakonodavnu, upravnu i sudsku. </a:t>
            </a:r>
            <a:br>
              <a:rPr lang="sr-Latn-RS" sz="3200" dirty="0">
                <a:solidFill>
                  <a:schemeClr val="tx1"/>
                </a:solidFill>
              </a:rPr>
            </a:br>
            <a:r>
              <a:rPr lang="sr-Latn-RS" sz="3200" dirty="0">
                <a:solidFill>
                  <a:schemeClr val="tx1"/>
                </a:solidFill>
              </a:rPr>
              <a:t>-Prema </a:t>
            </a:r>
            <a:r>
              <a:rPr lang="sr-Latn-RS" sz="3200" b="1" dirty="0">
                <a:solidFill>
                  <a:schemeClr val="tx1"/>
                </a:solidFill>
              </a:rPr>
              <a:t>kvadrijalističkim teorijama</a:t>
            </a:r>
            <a:r>
              <a:rPr lang="sr-Latn-RS" sz="3200" dirty="0">
                <a:solidFill>
                  <a:schemeClr val="tx1"/>
                </a:solidFill>
              </a:rPr>
              <a:t>, pored zakonodavne, upravne i sudske vlasti, treba razlikovati i </a:t>
            </a:r>
            <a:r>
              <a:rPr lang="sr-Latn-RS" sz="3200" b="1" dirty="0">
                <a:solidFill>
                  <a:schemeClr val="tx1"/>
                </a:solidFill>
              </a:rPr>
              <a:t>četvrtu</a:t>
            </a:r>
            <a:r>
              <a:rPr lang="sr-Latn-RS" sz="3200" dirty="0">
                <a:solidFill>
                  <a:schemeClr val="tx1"/>
                </a:solidFill>
              </a:rPr>
              <a:t>, </a:t>
            </a:r>
            <a:r>
              <a:rPr lang="sr-Latn-RS" sz="3200" b="1" dirty="0">
                <a:solidFill>
                  <a:schemeClr val="tx1"/>
                </a:solidFill>
              </a:rPr>
              <a:t>izvršnu vlast</a:t>
            </a:r>
            <a:r>
              <a:rPr lang="sr-Latn-RS" sz="3200" dirty="0">
                <a:solidFill>
                  <a:schemeClr val="tx1"/>
                </a:solidFill>
              </a:rPr>
              <a:t>, vlast vlada.</a:t>
            </a:r>
            <a:endParaRPr lang="en-US" sz="3200" dirty="0">
              <a:solidFill>
                <a:schemeClr val="tx1"/>
              </a:solidFill>
            </a:endParaRPr>
          </a:p>
        </p:txBody>
      </p:sp>
    </p:spTree>
    <p:extLst>
      <p:ext uri="{BB962C8B-B14F-4D97-AF65-F5344CB8AC3E}">
        <p14:creationId xmlns:p14="http://schemas.microsoft.com/office/powerpoint/2010/main" val="3980076334"/>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80928"/>
            <a:ext cx="8229600" cy="1143000"/>
          </a:xfrm>
        </p:spPr>
        <p:txBody>
          <a:bodyPr>
            <a:normAutofit/>
          </a:bodyPr>
          <a:lstStyle/>
          <a:p>
            <a:pPr algn="ctr"/>
            <a:r>
              <a:rPr lang="sr-Latn-RS" sz="6000" dirty="0">
                <a:solidFill>
                  <a:schemeClr val="tx1"/>
                </a:solidFill>
              </a:rPr>
              <a:t>kraj</a:t>
            </a:r>
            <a:endParaRPr lang="en-US" sz="6000" dirty="0">
              <a:solidFill>
                <a:schemeClr val="tx1"/>
              </a:solidFill>
            </a:endParaRPr>
          </a:p>
        </p:txBody>
      </p:sp>
    </p:spTree>
    <p:extLst>
      <p:ext uri="{BB962C8B-B14F-4D97-AF65-F5344CB8AC3E}">
        <p14:creationId xmlns:p14="http://schemas.microsoft.com/office/powerpoint/2010/main" val="225808791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TotalTime>
  <Words>218</Words>
  <Application>Microsoft Office PowerPoint</Application>
  <PresentationFormat>Projekcija na ekranu (4:3)</PresentationFormat>
  <Paragraphs>14</Paragraphs>
  <Slides>8</Slides>
  <Notes>0</Notes>
  <HiddenSlides>0</HiddenSlides>
  <MMClips>0</MMClips>
  <ScaleCrop>false</ScaleCrop>
  <HeadingPairs>
    <vt:vector size="4" baseType="variant">
      <vt:variant>
        <vt:lpstr>Tema</vt:lpstr>
      </vt:variant>
      <vt:variant>
        <vt:i4>1</vt:i4>
      </vt:variant>
      <vt:variant>
        <vt:lpstr>Naslovi slajdova</vt:lpstr>
      </vt:variant>
      <vt:variant>
        <vt:i4>8</vt:i4>
      </vt:variant>
    </vt:vector>
  </HeadingPairs>
  <TitlesOfParts>
    <vt:vector size="9" baseType="lpstr">
      <vt:lpstr>Flow</vt:lpstr>
      <vt:lpstr>Učenje o državnim funkcijama</vt:lpstr>
      <vt:lpstr>-Izrazu državna funkcija daju se različita značenja u ustavnopravnoj teoriji. Izvesni autori funkciju države shvataju kao ulogu koju ona ostvaruje u društvu (zaštitu klasnih interesa, opštih interesa ili pravde i slično). -Drugi autori izjednačavaju, pak, značenje termina državna funkcija i državna vlast (smatrajući da je reč o sinonimima). -Treći odlučno naglašavaju razliku u značenju ovih termina.</vt:lpstr>
      <vt:lpstr>-Delatnost države i njenih organa ispoljava se između ostalog u donošenju raznih akata(zakona, uredbi, naredbi, rešenja i drugih pravnih akata). Ti se akti donose u odredjenoj formi i sa određenom sadržinom. -Pojedine grane državne vlasti (vrste državnih funkcija) razlikuju se prema vrsti pravnih akata koje donose.</vt:lpstr>
      <vt:lpstr>-Svaki pravni akt koji donese upravni organ u upravnom postupku biće upravni akt, bez obzira na njegovu sadržinu, a vlast koja donosi takve akte zvaće se upravna vlast. -Obrnuto, ako se odredi pojam upravnog akta prema njegovoj sadržini (kao pojedinačan pravni akt kojim se na autoritativan nčin rešava konkretan slučaj odnosno donosi pojedinačna dispozicija), svaka vlast  koja donosi takve akte biće upravna vlast.</vt:lpstr>
      <vt:lpstr>-Pri ustavnom regulisanju organizacije državne vlasti imaju se u vidu odredjeni poslovi i potreba njihovog vršenja konkretno u društvu. Stoga ustavotvorac ima u vidu ne samo sadržinu akata, već i materiju koja reguliše i ciljeve koji se žele ostvariti. -Iz tih razloga, isti državni organ može biti ovlašćen za donošenje akata različite sadržine kao što i različiti državi organi mogu donositi akte iste sadržine.</vt:lpstr>
      <vt:lpstr>-U pravnoj teoriji postoji spor ne samo oko sadržine određene grane državne vlasti (funkcija) nego i oko njegovog broja. -Postoje dualistička, trijalistička i kvadrijalistička shvatanja.</vt:lpstr>
      <vt:lpstr>-Prema dualističkom shvatanju, državna vlast se sastoji u izdavanju naredbi i njihovom izvršavanju. Otud, postoje samo dve državne vlasti, zakonodavna i izvršna, pri čemu su uprava i sudstvo samo vrste izvršavanja zakona. -Prema trijalističkom shvatanju o državnim granama vlasti, državna vlast se deli na zakonodavnu, upravnu i sudsku.  -Prema kvadrijalističkim teorijama, pored zakonodavne, upravne i sudske vlasti, treba razlikovati i četvrtu, izvršnu vlast, vlast vlada.</vt:lpstr>
      <vt:lpstr>kraj</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Učenje o državnim funkcijama</dc:title>
  <dc:creator>Windows</dc:creator>
  <cp:lastModifiedBy>Nepoznat korisnik</cp:lastModifiedBy>
  <cp:revision>8</cp:revision>
  <dcterms:created xsi:type="dcterms:W3CDTF">2020-03-18T14:46:57Z</dcterms:created>
  <dcterms:modified xsi:type="dcterms:W3CDTF">2020-03-18T15:46:59Z</dcterms:modified>
</cp:coreProperties>
</file>