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EB8ED-C4F6-45F5-9023-E992F1D0E349}" type="doc">
      <dgm:prSet loTypeId="urn:microsoft.com/office/officeart/2005/8/layout/hList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CC8B5DF-118F-44F3-B801-B74117007557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Posrednički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bankarski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sr-Latn-R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en-US" sz="20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r>
            <a:rPr lang="sr-Latn-R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(u tuđe im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e</a:t>
          </a:r>
          <a:r>
            <a:rPr lang="sr-Latn-R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i za tuđ račun)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35511C2-7B2A-4BCF-ACFD-5C7EC3432213}" type="parTrans" cxnId="{9E35EAEC-D56F-4DAA-8901-8A2FD8D32350}">
      <dgm:prSet/>
      <dgm:spPr/>
      <dgm:t>
        <a:bodyPr/>
        <a:lstStyle/>
        <a:p>
          <a:endParaRPr lang="en-US"/>
        </a:p>
      </dgm:t>
    </dgm:pt>
    <dgm:pt modelId="{354E6219-DC3C-44D4-BEDC-C963C6DE5023}" type="sibTrans" cxnId="{9E35EAEC-D56F-4DAA-8901-8A2FD8D32350}">
      <dgm:prSet/>
      <dgm:spPr/>
      <dgm:t>
        <a:bodyPr/>
        <a:lstStyle/>
        <a:p>
          <a:endParaRPr lang="en-US"/>
        </a:p>
      </dgm:t>
    </dgm:pt>
    <dgm:pt modelId="{96E2E014-B62A-4F9B-8CFF-5FB342EE939A}">
      <dgm:prSet phldrT="[Text]" custT="1"/>
      <dgm:spPr/>
      <dgm:t>
        <a:bodyPr/>
        <a:lstStyle/>
        <a:p>
          <a:r>
            <a:rPr lang="en-US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platnog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prometa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u </a:t>
          </a:r>
          <a:r>
            <a:rPr lang="en-US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zemlji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3326B88-C9EA-46F2-BA52-757DA84A9DD3}" type="parTrans" cxnId="{03478F64-1614-4C64-9FE0-27CD3D35DB04}">
      <dgm:prSet/>
      <dgm:spPr/>
      <dgm:t>
        <a:bodyPr/>
        <a:lstStyle/>
        <a:p>
          <a:endParaRPr lang="en-US"/>
        </a:p>
      </dgm:t>
    </dgm:pt>
    <dgm:pt modelId="{9AA6304E-6140-4A39-AF84-0AA07BEFC0EE}" type="sibTrans" cxnId="{03478F64-1614-4C64-9FE0-27CD3D35DB04}">
      <dgm:prSet/>
      <dgm:spPr/>
      <dgm:t>
        <a:bodyPr/>
        <a:lstStyle/>
        <a:p>
          <a:endParaRPr lang="en-US"/>
        </a:p>
      </dgm:t>
    </dgm:pt>
    <dgm:pt modelId="{D89811CF-8B47-444A-98BE-778BAAA9EC44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Komisioni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bankarski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sr-Latn-R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en-US" sz="20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r>
            <a:rPr lang="sr-Latn-R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(u svoje im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e</a:t>
          </a:r>
          <a:r>
            <a:rPr lang="sr-Latn-R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ali za tuđ račun)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1C751C2-1AB6-4495-B26D-960441D58AC8}" type="parTrans" cxnId="{35AC51E7-8FAA-4E8C-8012-9A26FFAEA8BD}">
      <dgm:prSet/>
      <dgm:spPr/>
      <dgm:t>
        <a:bodyPr/>
        <a:lstStyle/>
        <a:p>
          <a:endParaRPr lang="en-US"/>
        </a:p>
      </dgm:t>
    </dgm:pt>
    <dgm:pt modelId="{A5D83B19-FE77-4F70-883B-CB35B35BEEE5}" type="sibTrans" cxnId="{35AC51E7-8FAA-4E8C-8012-9A26FFAEA8BD}">
      <dgm:prSet/>
      <dgm:spPr/>
      <dgm:t>
        <a:bodyPr/>
        <a:lstStyle/>
        <a:p>
          <a:endParaRPr lang="en-US"/>
        </a:p>
      </dgm:t>
    </dgm:pt>
    <dgm:pt modelId="{B22C6E69-3833-423F-B70F-C00013ABF73D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emisije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HOV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AFC2D10-7F1D-48C9-856A-16BE3F6B956D}" type="parTrans" cxnId="{4322D945-CD64-4330-98E1-92DD9C42F7A2}">
      <dgm:prSet/>
      <dgm:spPr/>
      <dgm:t>
        <a:bodyPr/>
        <a:lstStyle/>
        <a:p>
          <a:endParaRPr lang="en-US"/>
        </a:p>
      </dgm:t>
    </dgm:pt>
    <dgm:pt modelId="{4636241B-1864-4C19-AA4D-D3AD72C08599}" type="sibTrans" cxnId="{4322D945-CD64-4330-98E1-92DD9C42F7A2}">
      <dgm:prSet/>
      <dgm:spPr/>
      <dgm:t>
        <a:bodyPr/>
        <a:lstStyle/>
        <a:p>
          <a:endParaRPr lang="en-US"/>
        </a:p>
      </dgm:t>
    </dgm:pt>
    <dgm:pt modelId="{9AA0A5B9-1281-4ADC-8545-797B7B07DF55}">
      <dgm:prSet custT="1"/>
      <dgm:spPr/>
      <dgm:t>
        <a:bodyPr/>
        <a:lstStyle/>
        <a:p>
          <a:r>
            <a:rPr lang="en-US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platnog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prometa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sa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inostranstvom</a:t>
          </a:r>
          <a:endParaRPr lang="en-US" sz="24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C11579-2F86-407B-A283-B31181D9EFA2}" type="parTrans" cxnId="{EAC45B09-A557-4A25-A6B6-E7BDCBD2169A}">
      <dgm:prSet/>
      <dgm:spPr/>
      <dgm:t>
        <a:bodyPr/>
        <a:lstStyle/>
        <a:p>
          <a:endParaRPr lang="en-US"/>
        </a:p>
      </dgm:t>
    </dgm:pt>
    <dgm:pt modelId="{B8BF139E-3828-46D6-9245-AE83FF7838C1}" type="sibTrans" cxnId="{EAC45B09-A557-4A25-A6B6-E7BDCBD2169A}">
      <dgm:prSet/>
      <dgm:spPr/>
      <dgm:t>
        <a:bodyPr/>
        <a:lstStyle/>
        <a:p>
          <a:endParaRPr lang="en-US"/>
        </a:p>
      </dgm:t>
    </dgm:pt>
    <dgm:pt modelId="{F7D8DDD9-1424-4920-ABEB-51A6B8630DDB}">
      <dgm:prSet custT="1"/>
      <dgm:spPr/>
      <dgm:t>
        <a:bodyPr/>
        <a:lstStyle/>
        <a:p>
          <a:r>
            <a:rPr lang="en-US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Inkaso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(poslovi naplata i isplata) i dr.</a:t>
          </a:r>
          <a:endParaRPr lang="en-US" sz="24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7392230-6886-41F8-84AD-F3236C519EF6}" type="parTrans" cxnId="{22733D79-388F-43E5-B4C9-DA8F30E8A75F}">
      <dgm:prSet/>
      <dgm:spPr/>
      <dgm:t>
        <a:bodyPr/>
        <a:lstStyle/>
        <a:p>
          <a:endParaRPr lang="en-US"/>
        </a:p>
      </dgm:t>
    </dgm:pt>
    <dgm:pt modelId="{B2EDF6B2-7289-4A0C-A8E7-AFF560E4443B}" type="sibTrans" cxnId="{22733D79-388F-43E5-B4C9-DA8F30E8A75F}">
      <dgm:prSet/>
      <dgm:spPr/>
      <dgm:t>
        <a:bodyPr/>
        <a:lstStyle/>
        <a:p>
          <a:endParaRPr lang="en-US"/>
        </a:p>
      </dgm:t>
    </dgm:pt>
    <dgm:pt modelId="{1BF25454-7C89-42CC-9C85-9934C5CA1A4E}">
      <dgm:prSet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Devizno-valutni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endParaRPr lang="en-US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43FA8F1-1E44-4798-8FE8-9C775C0B884F}" type="parTrans" cxnId="{10B939EF-F422-4937-B4CD-7D29516C8AFC}">
      <dgm:prSet/>
      <dgm:spPr/>
      <dgm:t>
        <a:bodyPr/>
        <a:lstStyle/>
        <a:p>
          <a:endParaRPr lang="en-US"/>
        </a:p>
      </dgm:t>
    </dgm:pt>
    <dgm:pt modelId="{8D9A655E-BF00-4FF8-A6D2-B88297CD8E06}" type="sibTrans" cxnId="{10B939EF-F422-4937-B4CD-7D29516C8AFC}">
      <dgm:prSet/>
      <dgm:spPr/>
      <dgm:t>
        <a:bodyPr/>
        <a:lstStyle/>
        <a:p>
          <a:endParaRPr lang="en-US"/>
        </a:p>
      </dgm:t>
    </dgm:pt>
    <dgm:pt modelId="{30225ED9-3FF5-4054-A8F6-ADC3728D438D}">
      <dgm:prSet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Saveti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informacije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konsalting</a:t>
          </a:r>
          <a:endParaRPr lang="en-US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C4C9317-B882-485A-A973-35186A7CA388}" type="parTrans" cxnId="{01B5BC5B-5469-4248-AC8B-D5AF1FBB9249}">
      <dgm:prSet/>
      <dgm:spPr/>
      <dgm:t>
        <a:bodyPr/>
        <a:lstStyle/>
        <a:p>
          <a:endParaRPr lang="en-US"/>
        </a:p>
      </dgm:t>
    </dgm:pt>
    <dgm:pt modelId="{BB83F863-C66B-4784-8C5E-8EA7281A0BD3}" type="sibTrans" cxnId="{01B5BC5B-5469-4248-AC8B-D5AF1FBB9249}">
      <dgm:prSet/>
      <dgm:spPr/>
      <dgm:t>
        <a:bodyPr/>
        <a:lstStyle/>
        <a:p>
          <a:endParaRPr lang="en-US"/>
        </a:p>
      </dgm:t>
    </dgm:pt>
    <dgm:pt modelId="{679408B2-968B-4254-A026-7A162547123A}">
      <dgm:prSet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Depo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(čuvanje i upravljanje vrednostima)</a:t>
          </a:r>
          <a:endParaRPr lang="en-US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1AABC74-350A-4CD4-8E37-6D6A0D7343B3}" type="parTrans" cxnId="{C0E62AF0-6A1B-4610-8539-7E66297D1D2D}">
      <dgm:prSet/>
      <dgm:spPr/>
      <dgm:t>
        <a:bodyPr/>
        <a:lstStyle/>
        <a:p>
          <a:endParaRPr lang="en-US"/>
        </a:p>
      </dgm:t>
    </dgm:pt>
    <dgm:pt modelId="{58B7EB3F-F219-4878-A1B4-460CE3B8905D}" type="sibTrans" cxnId="{C0E62AF0-6A1B-4610-8539-7E66297D1D2D}">
      <dgm:prSet/>
      <dgm:spPr/>
      <dgm:t>
        <a:bodyPr/>
        <a:lstStyle/>
        <a:p>
          <a:endParaRPr lang="en-US"/>
        </a:p>
      </dgm:t>
    </dgm:pt>
    <dgm:pt modelId="{60D9224F-E84F-4D64-9294-B8165F4EBC54}">
      <dgm:prSet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Faktoring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endParaRPr lang="en-US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298957C-F91F-4D48-A594-3F3B57D8FA4C}" type="parTrans" cxnId="{15A049E1-3DAD-46AE-9511-F8512FC41145}">
      <dgm:prSet/>
      <dgm:spPr/>
      <dgm:t>
        <a:bodyPr/>
        <a:lstStyle/>
        <a:p>
          <a:endParaRPr lang="en-US"/>
        </a:p>
      </dgm:t>
    </dgm:pt>
    <dgm:pt modelId="{4FEA3492-34F9-4F60-B412-9468E0159578}" type="sibTrans" cxnId="{15A049E1-3DAD-46AE-9511-F8512FC41145}">
      <dgm:prSet/>
      <dgm:spPr/>
      <dgm:t>
        <a:bodyPr/>
        <a:lstStyle/>
        <a:p>
          <a:endParaRPr lang="en-US"/>
        </a:p>
      </dgm:t>
    </dgm:pt>
    <dgm:pt modelId="{AD811DD3-EA46-46F1-87D4-224A7081AB24}">
      <dgm:prSet/>
      <dgm:spPr/>
      <dgm:t>
        <a:bodyPr/>
        <a:lstStyle/>
        <a:p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orfeting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endParaRPr lang="en-US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5C0BB07-37DC-42D7-865C-A1BE8E226AD5}" type="parTrans" cxnId="{3F6E9985-419B-4FBB-82D9-50ED28281762}">
      <dgm:prSet/>
      <dgm:spPr/>
      <dgm:t>
        <a:bodyPr/>
        <a:lstStyle/>
        <a:p>
          <a:endParaRPr lang="en-US"/>
        </a:p>
      </dgm:t>
    </dgm:pt>
    <dgm:pt modelId="{82F79599-6E11-445A-A178-19E0BF8FAD4D}" type="sibTrans" cxnId="{3F6E9985-419B-4FBB-82D9-50ED28281762}">
      <dgm:prSet/>
      <dgm:spPr/>
      <dgm:t>
        <a:bodyPr/>
        <a:lstStyle/>
        <a:p>
          <a:endParaRPr lang="en-US"/>
        </a:p>
      </dgm:t>
    </dgm:pt>
    <dgm:pt modelId="{526764EF-3A6A-402C-8654-6F4180107BEF}">
      <dgm:prSet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Lizing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endParaRPr lang="en-US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AD33A80-B5DE-47E2-8149-2CBAA258CBE2}" type="parTrans" cxnId="{1D3D2F66-89A2-4B39-B775-2890740810A9}">
      <dgm:prSet/>
      <dgm:spPr/>
      <dgm:t>
        <a:bodyPr/>
        <a:lstStyle/>
        <a:p>
          <a:endParaRPr lang="en-US"/>
        </a:p>
      </dgm:t>
    </dgm:pt>
    <dgm:pt modelId="{C4714661-44A5-4F63-9BF8-9B2176969E1A}" type="sibTrans" cxnId="{1D3D2F66-89A2-4B39-B775-2890740810A9}">
      <dgm:prSet/>
      <dgm:spPr/>
      <dgm:t>
        <a:bodyPr/>
        <a:lstStyle/>
        <a:p>
          <a:endParaRPr lang="en-US"/>
        </a:p>
      </dgm:t>
    </dgm:pt>
    <dgm:pt modelId="{C3BA8ED7-81D8-4EB9-966E-B87A61D2A6A5}">
      <dgm:prSet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osiguranj</a:t>
          </a:r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3EBF29D-A250-47F7-A6FF-84A27B81260C}" type="parTrans" cxnId="{15819C7C-5B2B-4C56-BD5D-9FA44857DC5D}">
      <dgm:prSet/>
      <dgm:spPr/>
      <dgm:t>
        <a:bodyPr/>
        <a:lstStyle/>
        <a:p>
          <a:endParaRPr lang="en-US"/>
        </a:p>
      </dgm:t>
    </dgm:pt>
    <dgm:pt modelId="{4FE659E1-D24F-4816-B7D2-BC84A5961F11}" type="sibTrans" cxnId="{15819C7C-5B2B-4C56-BD5D-9FA44857DC5D}">
      <dgm:prSet/>
      <dgm:spPr/>
      <dgm:t>
        <a:bodyPr/>
        <a:lstStyle/>
        <a:p>
          <a:endParaRPr lang="en-US"/>
        </a:p>
      </dgm:t>
    </dgm:pt>
    <dgm:pt modelId="{171509FB-61D2-426A-818B-CF5D29E9B122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akreditiva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01624DA-68FA-4E5D-BD44-C6EB3F71C42D}" type="parTrans" cxnId="{320DE4DE-4CD2-44BB-A695-1A59C1EF3259}">
      <dgm:prSet/>
      <dgm:spPr/>
      <dgm:t>
        <a:bodyPr/>
        <a:lstStyle/>
        <a:p>
          <a:endParaRPr lang="en-US"/>
        </a:p>
      </dgm:t>
    </dgm:pt>
    <dgm:pt modelId="{F3B9B4E9-137F-41DE-A41B-C529F1553371}" type="sibTrans" cxnId="{320DE4DE-4CD2-44BB-A695-1A59C1EF3259}">
      <dgm:prSet/>
      <dgm:spPr/>
      <dgm:t>
        <a:bodyPr/>
        <a:lstStyle/>
        <a:p>
          <a:endParaRPr lang="en-US"/>
        </a:p>
      </dgm:t>
    </dgm:pt>
    <dgm:pt modelId="{4F469F6A-71B8-4F1E-B335-D2DF94447424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Bankarske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garancije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202518C-49C9-406D-843A-3AFF92070E93}" type="parTrans" cxnId="{6149AE6E-D0A0-46FF-93F6-CD00627D270A}">
      <dgm:prSet/>
      <dgm:spPr/>
      <dgm:t>
        <a:bodyPr/>
        <a:lstStyle/>
        <a:p>
          <a:endParaRPr lang="en-US"/>
        </a:p>
      </dgm:t>
    </dgm:pt>
    <dgm:pt modelId="{8B2FD3DA-F291-448C-87E0-A604A752B18F}" type="sibTrans" cxnId="{6149AE6E-D0A0-46FF-93F6-CD00627D270A}">
      <dgm:prSet/>
      <dgm:spPr/>
      <dgm:t>
        <a:bodyPr/>
        <a:lstStyle/>
        <a:p>
          <a:endParaRPr lang="en-US"/>
        </a:p>
      </dgm:t>
    </dgm:pt>
    <dgm:pt modelId="{204428DB-D1AD-43E2-A4E6-101AA9C5279D}">
      <dgm:prSet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Izdavanje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sefova</a:t>
          </a:r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2CBD784-BD95-45B4-8DD9-DC7DDD8D197B}" type="parTrans" cxnId="{CA92CFA2-AC43-4A03-92D9-6BE48ABA8C35}">
      <dgm:prSet/>
      <dgm:spPr/>
      <dgm:t>
        <a:bodyPr/>
        <a:lstStyle/>
        <a:p>
          <a:endParaRPr lang="en-US"/>
        </a:p>
      </dgm:t>
    </dgm:pt>
    <dgm:pt modelId="{E57FCAB1-F69D-4969-A38D-043E66C59832}" type="sibTrans" cxnId="{CA92CFA2-AC43-4A03-92D9-6BE48ABA8C35}">
      <dgm:prSet/>
      <dgm:spPr/>
      <dgm:t>
        <a:bodyPr/>
        <a:lstStyle/>
        <a:p>
          <a:endParaRPr lang="en-US"/>
        </a:p>
      </dgm:t>
    </dgm:pt>
    <dgm:pt modelId="{E5BE9970-1856-4154-B869-AADC4A8BAFA7}" type="pres">
      <dgm:prSet presAssocID="{FA8EB8ED-C4F6-45F5-9023-E992F1D0E3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F45868-014A-4268-8469-89FFBDDAF036}" type="pres">
      <dgm:prSet presAssocID="{4CC8B5DF-118F-44F3-B801-B74117007557}" presName="composite" presStyleCnt="0"/>
      <dgm:spPr/>
      <dgm:t>
        <a:bodyPr/>
        <a:lstStyle/>
        <a:p>
          <a:endParaRPr lang="en-US"/>
        </a:p>
      </dgm:t>
    </dgm:pt>
    <dgm:pt modelId="{3A303EB2-EA93-48CD-92E6-FAE806A29FAA}" type="pres">
      <dgm:prSet presAssocID="{4CC8B5DF-118F-44F3-B801-B7411700755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AE42B-D5D4-4C2E-9578-8DE95E7B81F7}" type="pres">
      <dgm:prSet presAssocID="{4CC8B5DF-118F-44F3-B801-B7411700755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CB463-BC68-4CB6-888E-BCB00283FA5E}" type="pres">
      <dgm:prSet presAssocID="{354E6219-DC3C-44D4-BEDC-C963C6DE5023}" presName="space" presStyleCnt="0"/>
      <dgm:spPr/>
      <dgm:t>
        <a:bodyPr/>
        <a:lstStyle/>
        <a:p>
          <a:endParaRPr lang="en-US"/>
        </a:p>
      </dgm:t>
    </dgm:pt>
    <dgm:pt modelId="{4702BDE0-9BD3-4EBE-94AE-BB005084A17E}" type="pres">
      <dgm:prSet presAssocID="{D89811CF-8B47-444A-98BE-778BAAA9EC44}" presName="composite" presStyleCnt="0"/>
      <dgm:spPr/>
      <dgm:t>
        <a:bodyPr/>
        <a:lstStyle/>
        <a:p>
          <a:endParaRPr lang="en-US"/>
        </a:p>
      </dgm:t>
    </dgm:pt>
    <dgm:pt modelId="{D67AEE15-2B49-40C5-82C1-9A2F5B5F95F3}" type="pres">
      <dgm:prSet presAssocID="{D89811CF-8B47-444A-98BE-778BAAA9EC4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76A19-DF49-4F19-AF89-8C54066E33A9}" type="pres">
      <dgm:prSet presAssocID="{D89811CF-8B47-444A-98BE-778BAAA9EC4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03B415-3F58-451C-8E4D-7B208C7DC961}" type="presOf" srcId="{C3BA8ED7-81D8-4EB9-966E-B87A61D2A6A5}" destId="{EB576A19-DF49-4F19-AF89-8C54066E33A9}" srcOrd="0" destOrd="9" presId="urn:microsoft.com/office/officeart/2005/8/layout/hList1"/>
    <dgm:cxn modelId="{656FD923-F433-4285-A013-D916ACF70458}" type="presOf" srcId="{1BF25454-7C89-42CC-9C85-9934C5CA1A4E}" destId="{EB576A19-DF49-4F19-AF89-8C54066E33A9}" srcOrd="0" destOrd="3" presId="urn:microsoft.com/office/officeart/2005/8/layout/hList1"/>
    <dgm:cxn modelId="{1D3D2F66-89A2-4B39-B775-2890740810A9}" srcId="{D89811CF-8B47-444A-98BE-778BAAA9EC44}" destId="{526764EF-3A6A-402C-8654-6F4180107BEF}" srcOrd="8" destOrd="0" parTransId="{0AD33A80-B5DE-47E2-8149-2CBAA258CBE2}" sibTransId="{C4714661-44A5-4F63-9BF8-9B2176969E1A}"/>
    <dgm:cxn modelId="{E85B26C7-3791-4E3D-B72D-0C797AA1C4EA}" type="presOf" srcId="{204428DB-D1AD-43E2-A4E6-101AA9C5279D}" destId="{EB576A19-DF49-4F19-AF89-8C54066E33A9}" srcOrd="0" destOrd="10" presId="urn:microsoft.com/office/officeart/2005/8/layout/hList1"/>
    <dgm:cxn modelId="{9606CD15-DF5D-44B3-90E3-FA26B98B8C76}" type="presOf" srcId="{96E2E014-B62A-4F9B-8CFF-5FB342EE939A}" destId="{504AE42B-D5D4-4C2E-9578-8DE95E7B81F7}" srcOrd="0" destOrd="0" presId="urn:microsoft.com/office/officeart/2005/8/layout/hList1"/>
    <dgm:cxn modelId="{6149AE6E-D0A0-46FF-93F6-CD00627D270A}" srcId="{D89811CF-8B47-444A-98BE-778BAAA9EC44}" destId="{4F469F6A-71B8-4F1E-B335-D2DF94447424}" srcOrd="2" destOrd="0" parTransId="{8202518C-49C9-406D-843A-3AFF92070E93}" sibTransId="{8B2FD3DA-F291-448C-87E0-A604A752B18F}"/>
    <dgm:cxn modelId="{E0FAC13A-7724-4B6E-969A-1C973CC441B8}" type="presOf" srcId="{526764EF-3A6A-402C-8654-6F4180107BEF}" destId="{EB576A19-DF49-4F19-AF89-8C54066E33A9}" srcOrd="0" destOrd="8" presId="urn:microsoft.com/office/officeart/2005/8/layout/hList1"/>
    <dgm:cxn modelId="{FE60E92B-7C3D-41A0-A6B3-3D43FAB18D27}" type="presOf" srcId="{B22C6E69-3833-423F-B70F-C00013ABF73D}" destId="{EB576A19-DF49-4F19-AF89-8C54066E33A9}" srcOrd="0" destOrd="0" presId="urn:microsoft.com/office/officeart/2005/8/layout/hList1"/>
    <dgm:cxn modelId="{22733D79-388F-43E5-B4C9-DA8F30E8A75F}" srcId="{4CC8B5DF-118F-44F3-B801-B74117007557}" destId="{F7D8DDD9-1424-4920-ABEB-51A6B8630DDB}" srcOrd="2" destOrd="0" parTransId="{C7392230-6886-41F8-84AD-F3236C519EF6}" sibTransId="{B2EDF6B2-7289-4A0C-A8E7-AFF560E4443B}"/>
    <dgm:cxn modelId="{15A049E1-3DAD-46AE-9511-F8512FC41145}" srcId="{D89811CF-8B47-444A-98BE-778BAAA9EC44}" destId="{60D9224F-E84F-4D64-9294-B8165F4EBC54}" srcOrd="6" destOrd="0" parTransId="{9298957C-F91F-4D48-A594-3F3B57D8FA4C}" sibTransId="{4FEA3492-34F9-4F60-B412-9468E0159578}"/>
    <dgm:cxn modelId="{9E35EAEC-D56F-4DAA-8901-8A2FD8D32350}" srcId="{FA8EB8ED-C4F6-45F5-9023-E992F1D0E349}" destId="{4CC8B5DF-118F-44F3-B801-B74117007557}" srcOrd="0" destOrd="0" parTransId="{135511C2-7B2A-4BCF-ACFD-5C7EC3432213}" sibTransId="{354E6219-DC3C-44D4-BEDC-C963C6DE5023}"/>
    <dgm:cxn modelId="{0F225BFD-4559-4EB4-B1FA-43C8A94EA5A7}" type="presOf" srcId="{60D9224F-E84F-4D64-9294-B8165F4EBC54}" destId="{EB576A19-DF49-4F19-AF89-8C54066E33A9}" srcOrd="0" destOrd="6" presId="urn:microsoft.com/office/officeart/2005/8/layout/hList1"/>
    <dgm:cxn modelId="{C0E62AF0-6A1B-4610-8539-7E66297D1D2D}" srcId="{D89811CF-8B47-444A-98BE-778BAAA9EC44}" destId="{679408B2-968B-4254-A026-7A162547123A}" srcOrd="5" destOrd="0" parTransId="{01AABC74-350A-4CD4-8E37-6D6A0D7343B3}" sibTransId="{58B7EB3F-F219-4878-A1B4-460CE3B8905D}"/>
    <dgm:cxn modelId="{E6BF4B02-5996-4303-94D2-BB3645D2E2E4}" type="presOf" srcId="{9AA0A5B9-1281-4ADC-8545-797B7B07DF55}" destId="{504AE42B-D5D4-4C2E-9578-8DE95E7B81F7}" srcOrd="0" destOrd="1" presId="urn:microsoft.com/office/officeart/2005/8/layout/hList1"/>
    <dgm:cxn modelId="{61DED88F-9F8A-419B-909F-F8FCC6D33C3B}" type="presOf" srcId="{30225ED9-3FF5-4054-A8F6-ADC3728D438D}" destId="{EB576A19-DF49-4F19-AF89-8C54066E33A9}" srcOrd="0" destOrd="4" presId="urn:microsoft.com/office/officeart/2005/8/layout/hList1"/>
    <dgm:cxn modelId="{03478F64-1614-4C64-9FE0-27CD3D35DB04}" srcId="{4CC8B5DF-118F-44F3-B801-B74117007557}" destId="{96E2E014-B62A-4F9B-8CFF-5FB342EE939A}" srcOrd="0" destOrd="0" parTransId="{A3326B88-C9EA-46F2-BA52-757DA84A9DD3}" sibTransId="{9AA6304E-6140-4A39-AF84-0AA07BEFC0EE}"/>
    <dgm:cxn modelId="{9663B552-EDF2-4C27-946F-E223672987AE}" type="presOf" srcId="{171509FB-61D2-426A-818B-CF5D29E9B122}" destId="{EB576A19-DF49-4F19-AF89-8C54066E33A9}" srcOrd="0" destOrd="1" presId="urn:microsoft.com/office/officeart/2005/8/layout/hList1"/>
    <dgm:cxn modelId="{8D9878E5-9C8A-4C40-9D55-5DD52F3D0123}" type="presOf" srcId="{679408B2-968B-4254-A026-7A162547123A}" destId="{EB576A19-DF49-4F19-AF89-8C54066E33A9}" srcOrd="0" destOrd="5" presId="urn:microsoft.com/office/officeart/2005/8/layout/hList1"/>
    <dgm:cxn modelId="{4322D945-CD64-4330-98E1-92DD9C42F7A2}" srcId="{D89811CF-8B47-444A-98BE-778BAAA9EC44}" destId="{B22C6E69-3833-423F-B70F-C00013ABF73D}" srcOrd="0" destOrd="0" parTransId="{FAFC2D10-7F1D-48C9-856A-16BE3F6B956D}" sibTransId="{4636241B-1864-4C19-AA4D-D3AD72C08599}"/>
    <dgm:cxn modelId="{01B5BC5B-5469-4248-AC8B-D5AF1FBB9249}" srcId="{D89811CF-8B47-444A-98BE-778BAAA9EC44}" destId="{30225ED9-3FF5-4054-A8F6-ADC3728D438D}" srcOrd="4" destOrd="0" parTransId="{BC4C9317-B882-485A-A973-35186A7CA388}" sibTransId="{BB83F863-C66B-4784-8C5E-8EA7281A0BD3}"/>
    <dgm:cxn modelId="{320DE4DE-4CD2-44BB-A695-1A59C1EF3259}" srcId="{D89811CF-8B47-444A-98BE-778BAAA9EC44}" destId="{171509FB-61D2-426A-818B-CF5D29E9B122}" srcOrd="1" destOrd="0" parTransId="{201624DA-68FA-4E5D-BD44-C6EB3F71C42D}" sibTransId="{F3B9B4E9-137F-41DE-A41B-C529F1553371}"/>
    <dgm:cxn modelId="{3F6E9985-419B-4FBB-82D9-50ED28281762}" srcId="{D89811CF-8B47-444A-98BE-778BAAA9EC44}" destId="{AD811DD3-EA46-46F1-87D4-224A7081AB24}" srcOrd="7" destOrd="0" parTransId="{25C0BB07-37DC-42D7-865C-A1BE8E226AD5}" sibTransId="{82F79599-6E11-445A-A178-19E0BF8FAD4D}"/>
    <dgm:cxn modelId="{EAC45B09-A557-4A25-A6B6-E7BDCBD2169A}" srcId="{4CC8B5DF-118F-44F3-B801-B74117007557}" destId="{9AA0A5B9-1281-4ADC-8545-797B7B07DF55}" srcOrd="1" destOrd="0" parTransId="{03C11579-2F86-407B-A283-B31181D9EFA2}" sibTransId="{B8BF139E-3828-46D6-9245-AE83FF7838C1}"/>
    <dgm:cxn modelId="{9ACCEAB9-370E-4B62-B7F4-FB6038AB37FB}" type="presOf" srcId="{4F469F6A-71B8-4F1E-B335-D2DF94447424}" destId="{EB576A19-DF49-4F19-AF89-8C54066E33A9}" srcOrd="0" destOrd="2" presId="urn:microsoft.com/office/officeart/2005/8/layout/hList1"/>
    <dgm:cxn modelId="{8AEC5A6E-37AE-440B-A340-A975694F9A66}" type="presOf" srcId="{F7D8DDD9-1424-4920-ABEB-51A6B8630DDB}" destId="{504AE42B-D5D4-4C2E-9578-8DE95E7B81F7}" srcOrd="0" destOrd="2" presId="urn:microsoft.com/office/officeart/2005/8/layout/hList1"/>
    <dgm:cxn modelId="{10B939EF-F422-4937-B4CD-7D29516C8AFC}" srcId="{D89811CF-8B47-444A-98BE-778BAAA9EC44}" destId="{1BF25454-7C89-42CC-9C85-9934C5CA1A4E}" srcOrd="3" destOrd="0" parTransId="{943FA8F1-1E44-4798-8FE8-9C775C0B884F}" sibTransId="{8D9A655E-BF00-4FF8-A6D2-B88297CD8E06}"/>
    <dgm:cxn modelId="{CA92CFA2-AC43-4A03-92D9-6BE48ABA8C35}" srcId="{D89811CF-8B47-444A-98BE-778BAAA9EC44}" destId="{204428DB-D1AD-43E2-A4E6-101AA9C5279D}" srcOrd="10" destOrd="0" parTransId="{62CBD784-BD95-45B4-8DD9-DC7DDD8D197B}" sibTransId="{E57FCAB1-F69D-4969-A38D-043E66C59832}"/>
    <dgm:cxn modelId="{15819C7C-5B2B-4C56-BD5D-9FA44857DC5D}" srcId="{D89811CF-8B47-444A-98BE-778BAAA9EC44}" destId="{C3BA8ED7-81D8-4EB9-966E-B87A61D2A6A5}" srcOrd="9" destOrd="0" parTransId="{23EBF29D-A250-47F7-A6FF-84A27B81260C}" sibTransId="{4FE659E1-D24F-4816-B7D2-BC84A5961F11}"/>
    <dgm:cxn modelId="{20E49085-A0A3-4A2C-8618-98878F450E91}" type="presOf" srcId="{D89811CF-8B47-444A-98BE-778BAAA9EC44}" destId="{D67AEE15-2B49-40C5-82C1-9A2F5B5F95F3}" srcOrd="0" destOrd="0" presId="urn:microsoft.com/office/officeart/2005/8/layout/hList1"/>
    <dgm:cxn modelId="{35AC51E7-8FAA-4E8C-8012-9A26FFAEA8BD}" srcId="{FA8EB8ED-C4F6-45F5-9023-E992F1D0E349}" destId="{D89811CF-8B47-444A-98BE-778BAAA9EC44}" srcOrd="1" destOrd="0" parTransId="{F1C751C2-1AB6-4495-B26D-960441D58AC8}" sibTransId="{A5D83B19-FE77-4F70-883B-CB35B35BEEE5}"/>
    <dgm:cxn modelId="{5181AB37-683C-4D52-B5FA-14DE7D535F6C}" type="presOf" srcId="{4CC8B5DF-118F-44F3-B801-B74117007557}" destId="{3A303EB2-EA93-48CD-92E6-FAE806A29FAA}" srcOrd="0" destOrd="0" presId="urn:microsoft.com/office/officeart/2005/8/layout/hList1"/>
    <dgm:cxn modelId="{4FB1976C-C5DF-496F-824A-8D2DEFCD013F}" type="presOf" srcId="{AD811DD3-EA46-46F1-87D4-224A7081AB24}" destId="{EB576A19-DF49-4F19-AF89-8C54066E33A9}" srcOrd="0" destOrd="7" presId="urn:microsoft.com/office/officeart/2005/8/layout/hList1"/>
    <dgm:cxn modelId="{AD6D7A9A-22D1-494F-A84E-BEDE47690FD3}" type="presOf" srcId="{FA8EB8ED-C4F6-45F5-9023-E992F1D0E349}" destId="{E5BE9970-1856-4154-B869-AADC4A8BAFA7}" srcOrd="0" destOrd="0" presId="urn:microsoft.com/office/officeart/2005/8/layout/hList1"/>
    <dgm:cxn modelId="{2262D72A-1487-4100-8EB0-CB7BFDB996C7}" type="presParOf" srcId="{E5BE9970-1856-4154-B869-AADC4A8BAFA7}" destId="{66F45868-014A-4268-8469-89FFBDDAF036}" srcOrd="0" destOrd="0" presId="urn:microsoft.com/office/officeart/2005/8/layout/hList1"/>
    <dgm:cxn modelId="{306D36F9-E2AD-4DC1-A385-A57186B4F866}" type="presParOf" srcId="{66F45868-014A-4268-8469-89FFBDDAF036}" destId="{3A303EB2-EA93-48CD-92E6-FAE806A29FAA}" srcOrd="0" destOrd="0" presId="urn:microsoft.com/office/officeart/2005/8/layout/hList1"/>
    <dgm:cxn modelId="{E18125EA-4268-4EDC-A971-C896EF86E322}" type="presParOf" srcId="{66F45868-014A-4268-8469-89FFBDDAF036}" destId="{504AE42B-D5D4-4C2E-9578-8DE95E7B81F7}" srcOrd="1" destOrd="0" presId="urn:microsoft.com/office/officeart/2005/8/layout/hList1"/>
    <dgm:cxn modelId="{A2280D3F-3EA4-4C8A-8136-8DD6B86E01C9}" type="presParOf" srcId="{E5BE9970-1856-4154-B869-AADC4A8BAFA7}" destId="{5F4CB463-BC68-4CB6-888E-BCB00283FA5E}" srcOrd="1" destOrd="0" presId="urn:microsoft.com/office/officeart/2005/8/layout/hList1"/>
    <dgm:cxn modelId="{8A670D4E-D437-4733-9EC3-239EDD749E23}" type="presParOf" srcId="{E5BE9970-1856-4154-B869-AADC4A8BAFA7}" destId="{4702BDE0-9BD3-4EBE-94AE-BB005084A17E}" srcOrd="2" destOrd="0" presId="urn:microsoft.com/office/officeart/2005/8/layout/hList1"/>
    <dgm:cxn modelId="{81A484A2-7A33-479C-BA90-365672591765}" type="presParOf" srcId="{4702BDE0-9BD3-4EBE-94AE-BB005084A17E}" destId="{D67AEE15-2B49-40C5-82C1-9A2F5B5F95F3}" srcOrd="0" destOrd="0" presId="urn:microsoft.com/office/officeart/2005/8/layout/hList1"/>
    <dgm:cxn modelId="{7F761F3C-A62B-4B02-B7ED-5F14AA971B1D}" type="presParOf" srcId="{4702BDE0-9BD3-4EBE-94AE-BB005084A17E}" destId="{EB576A19-DF49-4F19-AF89-8C54066E33A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03EB2-EA93-48CD-92E6-FAE806A29FAA}">
      <dsp:nvSpPr>
        <dsp:cNvPr id="0" name=""/>
        <dsp:cNvSpPr/>
      </dsp:nvSpPr>
      <dsp:spPr>
        <a:xfrm>
          <a:off x="41" y="145265"/>
          <a:ext cx="3992463" cy="79083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Posrednički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bankarski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sr-Latn-R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en-US" sz="20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(u tuđe im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e</a:t>
          </a:r>
          <a:r>
            <a:rPr lang="sr-Latn-R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i za tuđ račun)</a:t>
          </a:r>
          <a:endParaRPr lang="en-US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1" y="145265"/>
        <a:ext cx="3992463" cy="790834"/>
      </dsp:txXfrm>
    </dsp:sp>
    <dsp:sp modelId="{504AE42B-D5D4-4C2E-9578-8DE95E7B81F7}">
      <dsp:nvSpPr>
        <dsp:cNvPr id="0" name=""/>
        <dsp:cNvSpPr/>
      </dsp:nvSpPr>
      <dsp:spPr>
        <a:xfrm>
          <a:off x="41" y="936099"/>
          <a:ext cx="3992463" cy="406217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platnog</a:t>
          </a: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prometa</a:t>
          </a: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u </a:t>
          </a:r>
          <a:r>
            <a:rPr lang="en-US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zemlji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platnog</a:t>
          </a: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prometa</a:t>
          </a: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sa</a:t>
          </a: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inostranstvom</a:t>
          </a:r>
          <a:endParaRPr lang="en-US" sz="2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Inkaso</a:t>
          </a: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sr-Latn-R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(poslovi naplata i isplata) i dr.</a:t>
          </a:r>
          <a:endParaRPr lang="en-US" sz="2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1" y="936099"/>
        <a:ext cx="3992463" cy="4062171"/>
      </dsp:txXfrm>
    </dsp:sp>
    <dsp:sp modelId="{D67AEE15-2B49-40C5-82C1-9A2F5B5F95F3}">
      <dsp:nvSpPr>
        <dsp:cNvPr id="0" name=""/>
        <dsp:cNvSpPr/>
      </dsp:nvSpPr>
      <dsp:spPr>
        <a:xfrm>
          <a:off x="4551450" y="145265"/>
          <a:ext cx="3992463" cy="790834"/>
        </a:xfrm>
        <a:prstGeom prst="rect">
          <a:avLst/>
        </a:prstGeom>
        <a:gradFill rotWithShape="0">
          <a:gsLst>
            <a:gs pos="0">
              <a:schemeClr val="accent3">
                <a:hueOff val="-1137357"/>
                <a:satOff val="-4689"/>
                <a:lumOff val="-983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1137357"/>
                <a:satOff val="-4689"/>
                <a:lumOff val="-983"/>
                <a:alphaOff val="0"/>
                <a:tint val="86000"/>
                <a:satMod val="115000"/>
              </a:schemeClr>
            </a:gs>
            <a:gs pos="100000">
              <a:schemeClr val="accent3">
                <a:hueOff val="-1137357"/>
                <a:satOff val="-4689"/>
                <a:lumOff val="-983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1137357"/>
              <a:satOff val="-4689"/>
              <a:lumOff val="-98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Komisioni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bankarski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sr-Latn-R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en-US" sz="20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(u svoje im</a:t>
          </a: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e</a:t>
          </a:r>
          <a:r>
            <a:rPr lang="sr-Latn-R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ali za tuđ račun)</a:t>
          </a:r>
          <a:endParaRPr lang="en-US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551450" y="145265"/>
        <a:ext cx="3992463" cy="790834"/>
      </dsp:txXfrm>
    </dsp:sp>
    <dsp:sp modelId="{EB576A19-DF49-4F19-AF89-8C54066E33A9}">
      <dsp:nvSpPr>
        <dsp:cNvPr id="0" name=""/>
        <dsp:cNvSpPr/>
      </dsp:nvSpPr>
      <dsp:spPr>
        <a:xfrm>
          <a:off x="4551450" y="936099"/>
          <a:ext cx="3992463" cy="4062171"/>
        </a:xfrm>
        <a:prstGeom prst="rect">
          <a:avLst/>
        </a:prstGeom>
        <a:solidFill>
          <a:schemeClr val="accent3">
            <a:tint val="40000"/>
            <a:alpha val="90000"/>
            <a:hueOff val="-1932354"/>
            <a:satOff val="-7827"/>
            <a:lumOff val="-64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1932354"/>
              <a:satOff val="-7827"/>
              <a:lumOff val="-648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tint val="40000"/>
              <a:alpha val="90000"/>
              <a:hueOff val="-1932354"/>
              <a:satOff val="-7827"/>
              <a:lumOff val="-64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emisije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HOV</a:t>
          </a:r>
          <a:endParaRPr lang="en-US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akreditiva</a:t>
          </a:r>
          <a:endParaRPr lang="en-US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Bankarske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garancije</a:t>
          </a:r>
          <a:endParaRPr lang="en-US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Devizno-valutni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endParaRPr lang="en-US" sz="21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Saveti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informacije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konsalting</a:t>
          </a:r>
          <a:endParaRPr lang="en-US" sz="21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Depo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sr-Latn-R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(čuvanje i upravljanje vrednostima)</a:t>
          </a:r>
          <a:endParaRPr lang="en-US" sz="21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Faktoring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endParaRPr lang="en-US" sz="21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orfeting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endParaRPr lang="en-US" sz="21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Lizing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endParaRPr lang="en-US" sz="21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Poslovi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osiguranj</a:t>
          </a:r>
          <a:r>
            <a:rPr lang="sr-Latn-R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</a:t>
          </a:r>
          <a:endParaRPr lang="en-US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Izdavanje</a:t>
          </a: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sefova</a:t>
          </a:r>
          <a:r>
            <a:rPr lang="sr-Latn-R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en-US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551450" y="936099"/>
        <a:ext cx="3992463" cy="4062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10DDE0-F6D4-4F05-8533-66306D726661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571D07-0AF0-4086-BD58-3F8689B4E79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70972"/>
            <a:ext cx="4572000" cy="12390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 predmet: Finansije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Broj časa: </a:t>
            </a: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55 i 56.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Nastavna jedinica: </a:t>
            </a: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Neutralni i sopstveni bankarski poslovi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6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4346" y="3500438"/>
            <a:ext cx="9358346" cy="1828800"/>
          </a:xfrm>
        </p:spPr>
        <p:txBody>
          <a:bodyPr>
            <a:noAutofit/>
          </a:bodyPr>
          <a:lstStyle/>
          <a:p>
            <a:pPr algn="ctr"/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>Neutralni i sopstveni bankarski </a:t>
            </a:r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>poslovi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800" dirty="0" smtClean="0"/>
              <a:t>.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72"/>
          </a:xfrm>
        </p:spPr>
        <p:txBody>
          <a:bodyPr>
            <a:normAutofit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Neutralni bankarski poslovi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550070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Neutralni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uslu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žni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najstariji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menjanja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Neutralni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javlja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du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poverilac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obavljajući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ostvaruje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aktivnu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pasivnu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kamatnu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stopu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obavljeni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naplaćuje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proviziju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razvijenim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išnim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ekonomijama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rastući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trend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uslu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nude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846980"/>
          </a:xfrm>
        </p:spPr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Neutralni bankarski poslovi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72164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Globalizacija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deregulacije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nacionalnom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nivou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stvaraju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ambijent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tradicionalnih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nastanak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neutralnih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inovacija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obavlja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svoje ili tuđe ime ali uvek za tuđ račun.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toga se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uobičajena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podela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navodi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podela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Posredničke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poslove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Komisione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poslove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358346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Potpunija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podela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neutralnih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mo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predstaviti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sledeći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54395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18418"/>
          </a:xfrm>
        </p:spPr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Sopstveni bankarski poslovi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214974"/>
          </a:xfrm>
        </p:spPr>
        <p:txBody>
          <a:bodyPr>
            <a:normAutofit/>
          </a:bodyPr>
          <a:lstStyle/>
          <a:p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Sopstvene (vlastite) poslove banke obavljaju u svoje ime i za svoj račun.</a:t>
            </a:r>
          </a:p>
          <a:p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obzirom na vremensku dimenziju, sopstveni bankarski poslovi mogu biti:</a:t>
            </a:r>
          </a:p>
          <a:p>
            <a:pPr>
              <a:buFont typeface="Wingdings" pitchFamily="2" charset="2"/>
              <a:buChar char="q"/>
            </a:pP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kratkoročni i</a:t>
            </a:r>
          </a:p>
          <a:p>
            <a:pPr>
              <a:buFont typeface="Wingdings" pitchFamily="2" charset="2"/>
              <a:buChar char="q"/>
            </a:pP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dugoročni.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846980"/>
          </a:xfrm>
        </p:spPr>
        <p:txBody>
          <a:bodyPr>
            <a:normAutofit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Sopstveni bankarski poslovi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60" cy="5000660"/>
          </a:xfrm>
        </p:spPr>
        <p:txBody>
          <a:bodyPr>
            <a:normAutofit lnSpcReduction="10000"/>
          </a:bodyPr>
          <a:lstStyle/>
          <a:p>
            <a:r>
              <a:rPr lang="sr-Latn-R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kratkoročne sopstvene bankarske poslove ubrajaju se:</a:t>
            </a:r>
          </a:p>
          <a:p>
            <a:pPr>
              <a:buFont typeface="Wingdings" pitchFamily="2" charset="2"/>
              <a:buChar char="q"/>
            </a:pP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arbitražni poslovi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(banke na različitim berzama zarađuju na razlici u kursevima hartija od vrednosti),</a:t>
            </a:r>
          </a:p>
          <a:p>
            <a:pPr>
              <a:buFont typeface="Wingdings" pitchFamily="2" charset="2"/>
              <a:buChar char="q"/>
            </a:pP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berzanski špekulativni poslovi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(banka kupuje HoV na berzi po jednom  kursu, da bi ih kasnije po većem kursu prodala),</a:t>
            </a:r>
          </a:p>
          <a:p>
            <a:pPr>
              <a:buFont typeface="Wingdings" pitchFamily="2" charset="2"/>
              <a:buChar char="q"/>
            </a:pP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participacija u poslovima komitenata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trgovini  HoV i dr.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846980"/>
          </a:xfrm>
        </p:spPr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Sopstveni bankarski poslovi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715016"/>
          </a:xfrm>
        </p:spPr>
        <p:txBody>
          <a:bodyPr>
            <a:normAutofit fontScale="92500" lnSpcReduction="20000"/>
          </a:bodyPr>
          <a:lstStyle/>
          <a:p>
            <a:r>
              <a:rPr lang="sr-Latn-RS" sz="3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dugoročne sopstvene bankarske poslove spadaju:</a:t>
            </a:r>
          </a:p>
          <a:p>
            <a:pPr>
              <a:buFont typeface="Wingdings" pitchFamily="2" charset="2"/>
              <a:buChar char="q"/>
            </a:pPr>
            <a:r>
              <a:rPr lang="sr-Latn-R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osnivanje sopstvenih preduzeća i akcionarskih društava 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radi maksimiranja profita,</a:t>
            </a:r>
          </a:p>
          <a:p>
            <a:pPr>
              <a:buFont typeface="Wingdings" pitchFamily="2" charset="2"/>
              <a:buChar char="q"/>
            </a:pPr>
            <a:r>
              <a:rPr lang="sr-Latn-R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učestvovanje u kapitalu drugih preduzeća </a:t>
            </a:r>
            <a:r>
              <a:rPr lang="sr-Latn-R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kupovinom njihovih akcija i dr.</a:t>
            </a:r>
          </a:p>
          <a:p>
            <a:pPr>
              <a:buFont typeface="Arial" pitchFamily="34" charset="0"/>
              <a:buChar char="•"/>
            </a:pPr>
            <a:r>
              <a:rPr lang="sr-Latn-R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 moraju da povećavaju učešće sopstvenih poslova u ukupnim poslovima zbog veće likvidnosti, profitabilnosti i sigurnosti.</a:t>
            </a:r>
          </a:p>
          <a:p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410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   Neutralni i sopstveni bankarski poslovi</vt:lpstr>
      <vt:lpstr>Neutralni bankarski poslovi</vt:lpstr>
      <vt:lpstr>Neutralni bankarski poslovi</vt:lpstr>
      <vt:lpstr>Potpunija podela neutralnih bankarskih poslova se može predstaviti na sledeći način:</vt:lpstr>
      <vt:lpstr>Sopstveni bankarski poslovi</vt:lpstr>
      <vt:lpstr>Sopstveni bankarski poslovi</vt:lpstr>
      <vt:lpstr>Sopstveni bankarski poslovi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Julija</dc:creator>
  <cp:lastModifiedBy>PC-PC</cp:lastModifiedBy>
  <cp:revision>17</cp:revision>
  <dcterms:created xsi:type="dcterms:W3CDTF">2013-05-20T06:56:37Z</dcterms:created>
  <dcterms:modified xsi:type="dcterms:W3CDTF">2020-04-04T17:36:21Z</dcterms:modified>
</cp:coreProperties>
</file>