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8" r:id="rId4"/>
    <p:sldId id="260" r:id="rId5"/>
    <p:sldId id="261" r:id="rId6"/>
    <p:sldId id="262" r:id="rId7"/>
    <p:sldId id="263" r:id="rId8"/>
    <p:sldId id="264" r:id="rId9"/>
    <p:sldId id="265" r:id="rId10"/>
    <p:sldId id="268"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47931D9-6F12-412F-9729-9DE681358307}" type="datetimeFigureOut">
              <a:rPr lang="en-US" smtClean="0"/>
              <a:t>29-Mar-20</a:t>
            </a:fld>
            <a:endParaRPr lang="en-US"/>
          </a:p>
        </p:txBody>
      </p:sp>
      <p:sp>
        <p:nvSpPr>
          <p:cNvPr id="8" name="Slide Number Placeholder 7"/>
          <p:cNvSpPr>
            <a:spLocks noGrp="1"/>
          </p:cNvSpPr>
          <p:nvPr>
            <p:ph type="sldNum" sz="quarter" idx="11"/>
          </p:nvPr>
        </p:nvSpPr>
        <p:spPr/>
        <p:txBody>
          <a:bodyPr/>
          <a:lstStyle/>
          <a:p>
            <a:fld id="{C918E9B5-7797-423E-A74A-9795F3B8AEE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931D9-6F12-412F-9729-9DE681358307}" type="datetimeFigureOut">
              <a:rPr lang="en-US" smtClean="0"/>
              <a:t>29-Mar-20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931D9-6F12-412F-9729-9DE681358307}" type="datetimeFigureOut">
              <a:rPr lang="en-US" smtClean="0"/>
              <a:t>29-Mar-20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931D9-6F12-412F-9729-9DE681358307}" type="datetimeFigureOut">
              <a:rPr lang="en-US" smtClean="0"/>
              <a:t>29-Mar-20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931D9-6F12-412F-9729-9DE681358307}" type="datetimeFigureOut">
              <a:rPr lang="en-US" smtClean="0"/>
              <a:t>29-Mar-20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7931D9-6F12-412F-9729-9DE681358307}" type="datetimeFigureOut">
              <a:rPr lang="en-US" smtClean="0"/>
              <a:t>29-Mar-20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8E9B5-7797-423E-A74A-9795F3B8AEEF}"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47931D9-6F12-412F-9729-9DE681358307}" type="datetimeFigureOut">
              <a:rPr lang="en-US" smtClean="0"/>
              <a:t>29-Mar-20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8E9B5-7797-423E-A74A-9795F3B8AEEF}"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7931D9-6F12-412F-9729-9DE681358307}" type="datetimeFigureOut">
              <a:rPr lang="en-US" smtClean="0"/>
              <a:t>29-Mar-20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931D9-6F12-412F-9729-9DE681358307}" type="datetimeFigureOut">
              <a:rPr lang="en-US" smtClean="0"/>
              <a:t>29-Mar-20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931D9-6F12-412F-9729-9DE681358307}" type="datetimeFigureOut">
              <a:rPr lang="en-US" smtClean="0"/>
              <a:t>29-Mar-20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931D9-6F12-412F-9729-9DE681358307}" type="datetimeFigureOut">
              <a:rPr lang="en-US" smtClean="0"/>
              <a:t>29-Mar-20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8E9B5-7797-423E-A74A-9795F3B8AE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47931D9-6F12-412F-9729-9DE681358307}" type="datetimeFigureOut">
              <a:rPr lang="en-US" smtClean="0"/>
              <a:t>29-Mar-20</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918E9B5-7797-423E-A74A-9795F3B8AEEF}"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81200"/>
            <a:ext cx="7543800" cy="2152650"/>
          </a:xfrm>
        </p:spPr>
        <p:txBody>
          <a:bodyPr>
            <a:noAutofit/>
          </a:bodyPr>
          <a:lstStyle/>
          <a:p>
            <a:pPr algn="ctr"/>
            <a:r>
              <a:rPr lang="sr-Cyrl-RS" sz="5400" b="1" dirty="0" smtClean="0">
                <a:solidFill>
                  <a:schemeClr val="tx1"/>
                </a:solidFill>
                <a:latin typeface="Times New Roman" pitchFamily="18" charset="0"/>
                <a:cs typeface="Times New Roman" pitchFamily="18" charset="0"/>
              </a:rPr>
              <a:t>ЈУГОСЛОВЕНСКО РАТИШТЕ </a:t>
            </a:r>
            <a:br>
              <a:rPr lang="sr-Cyrl-RS" sz="5400" b="1" dirty="0" smtClean="0">
                <a:solidFill>
                  <a:schemeClr val="tx1"/>
                </a:solidFill>
                <a:latin typeface="Times New Roman" pitchFamily="18" charset="0"/>
                <a:cs typeface="Times New Roman" pitchFamily="18" charset="0"/>
              </a:rPr>
            </a:br>
            <a:r>
              <a:rPr lang="sr-Cyrl-RS" sz="5400" b="1" dirty="0" smtClean="0">
                <a:solidFill>
                  <a:schemeClr val="tx1"/>
                </a:solidFill>
                <a:latin typeface="Times New Roman" pitchFamily="18" charset="0"/>
                <a:cs typeface="Times New Roman" pitchFamily="18" charset="0"/>
              </a:rPr>
              <a:t>1942-1945. ГОДИНЕ</a:t>
            </a:r>
            <a:endParaRPr lang="en-US" sz="5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934021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7924800" cy="6095999"/>
          </a:xfrm>
        </p:spPr>
        <p:txBody>
          <a:bodyPr>
            <a:normAutofit/>
          </a:bodyPr>
          <a:lstStyle/>
          <a:p>
            <a:pPr algn="just"/>
            <a:r>
              <a:rPr lang="sr-Cyrl-RS" sz="2400" dirty="0" smtClean="0">
                <a:latin typeface="Times New Roman" pitchFamily="18" charset="0"/>
                <a:cs typeface="Times New Roman" pitchFamily="18" charset="0"/>
              </a:rPr>
              <a:t> Београд је други пут био бомбардован на Ускрс 16/17. априла 1944. године. Разлика између бомбардовања 6. априла 1941. године и 1944. године је у томе што је први пут бомбардован од стране Немаца, а други пут од стране савезника. Савезници су проценили да ће бомбардовањем немачких положаја на простору окупиране Југославије, допринети бржем поразу Немачке, па је Београд био један од градова који је бомбардован.</a:t>
            </a:r>
          </a:p>
          <a:p>
            <a:pPr algn="just"/>
            <a:r>
              <a:rPr lang="sr-Cyrl-RS" sz="2400" dirty="0">
                <a:latin typeface="Times New Roman" pitchFamily="18" charset="0"/>
                <a:cs typeface="Times New Roman" pitchFamily="18" charset="0"/>
              </a:rPr>
              <a:t> К</a:t>
            </a:r>
            <a:r>
              <a:rPr lang="sr-Cyrl-RS" sz="2400" dirty="0" smtClean="0">
                <a:latin typeface="Times New Roman" pitchFamily="18" charset="0"/>
                <a:cs typeface="Times New Roman" pitchFamily="18" charset="0"/>
              </a:rPr>
              <a:t>ао циљеви су биле означене фабрике, железничка станица и мостови, али ипак су бомбардоване и зграде, и настрадао је  велики број људи.</a:t>
            </a:r>
          </a:p>
          <a:p>
            <a:pPr marL="4572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6702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077200" cy="6477000"/>
          </a:xfrm>
        </p:spPr>
        <p:txBody>
          <a:bodyPr>
            <a:noAutofit/>
          </a:bodyPr>
          <a:lstStyle/>
          <a:p>
            <a:pPr marL="45720" indent="0" algn="just">
              <a:buNone/>
            </a:pPr>
            <a:endParaRPr lang="ru-RU" sz="2200" dirty="0" smtClean="0">
              <a:latin typeface="Times New Roman" pitchFamily="18" charset="0"/>
              <a:cs typeface="Times New Roman" pitchFamily="18" charset="0"/>
            </a:endParaRPr>
          </a:p>
          <a:p>
            <a:pPr algn="just"/>
            <a:r>
              <a:rPr lang="ru-RU" sz="2200" dirty="0" smtClean="0">
                <a:latin typeface="Times New Roman" pitchFamily="18" charset="0"/>
                <a:cs typeface="Times New Roman" pitchFamily="18" charset="0"/>
              </a:rPr>
              <a:t>Британија је све </a:t>
            </a:r>
            <a:r>
              <a:rPr lang="ru-RU" sz="2200" dirty="0">
                <a:latin typeface="Times New Roman" pitchFamily="18" charset="0"/>
                <a:cs typeface="Times New Roman" pitchFamily="18" charset="0"/>
              </a:rPr>
              <a:t>време рата једина од савезничких земаља одржавала везу са покретима отпора на Балкану. Извештаји британских мисија из Титовог и Михаиловићевог штаба определиле су британску политику. </a:t>
            </a:r>
            <a:r>
              <a:rPr lang="ru-RU" sz="2200" dirty="0" smtClean="0">
                <a:latin typeface="Times New Roman" pitchFamily="18" charset="0"/>
                <a:cs typeface="Times New Roman" pitchFamily="18" charset="0"/>
              </a:rPr>
              <a:t>Након </a:t>
            </a:r>
            <a:r>
              <a:rPr lang="ru-RU" sz="2200" dirty="0">
                <a:latin typeface="Times New Roman" pitchFamily="18" charset="0"/>
                <a:cs typeface="Times New Roman" pitchFamily="18" charset="0"/>
              </a:rPr>
              <a:t>што је Тито искористио капитулацију Италије за повећање броја својих бораца, </a:t>
            </a:r>
            <a:r>
              <a:rPr lang="ru-RU" sz="2200" dirty="0" smtClean="0">
                <a:latin typeface="Times New Roman" pitchFamily="18" charset="0"/>
                <a:cs typeface="Times New Roman" pitchFamily="18" charset="0"/>
              </a:rPr>
              <a:t>подршка </a:t>
            </a:r>
            <a:r>
              <a:rPr lang="ru-RU" sz="2200" dirty="0">
                <a:latin typeface="Times New Roman" pitchFamily="18" charset="0"/>
                <a:cs typeface="Times New Roman" pitchFamily="18" charset="0"/>
              </a:rPr>
              <a:t>савезника прешла је са </a:t>
            </a:r>
            <a:r>
              <a:rPr lang="ru-RU" sz="2200" dirty="0" smtClean="0">
                <a:latin typeface="Times New Roman" pitchFamily="18" charset="0"/>
                <a:cs typeface="Times New Roman" pitchFamily="18" charset="0"/>
              </a:rPr>
              <a:t>Драже </a:t>
            </a:r>
            <a:r>
              <a:rPr lang="ru-RU" sz="2200" dirty="0">
                <a:latin typeface="Times New Roman" pitchFamily="18" charset="0"/>
                <a:cs typeface="Times New Roman" pitchFamily="18" charset="0"/>
              </a:rPr>
              <a:t>на Тита</a:t>
            </a:r>
            <a:r>
              <a:rPr lang="ru-RU" sz="2200" dirty="0" smtClean="0">
                <a:latin typeface="Times New Roman" pitchFamily="18" charset="0"/>
                <a:cs typeface="Times New Roman" pitchFamily="18" charset="0"/>
              </a:rPr>
              <a:t>.</a:t>
            </a:r>
          </a:p>
          <a:p>
            <a:pPr algn="just"/>
            <a:r>
              <a:rPr lang="sr-Cyrl-RS" sz="2200" dirty="0" smtClean="0">
                <a:latin typeface="Times New Roman" pitchFamily="18" charset="0"/>
                <a:cs typeface="Times New Roman" pitchFamily="18" charset="0"/>
              </a:rPr>
              <a:t> </a:t>
            </a:r>
            <a:r>
              <a:rPr lang="ru-RU" sz="2200" dirty="0">
                <a:latin typeface="Times New Roman" pitchFamily="18" charset="0"/>
                <a:cs typeface="Times New Roman" pitchFamily="18" charset="0"/>
              </a:rPr>
              <a:t>Након што су Британци потпуно напустили Михаиловића, под њиховим притиском то је урадио и сам краљ </a:t>
            </a:r>
            <a:r>
              <a:rPr lang="ru-RU" sz="2200" dirty="0" smtClean="0">
                <a:latin typeface="Times New Roman" pitchFamily="18" charset="0"/>
                <a:cs typeface="Times New Roman" pitchFamily="18" charset="0"/>
              </a:rPr>
              <a:t>Петар </a:t>
            </a:r>
            <a:r>
              <a:rPr lang="en-US" sz="2200" dirty="0" smtClean="0">
                <a:latin typeface="Times New Roman" pitchFamily="18" charset="0"/>
                <a:cs typeface="Times New Roman" pitchFamily="18" charset="0"/>
              </a:rPr>
              <a:t>II,</a:t>
            </a:r>
            <a:r>
              <a:rPr lang="ru-RU" sz="2200" dirty="0" smtClean="0">
                <a:latin typeface="Times New Roman" pitchFamily="18" charset="0"/>
                <a:cs typeface="Times New Roman" pitchFamily="18" charset="0"/>
              </a:rPr>
              <a:t> </a:t>
            </a:r>
            <a:r>
              <a:rPr lang="ru-RU" sz="2200" dirty="0">
                <a:latin typeface="Times New Roman" pitchFamily="18" charset="0"/>
                <a:cs typeface="Times New Roman" pitchFamily="18" charset="0"/>
              </a:rPr>
              <a:t>који је путем </a:t>
            </a:r>
            <a:r>
              <a:rPr lang="ru-RU" sz="2200" dirty="0" smtClean="0">
                <a:latin typeface="Times New Roman" pitchFamily="18" charset="0"/>
                <a:cs typeface="Times New Roman" pitchFamily="18" charset="0"/>
              </a:rPr>
              <a:t>ради</a:t>
            </a:r>
            <a:r>
              <a:rPr lang="en-US" sz="2200" dirty="0" smtClean="0">
                <a:latin typeface="Times New Roman" pitchFamily="18" charset="0"/>
                <a:cs typeface="Times New Roman" pitchFamily="18" charset="0"/>
              </a:rPr>
              <a:t>j</a:t>
            </a:r>
            <a:r>
              <a:rPr lang="ru-RU" sz="2200" dirty="0" smtClean="0">
                <a:latin typeface="Times New Roman" pitchFamily="18" charset="0"/>
                <a:cs typeface="Times New Roman" pitchFamily="18" charset="0"/>
              </a:rPr>
              <a:t>а 1944</a:t>
            </a:r>
            <a:r>
              <a:rPr lang="ru-RU" sz="2200" dirty="0">
                <a:latin typeface="Times New Roman" pitchFamily="18" charset="0"/>
                <a:cs typeface="Times New Roman" pitchFamily="18" charset="0"/>
              </a:rPr>
              <a:t>. године позвао све Југословене да приђу Титу. Након бројних успеха партизанских јединица, Михаиловић се повукао у Босну у намери да тамо настави отпор</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a:p>
            <a:pPr algn="just"/>
            <a:r>
              <a:rPr lang="ru-RU" sz="2200" dirty="0">
                <a:latin typeface="Times New Roman" pitchFamily="18" charset="0"/>
                <a:cs typeface="Times New Roman" pitchFamily="18" charset="0"/>
              </a:rPr>
              <a:t>Др. Иван Шубашић, бан Хрватске, добио је подршку краља да постане први председник владе. Тито и Шубашић су се по први пут састали 14-17. јуна 1944. на Вису, </a:t>
            </a:r>
            <a:r>
              <a:rPr lang="ru-RU" sz="2200" dirty="0" smtClean="0">
                <a:latin typeface="Times New Roman" pitchFamily="18" charset="0"/>
                <a:cs typeface="Times New Roman" pitchFamily="18" charset="0"/>
              </a:rPr>
              <a:t>када</a:t>
            </a:r>
            <a:r>
              <a:rPr lang="en-US" sz="2200" dirty="0">
                <a:latin typeface="Times New Roman" pitchFamily="18" charset="0"/>
                <a:cs typeface="Times New Roman" pitchFamily="18" charset="0"/>
              </a:rPr>
              <a:t> </a:t>
            </a:r>
            <a:r>
              <a:rPr lang="sr-Cyrl-RS" sz="2200" dirty="0" smtClean="0">
                <a:latin typeface="Times New Roman" pitchFamily="18" charset="0"/>
                <a:cs typeface="Times New Roman" pitchFamily="18" charset="0"/>
              </a:rPr>
              <a:t>је договорено да се призна НОП, да ће се о уређењу државе одлучити после рата (споразум Тито-Шубашић).</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66597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1"/>
            <a:ext cx="7848600" cy="5928360"/>
          </a:xfrm>
        </p:spPr>
        <p:txBody>
          <a:bodyPr>
            <a:normAutofit/>
          </a:bodyPr>
          <a:lstStyle/>
          <a:p>
            <a:pPr algn="just"/>
            <a:r>
              <a:rPr lang="ru-RU" sz="2400" dirty="0" smtClean="0">
                <a:latin typeface="Times New Roman" pitchFamily="18" charset="0"/>
                <a:cs typeface="Times New Roman" pitchFamily="18" charset="0"/>
              </a:rPr>
              <a:t> Партизанске </a:t>
            </a:r>
            <a:r>
              <a:rPr lang="ru-RU" sz="2400" dirty="0">
                <a:latin typeface="Times New Roman" pitchFamily="18" charset="0"/>
                <a:cs typeface="Times New Roman" pitchFamily="18" charset="0"/>
              </a:rPr>
              <a:t>снаге у борби су помогли и савезници и њихово ваздухопловство. Јединице Црвене армије </a:t>
            </a:r>
            <a:r>
              <a:rPr lang="ru-RU" sz="2400" dirty="0" smtClean="0">
                <a:latin typeface="Times New Roman" pitchFamily="18" charset="0"/>
                <a:cs typeface="Times New Roman" pitchFamily="18" charset="0"/>
              </a:rPr>
              <a:t>20/21. </a:t>
            </a:r>
            <a:r>
              <a:rPr lang="ru-RU" sz="2400" dirty="0">
                <a:latin typeface="Times New Roman" pitchFamily="18" charset="0"/>
                <a:cs typeface="Times New Roman" pitchFamily="18" charset="0"/>
              </a:rPr>
              <a:t>септембра 1944. прелазе Дунав и потискују Немце из источне Србије. Заједно са партизанима 20. </a:t>
            </a:r>
            <a:r>
              <a:rPr lang="ru-RU" sz="2400" dirty="0" smtClean="0">
                <a:latin typeface="Times New Roman" pitchFamily="18" charset="0"/>
                <a:cs typeface="Times New Roman" pitchFamily="18" charset="0"/>
              </a:rPr>
              <a:t>октобра 1944. године </a:t>
            </a:r>
            <a:r>
              <a:rPr lang="ru-RU" sz="2400" dirty="0">
                <a:latin typeface="Times New Roman" pitchFamily="18" charset="0"/>
                <a:cs typeface="Times New Roman" pitchFamily="18" charset="0"/>
              </a:rPr>
              <a:t>Црвена армија ослобађа Београд. </a:t>
            </a:r>
            <a:endParaRPr lang="ru-RU" sz="2400" dirty="0" smtClean="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Немци су се утврдили у Срему, али је Врховни штаб кренуо у борбу против њих на Сремском фронту. Фронталне борбе са вођене су у току зиме </a:t>
            </a:r>
            <a:r>
              <a:rPr lang="ru-RU" sz="2400" dirty="0" smtClean="0">
                <a:latin typeface="Times New Roman" pitchFamily="18" charset="0"/>
                <a:cs typeface="Times New Roman" pitchFamily="18" charset="0"/>
              </a:rPr>
              <a:t>1944/5</a:t>
            </a:r>
            <a:r>
              <a:rPr lang="ru-RU" sz="2400" dirty="0">
                <a:latin typeface="Times New Roman" pitchFamily="18" charset="0"/>
                <a:cs typeface="Times New Roman" pitchFamily="18" charset="0"/>
              </a:rPr>
              <a:t>. године. Фронт је пробијен 12. априла 1945. </a:t>
            </a:r>
            <a:endParaRPr lang="ru-RU" sz="2400" dirty="0" smtClean="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 Југословенска </a:t>
            </a:r>
            <a:r>
              <a:rPr lang="ru-RU" sz="2400" dirty="0">
                <a:latin typeface="Times New Roman" pitchFamily="18" charset="0"/>
                <a:cs typeface="Times New Roman" pitchFamily="18" charset="0"/>
              </a:rPr>
              <a:t>војска затим улази у Трст, па у Загреб, а затим и у Љубљану. Борбе су настављене до 15. маја када је Други светски рат завршен у Југославији</a:t>
            </a:r>
            <a:r>
              <a:rPr lang="ru-RU" sz="2400" dirty="0" smtClean="0">
                <a:latin typeface="Times New Roman" pitchFamily="18" charset="0"/>
                <a:cs typeface="Times New Roman" pitchFamily="18" charset="0"/>
              </a:rPr>
              <a:t>.</a:t>
            </a:r>
          </a:p>
          <a:p>
            <a:pPr algn="just"/>
            <a:r>
              <a:rPr lang="ru-RU" sz="2400" dirty="0" smtClean="0">
                <a:latin typeface="Times New Roman" pitchFamily="18" charset="0"/>
                <a:cs typeface="Times New Roman" pitchFamily="18" charset="0"/>
              </a:rPr>
              <a:t> Јединствена </a:t>
            </a:r>
            <a:r>
              <a:rPr lang="ru-RU" sz="2400" dirty="0">
                <a:latin typeface="Times New Roman" pitchFamily="18" charset="0"/>
                <a:cs typeface="Times New Roman" pitchFamily="18" charset="0"/>
              </a:rPr>
              <a:t>влада формирана је 7. марта 1945. године са Титом као председником владе и министром рата и Шубашићем као министром спољних послова.</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3232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1"/>
            <a:ext cx="7696200" cy="5775960"/>
          </a:xfrm>
        </p:spPr>
        <p:txBody>
          <a:bodyPr>
            <a:noAutofit/>
          </a:bodyPr>
          <a:lstStyle/>
          <a:p>
            <a:pPr algn="just"/>
            <a:r>
              <a:rPr lang="ru-RU" sz="2400" dirty="0" smtClean="0">
                <a:latin typeface="Times New Roman" pitchFamily="18" charset="0"/>
                <a:cs typeface="Times New Roman" pitchFamily="18" charset="0"/>
              </a:rPr>
              <a:t> Искрцавање </a:t>
            </a:r>
            <a:r>
              <a:rPr lang="ru-RU" sz="2400" dirty="0">
                <a:latin typeface="Times New Roman" pitchFamily="18" charset="0"/>
                <a:cs typeface="Times New Roman" pitchFamily="18" charset="0"/>
              </a:rPr>
              <a:t>савезника у Мароку и Алжиру, као и претња да ће се искрцати на Балкан натерала је немачки војни врх да затражи хитну акцију на фронту у </a:t>
            </a:r>
            <a:r>
              <a:rPr lang="ru-RU" sz="2400" dirty="0" smtClean="0">
                <a:latin typeface="Times New Roman" pitchFamily="18" charset="0"/>
                <a:cs typeface="Times New Roman" pitchFamily="18" charset="0"/>
              </a:rPr>
              <a:t>Југославији.</a:t>
            </a:r>
          </a:p>
          <a:p>
            <a:pPr algn="just"/>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Одлучено </a:t>
            </a:r>
            <a:r>
              <a:rPr lang="ru-RU" sz="2400" dirty="0">
                <a:latin typeface="Times New Roman" pitchFamily="18" charset="0"/>
                <a:cs typeface="Times New Roman" pitchFamily="18" charset="0"/>
              </a:rPr>
              <a:t>је да се предузме операција </a:t>
            </a:r>
            <a:r>
              <a:rPr lang="ru-RU" sz="2400" dirty="0" smtClean="0">
                <a:latin typeface="Times New Roman" pitchFamily="18" charset="0"/>
                <a:cs typeface="Times New Roman" pitchFamily="18" charset="0"/>
              </a:rPr>
              <a:t>"Вајс" </a:t>
            </a:r>
            <a:r>
              <a:rPr lang="ru-RU" sz="2400" dirty="0">
                <a:latin typeface="Times New Roman" pitchFamily="18" charset="0"/>
                <a:cs typeface="Times New Roman" pitchFamily="18" charset="0"/>
              </a:rPr>
              <a:t>(Бело) или "Зимска офанзива" . Операција је договорена почетком јануара 1943. између немачких и италијанских снага. За датум почетка операције договорен је 20. јануар 1943. године, а сама операција требало је да се одвија у три фазе. Циљ је био да се униште партизанске јединице на подручју између Карловца, Огулина, Госпића, Книна, Босанског Петровца, Санског Моста и Глине. Након уништења партизанских, требало је потпуно разоружати и четничке одреде.</a:t>
            </a:r>
            <a:endParaRPr lang="en-US" sz="2400" dirty="0"/>
          </a:p>
        </p:txBody>
      </p:sp>
    </p:spTree>
    <p:extLst>
      <p:ext uri="{BB962C8B-B14F-4D97-AF65-F5344CB8AC3E}">
        <p14:creationId xmlns:p14="http://schemas.microsoft.com/office/powerpoint/2010/main" val="27341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1"/>
            <a:ext cx="7924800" cy="5775960"/>
          </a:xfrm>
        </p:spPr>
        <p:txBody>
          <a:bodyPr>
            <a:normAutofit/>
          </a:bodyPr>
          <a:lstStyle/>
          <a:p>
            <a:pPr algn="just"/>
            <a:r>
              <a:rPr lang="ru-RU" sz="2400" dirty="0" smtClean="0">
                <a:latin typeface="Times New Roman" pitchFamily="18" charset="0"/>
                <a:cs typeface="Times New Roman" pitchFamily="18" charset="0"/>
              </a:rPr>
              <a:t> У операцију </a:t>
            </a:r>
            <a:r>
              <a:rPr lang="ru-RU" sz="2400" dirty="0">
                <a:latin typeface="Times New Roman" pitchFamily="18" charset="0"/>
                <a:cs typeface="Times New Roman" pitchFamily="18" charset="0"/>
              </a:rPr>
              <a:t>је ушло око 90.000 немачких, </a:t>
            </a:r>
            <a:r>
              <a:rPr lang="ru-RU" sz="2400" dirty="0" smtClean="0">
                <a:latin typeface="Times New Roman" pitchFamily="18" charset="0"/>
                <a:cs typeface="Times New Roman" pitchFamily="18" charset="0"/>
              </a:rPr>
              <a:t>италијанских,  </a:t>
            </a:r>
            <a:r>
              <a:rPr lang="ru-RU" sz="2400" dirty="0">
                <a:latin typeface="Times New Roman" pitchFamily="18" charset="0"/>
                <a:cs typeface="Times New Roman" pitchFamily="18" charset="0"/>
              </a:rPr>
              <a:t>усташких </a:t>
            </a:r>
            <a:r>
              <a:rPr lang="ru-RU" sz="2400" dirty="0" smtClean="0">
                <a:latin typeface="Times New Roman" pitchFamily="18" charset="0"/>
                <a:cs typeface="Times New Roman" pitchFamily="18" charset="0"/>
              </a:rPr>
              <a:t>и четничких војника,</a:t>
            </a:r>
            <a:endParaRPr lang="ru-RU" sz="2400" dirty="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 Партизанске </a:t>
            </a:r>
            <a:r>
              <a:rPr lang="ru-RU" sz="2400" dirty="0">
                <a:latin typeface="Times New Roman" pitchFamily="18" charset="0"/>
                <a:cs typeface="Times New Roman" pitchFamily="18" charset="0"/>
              </a:rPr>
              <a:t>снаге бројале су </a:t>
            </a:r>
            <a:r>
              <a:rPr lang="ru-RU" sz="2400" dirty="0" smtClean="0">
                <a:latin typeface="Times New Roman" pitchFamily="18" charset="0"/>
                <a:cs typeface="Times New Roman" pitchFamily="18" charset="0"/>
              </a:rPr>
              <a:t>42.000 </a:t>
            </a:r>
            <a:r>
              <a:rPr lang="ru-RU" sz="2400" dirty="0">
                <a:latin typeface="Times New Roman" pitchFamily="18" charset="0"/>
                <a:cs typeface="Times New Roman" pitchFamily="18" charset="0"/>
              </a:rPr>
              <a:t>бораца</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 Након </a:t>
            </a:r>
            <a:r>
              <a:rPr lang="ru-RU" sz="2400" dirty="0">
                <a:latin typeface="Times New Roman" pitchFamily="18" charset="0"/>
                <a:cs typeface="Times New Roman" pitchFamily="18" charset="0"/>
              </a:rPr>
              <a:t>три недеље борбе, партизанске снаге су стигле до реке Неретве где је дошло до сукоба са четницима. Операција "Вајс" </a:t>
            </a:r>
            <a:r>
              <a:rPr lang="ru-RU" sz="2400" dirty="0" smtClean="0">
                <a:latin typeface="Times New Roman" pitchFamily="18" charset="0"/>
                <a:cs typeface="Times New Roman" pitchFamily="18" charset="0"/>
              </a:rPr>
              <a:t>је завршена половином фебруара, </a:t>
            </a:r>
            <a:r>
              <a:rPr lang="ru-RU" sz="2400" dirty="0">
                <a:latin typeface="Times New Roman" pitchFamily="18" charset="0"/>
                <a:cs typeface="Times New Roman" pitchFamily="18" charset="0"/>
              </a:rPr>
              <a:t>али очекивани резултат је изостао. "Партизанска држава" је била разбијена, али су Тито и Врховни штаб успели да се пробију на југ. Због овога је немачка Врховна команда донела одлуку о наставку операције</a:t>
            </a:r>
            <a:r>
              <a:rPr lang="ru-RU" sz="2400" dirty="0" smtClean="0">
                <a:latin typeface="Times New Roman" pitchFamily="18" charset="0"/>
                <a:cs typeface="Times New Roman" pitchFamily="18" charset="0"/>
              </a:rPr>
              <a:t>.</a:t>
            </a:r>
          </a:p>
          <a:p>
            <a:pPr algn="just"/>
            <a:r>
              <a:rPr lang="ru-RU" sz="2400" dirty="0" smtClean="0">
                <a:latin typeface="Times New Roman" pitchFamily="18" charset="0"/>
                <a:cs typeface="Times New Roman" pitchFamily="18" charset="0"/>
              </a:rPr>
              <a:t> Након</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a:t>
            </a:r>
            <a:r>
              <a:rPr lang="ru-RU" sz="2400" dirty="0">
                <a:latin typeface="Times New Roman" pitchFamily="18" charset="0"/>
                <a:cs typeface="Times New Roman" pitchFamily="18" charset="0"/>
              </a:rPr>
              <a:t>перације "Вајс“</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која није дала одговарајуће резултате, уследила је нова немачко-италијанска операција "Шварц“ (Црно) маја 1943. године.</a:t>
            </a:r>
            <a:endParaRPr lang="ru-RU" sz="2400" dirty="0" smtClean="0">
              <a:latin typeface="Times New Roman" pitchFamily="18" charset="0"/>
              <a:cs typeface="Times New Roman" pitchFamily="18" charset="0"/>
            </a:endParaRPr>
          </a:p>
          <a:p>
            <a:pPr marL="45720" indent="0" algn="just">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586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304800"/>
            <a:ext cx="8001000" cy="6324599"/>
          </a:xfrm>
        </p:spPr>
        <p:txBody>
          <a:bodyPr>
            <a:normAutofit fontScale="92500"/>
          </a:bodyPr>
          <a:lstStyle/>
          <a:p>
            <a:pPr algn="just"/>
            <a:r>
              <a:rPr lang="ru-RU" sz="2600" dirty="0" smtClean="0">
                <a:latin typeface="Times New Roman" pitchFamily="18" charset="0"/>
                <a:cs typeface="Times New Roman" pitchFamily="18" charset="0"/>
              </a:rPr>
              <a:t> Циљ </a:t>
            </a:r>
            <a:r>
              <a:rPr lang="ru-RU" sz="2600" dirty="0">
                <a:latin typeface="Times New Roman" pitchFamily="18" charset="0"/>
                <a:cs typeface="Times New Roman" pitchFamily="18" charset="0"/>
              </a:rPr>
              <a:t>операције био је уништење партизанских и четничких јединица у Херцеговини и Црној Гори, а у њој је </a:t>
            </a:r>
            <a:r>
              <a:rPr lang="ru-RU" sz="2600" dirty="0" smtClean="0">
                <a:latin typeface="Times New Roman" pitchFamily="18" charset="0"/>
                <a:cs typeface="Times New Roman" pitchFamily="18" charset="0"/>
              </a:rPr>
              <a:t>учествовало </a:t>
            </a:r>
            <a:r>
              <a:rPr lang="ru-RU" sz="2600" dirty="0">
                <a:latin typeface="Times New Roman" pitchFamily="18" charset="0"/>
                <a:cs typeface="Times New Roman" pitchFamily="18" charset="0"/>
              </a:rPr>
              <a:t>око 120.000 немачких, италијанских, бугарских и домобранских војника</a:t>
            </a:r>
            <a:r>
              <a:rPr lang="ru-RU" sz="2600" dirty="0" smtClean="0">
                <a:latin typeface="Times New Roman" pitchFamily="18" charset="0"/>
                <a:cs typeface="Times New Roman" pitchFamily="18" charset="0"/>
              </a:rPr>
              <a:t>.</a:t>
            </a:r>
            <a:endParaRPr lang="sr-Cyrl-RS" sz="2600" dirty="0">
              <a:latin typeface="Times New Roman" pitchFamily="18" charset="0"/>
              <a:cs typeface="Times New Roman" pitchFamily="18" charset="0"/>
            </a:endParaRPr>
          </a:p>
          <a:p>
            <a:pPr algn="just"/>
            <a:r>
              <a:rPr lang="ru-RU" sz="2600" dirty="0" smtClean="0">
                <a:latin typeface="Times New Roman" pitchFamily="18" charset="0"/>
                <a:cs typeface="Times New Roman" pitchFamily="18" charset="0"/>
              </a:rPr>
              <a:t> Прва </a:t>
            </a:r>
            <a:r>
              <a:rPr lang="ru-RU" sz="2600" dirty="0">
                <a:latin typeface="Times New Roman" pitchFamily="18" charset="0"/>
                <a:cs typeface="Times New Roman" pitchFamily="18" charset="0"/>
              </a:rPr>
              <a:t>етапа операције трајала је од </a:t>
            </a:r>
            <a:r>
              <a:rPr lang="ru-RU" sz="2600" dirty="0" smtClean="0">
                <a:latin typeface="Times New Roman" pitchFamily="18" charset="0"/>
                <a:cs typeface="Times New Roman" pitchFamily="18" charset="0"/>
              </a:rPr>
              <a:t>средине </a:t>
            </a:r>
            <a:r>
              <a:rPr lang="ru-RU" sz="2600" dirty="0">
                <a:latin typeface="Times New Roman" pitchFamily="18" charset="0"/>
                <a:cs typeface="Times New Roman" pitchFamily="18" charset="0"/>
              </a:rPr>
              <a:t>маја 1943. године и за циљ је имала разоружавање четничких снага на простору Колашин-Никшић</a:t>
            </a:r>
            <a:r>
              <a:rPr lang="ru-RU" sz="2600" dirty="0" smtClean="0">
                <a:latin typeface="Times New Roman" pitchFamily="18" charset="0"/>
                <a:cs typeface="Times New Roman" pitchFamily="18" charset="0"/>
              </a:rPr>
              <a:t>.</a:t>
            </a:r>
            <a:endParaRPr lang="ru-RU" sz="2600" dirty="0">
              <a:latin typeface="Times New Roman" pitchFamily="18" charset="0"/>
              <a:cs typeface="Times New Roman" pitchFamily="18" charset="0"/>
            </a:endParaRPr>
          </a:p>
          <a:p>
            <a:pPr algn="just"/>
            <a:r>
              <a:rPr lang="ru-RU" sz="2600" dirty="0" smtClean="0">
                <a:latin typeface="Times New Roman" pitchFamily="18" charset="0"/>
                <a:cs typeface="Times New Roman" pitchFamily="18" charset="0"/>
              </a:rPr>
              <a:t> Циљ друге офанзиве је да </a:t>
            </a:r>
            <a:r>
              <a:rPr lang="ru-RU" sz="2600" dirty="0">
                <a:latin typeface="Times New Roman" pitchFamily="18" charset="0"/>
                <a:cs typeface="Times New Roman" pitchFamily="18" charset="0"/>
              </a:rPr>
              <a:t>уништи снаге НОВЈ на простору </a:t>
            </a:r>
            <a:r>
              <a:rPr lang="ru-RU" sz="2600" dirty="0" smtClean="0">
                <a:latin typeface="Times New Roman" pitchFamily="18" charset="0"/>
                <a:cs typeface="Times New Roman" pitchFamily="18" charset="0"/>
              </a:rPr>
              <a:t>Дурмитор-Жабљак-Фоча. Операција </a:t>
            </a:r>
            <a:r>
              <a:rPr lang="ru-RU" sz="2600" dirty="0">
                <a:latin typeface="Times New Roman" pitchFamily="18" charset="0"/>
                <a:cs typeface="Times New Roman" pitchFamily="18" charset="0"/>
              </a:rPr>
              <a:t>је завршена 15. јуна 1943. године након што је главнина партизанских снага са централном болницом отишла у Босну. </a:t>
            </a:r>
          </a:p>
          <a:p>
            <a:pPr algn="just"/>
            <a:r>
              <a:rPr lang="ru-RU" sz="2600" dirty="0" smtClean="0">
                <a:latin typeface="Times New Roman" pitchFamily="18" charset="0"/>
                <a:cs typeface="Times New Roman" pitchFamily="18" charset="0"/>
              </a:rPr>
              <a:t> У </a:t>
            </a:r>
            <a:r>
              <a:rPr lang="ru-RU" sz="2600" dirty="0">
                <a:latin typeface="Times New Roman" pitchFamily="18" charset="0"/>
                <a:cs typeface="Times New Roman" pitchFamily="18" charset="0"/>
              </a:rPr>
              <a:t>бици на Сутјесци партизанске јединице које су </a:t>
            </a:r>
            <a:r>
              <a:rPr lang="ru-RU" sz="2600" dirty="0" smtClean="0">
                <a:latin typeface="Times New Roman" pitchFamily="18" charset="0"/>
                <a:cs typeface="Times New Roman" pitchFamily="18" charset="0"/>
              </a:rPr>
              <a:t>бројале </a:t>
            </a:r>
            <a:r>
              <a:rPr lang="ru-RU" sz="2600" dirty="0">
                <a:latin typeface="Times New Roman" pitchFamily="18" charset="0"/>
                <a:cs typeface="Times New Roman" pitchFamily="18" charset="0"/>
              </a:rPr>
              <a:t>око 18.000 људи, са губитком од преко 6.000 бораца, ипак су успеле да се </a:t>
            </a:r>
            <a:r>
              <a:rPr lang="ru-RU" sz="2600" dirty="0" smtClean="0">
                <a:latin typeface="Times New Roman" pitchFamily="18" charset="0"/>
                <a:cs typeface="Times New Roman" pitchFamily="18" charset="0"/>
              </a:rPr>
              <a:t>извуку. Ово је била највећа  немачка операција која је предузета на простору Југославије.</a:t>
            </a:r>
            <a:endParaRPr lang="ru-RU" sz="26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2894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1"/>
            <a:ext cx="8077200" cy="6172200"/>
          </a:xfrm>
        </p:spPr>
        <p:txBody>
          <a:bodyPr>
            <a:normAutofit/>
          </a:bodyPr>
          <a:lstStyle/>
          <a:p>
            <a:pPr algn="just"/>
            <a:r>
              <a:rPr lang="ru-RU" sz="2400" dirty="0" smtClean="0">
                <a:latin typeface="Times New Roman" pitchFamily="18" charset="0"/>
                <a:cs typeface="Times New Roman" pitchFamily="18" charset="0"/>
              </a:rPr>
              <a:t> Техеранска конференција ‘’велике тројице’’ Черчила, Рузвелта и Стаљина, одржана је децембра </a:t>
            </a:r>
            <a:r>
              <a:rPr lang="ru-RU" sz="2400" dirty="0">
                <a:latin typeface="Times New Roman" pitchFamily="18" charset="0"/>
                <a:cs typeface="Times New Roman" pitchFamily="18" charset="0"/>
              </a:rPr>
              <a:t>1943. године, донела је признање партизанима као антифашистичком </a:t>
            </a:r>
            <a:r>
              <a:rPr lang="ru-RU" sz="2400" dirty="0" smtClean="0">
                <a:latin typeface="Times New Roman" pitchFamily="18" charset="0"/>
                <a:cs typeface="Times New Roman" pitchFamily="18" charset="0"/>
              </a:rPr>
              <a:t>покрету и одлучено </a:t>
            </a:r>
            <a:r>
              <a:rPr lang="ru-RU" sz="2400" dirty="0">
                <a:latin typeface="Times New Roman" pitchFamily="18" charset="0"/>
                <a:cs typeface="Times New Roman" pitchFamily="18" charset="0"/>
              </a:rPr>
              <a:t>да се партизанском покрету </a:t>
            </a:r>
            <a:r>
              <a:rPr lang="ru-RU" sz="2400" dirty="0" smtClean="0">
                <a:latin typeface="Times New Roman" pitchFamily="18" charset="0"/>
                <a:cs typeface="Times New Roman" pitchFamily="18" charset="0"/>
              </a:rPr>
              <a:t>помогне, а ускраћена је подршка четницима Драже Михаиловића.</a:t>
            </a:r>
          </a:p>
          <a:p>
            <a:pPr algn="just"/>
            <a:r>
              <a:rPr lang="ru-RU" sz="2400" dirty="0">
                <a:latin typeface="Times New Roman" pitchFamily="18" charset="0"/>
                <a:cs typeface="Times New Roman" pitchFamily="18" charset="0"/>
              </a:rPr>
              <a:t> Партизански покрет је имао два циља од свог оснивања.</a:t>
            </a:r>
          </a:p>
          <a:p>
            <a:pPr marL="45720" indent="0" algn="just">
              <a:buNone/>
            </a:pPr>
            <a:r>
              <a:rPr lang="ru-RU" sz="2400" dirty="0" smtClean="0">
                <a:latin typeface="Times New Roman" pitchFamily="18" charset="0"/>
                <a:cs typeface="Times New Roman" pitchFamily="18" charset="0"/>
              </a:rPr>
              <a:t>Први </a:t>
            </a:r>
            <a:r>
              <a:rPr lang="ru-RU" sz="2400" dirty="0">
                <a:latin typeface="Times New Roman" pitchFamily="18" charset="0"/>
                <a:cs typeface="Times New Roman" pitchFamily="18" charset="0"/>
              </a:rPr>
              <a:t>је био ослобођење од окупатора, а </a:t>
            </a:r>
            <a:r>
              <a:rPr lang="ru-RU" sz="2400" dirty="0" smtClean="0">
                <a:latin typeface="Times New Roman" pitchFamily="18" charset="0"/>
                <a:cs typeface="Times New Roman" pitchFamily="18" charset="0"/>
              </a:rPr>
              <a:t>други револуционарни </a:t>
            </a:r>
            <a:r>
              <a:rPr lang="ru-RU" sz="2400" dirty="0">
                <a:latin typeface="Times New Roman" pitchFamily="18" charset="0"/>
                <a:cs typeface="Times New Roman" pitchFamily="18" charset="0"/>
              </a:rPr>
              <a:t>преврат у земљи и освајање власти. Народноослободилачки одбори, створени у току 1941. године у свим ослобођеним местима, били су  зачетак будуће власти</a:t>
            </a:r>
            <a:r>
              <a:rPr lang="ru-RU" sz="2400" dirty="0" smtClean="0">
                <a:latin typeface="Times New Roman" pitchFamily="18" charset="0"/>
                <a:cs typeface="Times New Roman" pitchFamily="18" charset="0"/>
              </a:rPr>
              <a:t>.</a:t>
            </a:r>
          </a:p>
          <a:p>
            <a:pPr marL="45720" indent="0" algn="just">
              <a:buNone/>
            </a:pPr>
            <a:endParaRPr lang="ru-RU"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5847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867400"/>
            <a:ext cx="6934200" cy="849297"/>
          </a:xfrm>
        </p:spPr>
        <p:txBody>
          <a:bodyPr>
            <a:normAutofit/>
          </a:bodyPr>
          <a:lstStyle/>
          <a:p>
            <a:pPr algn="ctr"/>
            <a:r>
              <a:rPr lang="ru-RU" sz="2000" dirty="0" smtClean="0">
                <a:latin typeface="Times New Roman" pitchFamily="18" charset="0"/>
                <a:cs typeface="Times New Roman" pitchFamily="18" charset="0"/>
              </a:rPr>
              <a:t>Техеранска </a:t>
            </a:r>
            <a:r>
              <a:rPr lang="ru-RU" sz="2000" dirty="0">
                <a:latin typeface="Times New Roman" pitchFamily="18" charset="0"/>
                <a:cs typeface="Times New Roman" pitchFamily="18" charset="0"/>
              </a:rPr>
              <a:t>конференција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Стаљин</a:t>
            </a:r>
            <a:r>
              <a:rPr lang="ru-RU" sz="2000" dirty="0">
                <a:latin typeface="Times New Roman" pitchFamily="18" charset="0"/>
                <a:cs typeface="Times New Roman" pitchFamily="18" charset="0"/>
              </a:rPr>
              <a:t>, Рузвелт и </a:t>
            </a:r>
            <a:r>
              <a:rPr lang="ru-RU" sz="2000" dirty="0" smtClean="0">
                <a:latin typeface="Times New Roman" pitchFamily="18" charset="0"/>
                <a:cs typeface="Times New Roman" pitchFamily="18" charset="0"/>
              </a:rPr>
              <a:t>Черчил</a:t>
            </a:r>
            <a:endParaRPr lang="en-US" sz="2000"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304799"/>
            <a:ext cx="7010400" cy="5698455"/>
          </a:xfrm>
        </p:spPr>
      </p:pic>
    </p:spTree>
    <p:extLst>
      <p:ext uri="{BB962C8B-B14F-4D97-AF65-F5344CB8AC3E}">
        <p14:creationId xmlns:p14="http://schemas.microsoft.com/office/powerpoint/2010/main" val="35787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1"/>
            <a:ext cx="8077200" cy="6019800"/>
          </a:xfrm>
        </p:spPr>
        <p:txBody>
          <a:bodyPr>
            <a:normAutofit lnSpcReduction="10000"/>
          </a:bodyPr>
          <a:lstStyle/>
          <a:p>
            <a:pPr algn="just"/>
            <a:r>
              <a:rPr lang="ru-RU" sz="2400" dirty="0" smtClean="0">
                <a:latin typeface="Times New Roman" pitchFamily="18" charset="0"/>
                <a:cs typeface="Times New Roman" pitchFamily="18" charset="0"/>
              </a:rPr>
              <a:t> АВНОЈ </a:t>
            </a:r>
            <a:r>
              <a:rPr lang="ru-RU" sz="2400" dirty="0">
                <a:latin typeface="Times New Roman" pitchFamily="18" charset="0"/>
                <a:cs typeface="Times New Roman" pitchFamily="18" charset="0"/>
              </a:rPr>
              <a:t>- Антифашистичко веће народног ослобођења Југославије створено је 1942. године као врховно представничко и политичко тело партизанских одреда. Прво заседање одржано је у Бихаћу у новембру исте године. </a:t>
            </a:r>
          </a:p>
          <a:p>
            <a:pPr algn="just"/>
            <a:r>
              <a:rPr lang="ru-RU" sz="2400" dirty="0" smtClean="0">
                <a:latin typeface="Times New Roman" pitchFamily="18" charset="0"/>
                <a:cs typeface="Times New Roman" pitchFamily="18" charset="0"/>
              </a:rPr>
              <a:t> Друго </a:t>
            </a:r>
            <a:r>
              <a:rPr lang="ru-RU" sz="2400" dirty="0">
                <a:latin typeface="Times New Roman" pitchFamily="18" charset="0"/>
                <a:cs typeface="Times New Roman" pitchFamily="18" charset="0"/>
              </a:rPr>
              <a:t>заседање АВНОЈ-а одржано је у Јајцу </a:t>
            </a:r>
            <a:r>
              <a:rPr lang="ru-RU" sz="2400" dirty="0" smtClean="0">
                <a:latin typeface="Times New Roman" pitchFamily="18" charset="0"/>
                <a:cs typeface="Times New Roman" pitchFamily="18" charset="0"/>
              </a:rPr>
              <a:t>29-30</a:t>
            </a:r>
            <a:r>
              <a:rPr lang="ru-RU" sz="2400" dirty="0">
                <a:latin typeface="Times New Roman" pitchFamily="18" charset="0"/>
                <a:cs typeface="Times New Roman" pitchFamily="18" charset="0"/>
              </a:rPr>
              <a:t>. новембра 1943. године, када је он прерастао у врховно законодавно тело. На заседању су донете одлуке и о обнови Југославије као федеративне </a:t>
            </a:r>
            <a:r>
              <a:rPr lang="ru-RU" sz="2400" dirty="0" smtClean="0">
                <a:latin typeface="Times New Roman" pitchFamily="18" charset="0"/>
                <a:cs typeface="Times New Roman" pitchFamily="18" charset="0"/>
              </a:rPr>
              <a:t>државе, </a:t>
            </a:r>
            <a:r>
              <a:rPr lang="ru-RU" sz="2400" dirty="0">
                <a:latin typeface="Times New Roman" pitchFamily="18" charset="0"/>
                <a:cs typeface="Times New Roman" pitchFamily="18" charset="0"/>
              </a:rPr>
              <a:t>и формирању Председништва АВНОЈ-а које је требало да врши законодавне и извршне </a:t>
            </a:r>
            <a:r>
              <a:rPr lang="ru-RU" sz="2400" dirty="0" smtClean="0">
                <a:latin typeface="Times New Roman" pitchFamily="18" charset="0"/>
                <a:cs typeface="Times New Roman" pitchFamily="18" charset="0"/>
              </a:rPr>
              <a:t>функције.</a:t>
            </a:r>
            <a:endParaRPr lang="ru-RU"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a:t>
            </a:r>
            <a:r>
              <a:rPr lang="ru-RU" sz="2400" dirty="0" smtClean="0">
                <a:latin typeface="Times New Roman" pitchFamily="18" charset="0"/>
                <a:cs typeface="Times New Roman" pitchFamily="18" charset="0"/>
              </a:rPr>
              <a:t>дузето </a:t>
            </a:r>
            <a:r>
              <a:rPr lang="en-US" sz="2400" dirty="0" smtClean="0">
                <a:latin typeface="Times New Roman" pitchFamily="18" charset="0"/>
                <a:cs typeface="Times New Roman" pitchFamily="18" charset="0"/>
              </a:rPr>
              <a:t>je </a:t>
            </a:r>
            <a:r>
              <a:rPr lang="ru-RU" sz="2400" dirty="0" smtClean="0">
                <a:latin typeface="Times New Roman" pitchFamily="18" charset="0"/>
                <a:cs typeface="Times New Roman" pitchFamily="18" charset="0"/>
              </a:rPr>
              <a:t>право </a:t>
            </a:r>
            <a:r>
              <a:rPr lang="ru-RU" sz="2400" dirty="0">
                <a:latin typeface="Times New Roman" pitchFamily="18" charset="0"/>
                <a:cs typeface="Times New Roman" pitchFamily="18" charset="0"/>
              </a:rPr>
              <a:t>југословенској влади у иностранству </a:t>
            </a:r>
            <a:r>
              <a:rPr lang="ru-RU" sz="2400" dirty="0" smtClean="0">
                <a:latin typeface="Times New Roman" pitchFamily="18" charset="0"/>
                <a:cs typeface="Times New Roman" pitchFamily="18" charset="0"/>
              </a:rPr>
              <a:t>и </a:t>
            </a:r>
            <a:r>
              <a:rPr lang="ru-RU" sz="2400" dirty="0">
                <a:latin typeface="Times New Roman" pitchFamily="18" charset="0"/>
                <a:cs typeface="Times New Roman" pitchFamily="18" charset="0"/>
              </a:rPr>
              <a:t>забрањен је повратак у земљу краљу Петру </a:t>
            </a:r>
            <a:r>
              <a:rPr lang="en-US" sz="2400" dirty="0" smtClean="0">
                <a:latin typeface="Times New Roman" pitchFamily="18" charset="0"/>
                <a:cs typeface="Times New Roman" pitchFamily="18" charset="0"/>
              </a:rPr>
              <a:t>II </a:t>
            </a:r>
            <a:r>
              <a:rPr lang="ru-RU" sz="2400" dirty="0" smtClean="0">
                <a:latin typeface="Times New Roman" pitchFamily="18" charset="0"/>
                <a:cs typeface="Times New Roman" pitchFamily="18" charset="0"/>
              </a:rPr>
              <a:t>Карађорђевићу</a:t>
            </a:r>
            <a:r>
              <a:rPr lang="en-US" sz="2400"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Јосип Броз </a:t>
            </a:r>
            <a:r>
              <a:rPr lang="ru-RU" sz="2400" dirty="0" smtClean="0">
                <a:latin typeface="Times New Roman" pitchFamily="18" charset="0"/>
                <a:cs typeface="Times New Roman" pitchFamily="18" charset="0"/>
              </a:rPr>
              <a:t>Тито </a:t>
            </a:r>
            <a:r>
              <a:rPr lang="ru-RU" sz="2400" dirty="0">
                <a:latin typeface="Times New Roman" pitchFamily="18" charset="0"/>
                <a:cs typeface="Times New Roman" pitchFamily="18" charset="0"/>
              </a:rPr>
              <a:t>је </a:t>
            </a:r>
            <a:r>
              <a:rPr lang="ru-RU" sz="2400" dirty="0" smtClean="0">
                <a:latin typeface="Times New Roman" pitchFamily="18" charset="0"/>
                <a:cs typeface="Times New Roman" pitchFamily="18" charset="0"/>
              </a:rPr>
              <a:t>именован </a:t>
            </a:r>
            <a:r>
              <a:rPr lang="ru-RU" sz="2400" dirty="0">
                <a:latin typeface="Times New Roman" pitchFamily="18" charset="0"/>
                <a:cs typeface="Times New Roman" pitchFamily="18" charset="0"/>
              </a:rPr>
              <a:t>за председника </a:t>
            </a:r>
            <a:r>
              <a:rPr lang="ru-RU" sz="2400" dirty="0" smtClean="0">
                <a:latin typeface="Times New Roman" pitchFamily="18" charset="0"/>
                <a:cs typeface="Times New Roman" pitchFamily="18" charset="0"/>
              </a:rPr>
              <a:t>НКОЈ-а, министра </a:t>
            </a:r>
            <a:r>
              <a:rPr lang="ru-RU" sz="2400" dirty="0">
                <a:latin typeface="Times New Roman" pitchFamily="18" charset="0"/>
                <a:cs typeface="Times New Roman" pitchFamily="18" charset="0"/>
              </a:rPr>
              <a:t>војске, и додељен му је чин маршала.</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18646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10200"/>
            <a:ext cx="7315200" cy="1154097"/>
          </a:xfrm>
        </p:spPr>
        <p:txBody>
          <a:bodyPr/>
          <a:lstStyle/>
          <a:p>
            <a:pPr algn="ctr"/>
            <a:r>
              <a:rPr lang="sr-Cyrl-RS" dirty="0" smtClean="0">
                <a:latin typeface="Times New Roman" pitchFamily="18" charset="0"/>
                <a:cs typeface="Times New Roman" pitchFamily="18" charset="0"/>
              </a:rPr>
              <a:t>Јосип Броз </a:t>
            </a:r>
            <a:endParaRPr lang="en-US"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533400"/>
            <a:ext cx="8169813" cy="5257800"/>
          </a:xfrm>
        </p:spPr>
      </p:pic>
    </p:spTree>
    <p:extLst>
      <p:ext uri="{BB962C8B-B14F-4D97-AF65-F5344CB8AC3E}">
        <p14:creationId xmlns:p14="http://schemas.microsoft.com/office/powerpoint/2010/main" val="2544305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0" y="451657"/>
            <a:ext cx="3124200" cy="5894764"/>
          </a:xfrm>
        </p:spPr>
        <p:txBody>
          <a:bodyPr>
            <a:noAutofit/>
          </a:bodyPr>
          <a:lstStyle/>
          <a:p>
            <a:pPr marL="45720" indent="0">
              <a:buNone/>
            </a:pPr>
            <a:endParaRPr lang="sr-Cyrl-RS" sz="2400" dirty="0">
              <a:latin typeface="Times New Roman" pitchFamily="18" charset="0"/>
              <a:cs typeface="Times New Roman" pitchFamily="18" charset="0"/>
            </a:endParaRPr>
          </a:p>
          <a:p>
            <a:r>
              <a:rPr lang="sr-Cyrl-RS" sz="2400" dirty="0" smtClean="0">
                <a:latin typeface="Times New Roman" pitchFamily="18" charset="0"/>
                <a:cs typeface="Times New Roman" pitchFamily="18" charset="0"/>
              </a:rPr>
              <a:t> На </a:t>
            </a:r>
            <a:r>
              <a:rPr lang="sr-Cyrl-RS" sz="2400" dirty="0">
                <a:latin typeface="Times New Roman" pitchFamily="18" charset="0"/>
                <a:cs typeface="Times New Roman" pitchFamily="18" charset="0"/>
              </a:rPr>
              <a:t>заседање </a:t>
            </a:r>
            <a:r>
              <a:rPr lang="sr-Cyrl-RS" sz="2400" dirty="0" smtClean="0">
                <a:latin typeface="Times New Roman" pitchFamily="18" charset="0"/>
                <a:cs typeface="Times New Roman" pitchFamily="18" charset="0"/>
              </a:rPr>
              <a:t>АВНОЈ-а, Дража </a:t>
            </a:r>
            <a:r>
              <a:rPr lang="sr-Cyrl-RS" sz="2400" dirty="0">
                <a:latin typeface="Times New Roman" pitchFamily="18" charset="0"/>
                <a:cs typeface="Times New Roman" pitchFamily="18" charset="0"/>
              </a:rPr>
              <a:t>Михаиловић је одговорио одржавањем Светосавског конгреса 27-28. јануара 1944. у селу Ба. На конгресу је потврђена </a:t>
            </a:r>
            <a:r>
              <a:rPr lang="sr-Cyrl-RS" sz="2400" dirty="0" smtClean="0">
                <a:latin typeface="Times New Roman" pitchFamily="18" charset="0"/>
                <a:cs typeface="Times New Roman" pitchFamily="18" charset="0"/>
              </a:rPr>
              <a:t>верност </a:t>
            </a:r>
            <a:r>
              <a:rPr lang="sr-Cyrl-RS" sz="2400" dirty="0">
                <a:latin typeface="Times New Roman" pitchFamily="18" charset="0"/>
                <a:cs typeface="Times New Roman" pitchFamily="18" charset="0"/>
              </a:rPr>
              <a:t>краљу Петру, уставној монархији и владању против окупатора.</a:t>
            </a:r>
            <a:endParaRPr lang="en-US" sz="24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51658"/>
            <a:ext cx="4648200" cy="5894763"/>
          </a:xfrm>
          <a:prstGeom prst="rect">
            <a:avLst/>
          </a:prstGeom>
        </p:spPr>
      </p:pic>
    </p:spTree>
    <p:extLst>
      <p:ext uri="{BB962C8B-B14F-4D97-AF65-F5344CB8AC3E}">
        <p14:creationId xmlns:p14="http://schemas.microsoft.com/office/powerpoint/2010/main" val="642120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Custom 3">
      <a:dk1>
        <a:srgbClr val="FF0000"/>
      </a:dk1>
      <a:lt1>
        <a:sysClr val="window" lastClr="FFFFFF"/>
      </a:lt1>
      <a:dk2>
        <a:srgbClr val="7F0000"/>
      </a:dk2>
      <a:lt2>
        <a:srgbClr val="FFFFFF"/>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84</TotalTime>
  <Words>1050</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Perspective</vt:lpstr>
      <vt:lpstr>ЈУГОСЛОВЕНСКО РАТИШТЕ  1942-1945. ГОДИНЕ</vt:lpstr>
      <vt:lpstr>PowerPoint Presentation</vt:lpstr>
      <vt:lpstr>PowerPoint Presentation</vt:lpstr>
      <vt:lpstr>PowerPoint Presentation</vt:lpstr>
      <vt:lpstr>PowerPoint Presentation</vt:lpstr>
      <vt:lpstr>Техеранска конференција  Стаљин, Рузвелт и Черчил</vt:lpstr>
      <vt:lpstr>PowerPoint Presentation</vt:lpstr>
      <vt:lpstr>Јосип Броз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ЈУГОСЛОВЕНСКО РАТИШТЕ  1942-1945. ГОДИНЕ</dc:title>
  <dc:creator>Windows User</dc:creator>
  <cp:lastModifiedBy>Windows User</cp:lastModifiedBy>
  <cp:revision>9</cp:revision>
  <dcterms:created xsi:type="dcterms:W3CDTF">2020-03-29T13:56:48Z</dcterms:created>
  <dcterms:modified xsi:type="dcterms:W3CDTF">2020-03-29T15:21:31Z</dcterms:modified>
</cp:coreProperties>
</file>