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3/27/2020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D92626-37D2-4832-BF7A-BC283494A20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3/27/2020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43182"/>
            <a:ext cx="8858280" cy="1143008"/>
          </a:xfrm>
        </p:spPr>
        <p:txBody>
          <a:bodyPr>
            <a:normAutofit/>
          </a:bodyPr>
          <a:lstStyle/>
          <a:p>
            <a:r>
              <a:rPr lang="sr-Cyrl-RS" dirty="0" smtClean="0"/>
              <a:t>У ОКВИРУ ОВЕ ПРЕЗЕНТАЦИЈЕ БИЋЕ ПРИКАЗАНИ НАСТАВНИ САДРЖАЈИ ЗА ДВЕ ЛЕКЦИЈЕ ПО ВАШЕМ ПЛАНУ И ПРОГРАМУ. Ученици се упућују на уџбеник стране 181, 182,183 и 184.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/>
              <a:t>1.Акције и обвезнице</a:t>
            </a:r>
            <a:br>
              <a:rPr lang="sr-Cyrl-RS" b="1" dirty="0" smtClean="0"/>
            </a:br>
            <a:r>
              <a:rPr lang="sr-Cyrl-RS" b="1" dirty="0" smtClean="0"/>
              <a:t>2.Благајнички запис и сертификат</a:t>
            </a:r>
            <a:endParaRPr lang="en-US" b="1" dirty="0"/>
          </a:p>
        </p:txBody>
      </p:sp>
      <p:pic>
        <p:nvPicPr>
          <p:cNvPr id="4" name="Picture 3" descr="anjaslik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86190"/>
            <a:ext cx="9144000" cy="30718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sz="1800" b="0" dirty="0" smtClean="0"/>
              <a:t>- ХОВ КОЈА ГЛАСИ НА ДЕО ОСНОВНОГ КАПИТАЛА</a:t>
            </a:r>
            <a:endParaRPr lang="en-US" sz="18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sz="1800" b="0" dirty="0" smtClean="0"/>
              <a:t>- .ИЗДАЈЕ ЈЕ АКЦИОНАРСКО ДРУШТВО СА НОМИНАЛНОМ ВРЕДНОШЋУ</a:t>
            </a:r>
            <a:endParaRPr lang="en-US" sz="1800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z="1800" dirty="0" smtClean="0"/>
              <a:t>  </a:t>
            </a:r>
            <a:r>
              <a:rPr lang="sr-Cyrl-RS" sz="1800" dirty="0" smtClean="0"/>
              <a:t> - ВЛАСНИЧКИ ИНСТРУМЕНТ</a:t>
            </a:r>
          </a:p>
          <a:p>
            <a:pPr>
              <a:buNone/>
            </a:pPr>
            <a:r>
              <a:rPr lang="sr-Cyrl-RS" sz="1800" dirty="0" smtClean="0"/>
              <a:t> </a:t>
            </a:r>
            <a:r>
              <a:rPr lang="sr-Cyrl-RS" sz="1800" dirty="0" smtClean="0"/>
              <a:t> - ОДРАЖАВАЈУ ВЛАСНИЧКИ ОДНОС</a:t>
            </a:r>
          </a:p>
          <a:p>
            <a:pPr>
              <a:buNone/>
            </a:pPr>
            <a:r>
              <a:rPr lang="sr-Cyrl-RS" sz="1800" dirty="0" smtClean="0"/>
              <a:t> </a:t>
            </a:r>
            <a:r>
              <a:rPr lang="sr-Cyrl-RS" sz="1800" dirty="0" smtClean="0"/>
              <a:t>  - КУПОВИНОМ АКЦИЈЕ КУПАЦ(ИНВЕСТИТОР) ПОСТАЈЕ СУВЛАСНИК</a:t>
            </a:r>
          </a:p>
          <a:p>
            <a:pPr>
              <a:buNone/>
            </a:pPr>
            <a:r>
              <a:rPr lang="sr-Cyrl-RS" sz="1800" dirty="0" smtClean="0"/>
              <a:t> </a:t>
            </a:r>
            <a:r>
              <a:rPr lang="sr-Cyrl-RS" sz="1800" dirty="0" smtClean="0"/>
              <a:t>  - ПРОДАЈОМ АКЦИЈА  СТИЧЕ СЕ СОПСТВЕНИ КАПИТАЛ</a:t>
            </a:r>
          </a:p>
          <a:p>
            <a:pPr>
              <a:buNone/>
            </a:pPr>
            <a:endParaRPr lang="sr-Cyrl-RS" sz="1800" dirty="0" smtClean="0"/>
          </a:p>
          <a:p>
            <a:pPr>
              <a:buNone/>
            </a:pPr>
            <a:r>
              <a:rPr lang="sr-Cyrl-RS" sz="1800" b="1" dirty="0" smtClean="0"/>
              <a:t> </a:t>
            </a:r>
            <a:r>
              <a:rPr lang="sr-Cyrl-RS" sz="1800" b="1" dirty="0" smtClean="0"/>
              <a:t>  - Постоје две врсте акција:</a:t>
            </a:r>
          </a:p>
          <a:p>
            <a:pPr marL="342900" indent="-342900">
              <a:buAutoNum type="arabicPeriod"/>
            </a:pPr>
            <a:r>
              <a:rPr lang="sr-Cyrl-RS" sz="1800" dirty="0" smtClean="0"/>
              <a:t>ОБИЧНЕ     </a:t>
            </a:r>
          </a:p>
          <a:p>
            <a:pPr marL="342900" indent="-342900">
              <a:buNone/>
            </a:pPr>
            <a:r>
              <a:rPr lang="sr-Cyrl-RS" sz="1800" dirty="0" smtClean="0"/>
              <a:t>                2.ПРЕФЕРЕНЦИЈАЛНЕ</a:t>
            </a:r>
          </a:p>
          <a:p>
            <a:pPr>
              <a:buNone/>
            </a:pPr>
            <a:endParaRPr lang="sr-Cyrl-RS" sz="18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r-Cyrl-RS" sz="1800" dirty="0" smtClean="0"/>
              <a:t>ИЗДАЈЕ СЕ У ДЕМАТЕРИЈАЛИЗОВАНОЈ ФОРМИ И ГЛАСИ НА ИМЕ</a:t>
            </a:r>
          </a:p>
          <a:p>
            <a:r>
              <a:rPr lang="sr-Cyrl-RS" sz="1800" dirty="0" smtClean="0"/>
              <a:t>ПОРЕД ЕЛЕМЕНАТА ХОВ САДРЖИ И СЛЕДЕЋЕ :</a:t>
            </a:r>
          </a:p>
          <a:p>
            <a:r>
              <a:rPr lang="sr-Cyrl-RS" sz="1600" dirty="0" smtClean="0"/>
              <a:t>Ознаку класе, номинални износ</a:t>
            </a:r>
          </a:p>
          <a:p>
            <a:r>
              <a:rPr lang="sr-Cyrl-RS" sz="1600" dirty="0" smtClean="0"/>
              <a:t>Податак о праву гласа и садржај посебник права</a:t>
            </a:r>
          </a:p>
          <a:p>
            <a:r>
              <a:rPr lang="sr-Cyrl-RS" sz="1600" dirty="0" smtClean="0"/>
              <a:t>- </a:t>
            </a:r>
            <a:r>
              <a:rPr lang="sr-Cyrl-RS" sz="1800" dirty="0" smtClean="0"/>
              <a:t>Акције имају номиналну, рачуноводствену и тржишну вредност, као и емисиону цену.</a:t>
            </a:r>
            <a:endParaRPr lang="sr-Cyrl-RS" sz="1600" dirty="0" smtClean="0"/>
          </a:p>
          <a:p>
            <a:endParaRPr lang="en-US" sz="1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42984"/>
          </a:xfrm>
        </p:spPr>
        <p:txBody>
          <a:bodyPr>
            <a:normAutofit/>
          </a:bodyPr>
          <a:lstStyle/>
          <a:p>
            <a:r>
              <a:rPr lang="sr-Cyrl-RS" b="1" i="1" dirty="0" smtClean="0"/>
              <a:t>АКЦИЈА И ЊЕНЕ ОСНОВНЕ КАРАКТЕРИСТИКЕ:</a:t>
            </a:r>
            <a:endParaRPr lang="en-US" b="1" i="1" dirty="0"/>
          </a:p>
        </p:txBody>
      </p:sp>
      <p:sp>
        <p:nvSpPr>
          <p:cNvPr id="7" name="Down Arrow 6"/>
          <p:cNvSpPr/>
          <p:nvPr/>
        </p:nvSpPr>
        <p:spPr>
          <a:xfrm>
            <a:off x="8215338" y="3571876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flipV="1">
            <a:off x="7786710" y="3740469"/>
            <a:ext cx="357190" cy="45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ОСНОВНЕ КАРАКТЕРИСТИКЕ ОБВЕЗНИЦЕ: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r-Cyrl-RS" dirty="0" smtClean="0"/>
              <a:t>САДРЖИ  ЕЛЕМЕНТЕ:</a:t>
            </a:r>
          </a:p>
          <a:p>
            <a:r>
              <a:rPr lang="sr-Cyrl-RS" dirty="0" smtClean="0"/>
              <a:t>- ФИКСИРАН ДАТУМ (РОК  ДОСПЕЋА) КАДА СЕ ПОЗАЈМЉЕНА СУМА МОРА ВРАТИТИ</a:t>
            </a:r>
          </a:p>
          <a:p>
            <a:pPr>
              <a:buFontTx/>
              <a:buChar char="-"/>
            </a:pPr>
            <a:r>
              <a:rPr lang="sr-Cyrl-RS" dirty="0" smtClean="0"/>
              <a:t>- УГОВОРЕНА КАМАТНА СТОПА</a:t>
            </a:r>
          </a:p>
          <a:p>
            <a:pPr>
              <a:buFontTx/>
              <a:buChar char="-"/>
            </a:pPr>
            <a:r>
              <a:rPr lang="sr-Cyrl-RS" dirty="0" smtClean="0"/>
              <a:t>- НОМИНАЛНИ ИЗНОС(ГЛАВНИЦА)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RS" sz="1800" dirty="0" smtClean="0"/>
              <a:t>ХОВ КОЈОМ СЕ ЊЕН ИЗДАВАЛАЦ КАО ДУЖНИК ( ЗАЈМОПРИМАЦ) ОБАВЕЗУЈЕ ДА ЋЕ У ОДРЕЂЕНОМ РОКУ ВРАТИТИ ЗАЈМОДАВЦУ (ИНВЕСТИТОРУ) ПОЗАЈМЉЕНИ НОВАЦ И ПЛАТИТИ МУ ОДРЕЂЕНИ ИЗНОС КАМАТЕ</a:t>
            </a:r>
          </a:p>
          <a:p>
            <a:r>
              <a:rPr lang="sr-Cyrl-RS" sz="1800" dirty="0" smtClean="0"/>
              <a:t>НАЈЗНАЧАЈНИЈА ДУЖНИЧКА ХОВ</a:t>
            </a:r>
          </a:p>
          <a:p>
            <a:r>
              <a:rPr lang="sr-Cyrl-RS" sz="1800" dirty="0" smtClean="0"/>
              <a:t>ОДРАЖАВА  КРЕДИТНЕ, ДУЖНИЧКО-ПОВЕРИЛАЧКЕ ОДНОСЕ</a:t>
            </a:r>
          </a:p>
          <a:p>
            <a:r>
              <a:rPr lang="sr-Cyrl-RS" sz="1800" dirty="0" smtClean="0"/>
              <a:t>ОМОГУЋАВА ЕМИТЕНТУ ДА ПРИКУПИ СРЕДСТВА ЗА ФИНАНСИРАЊЕ СВОЈИХ ПОТРЕБА</a:t>
            </a:r>
          </a:p>
          <a:p>
            <a:r>
              <a:rPr lang="sr-Cyrl-RS" sz="1800" dirty="0" smtClean="0"/>
              <a:t>КАМАТА НА ОБВЕЗНИЦУ СЕ НАЗИВА КУПОН</a:t>
            </a:r>
          </a:p>
          <a:p>
            <a:r>
              <a:rPr lang="sr-Cyrl-RS" sz="1800" dirty="0" smtClean="0"/>
              <a:t>КАМАТНА СТОПА ПО КОЈОЈ СЕ ПЛАЋА НАЗИВА СЕ КУПОНСКА СТОПА</a:t>
            </a:r>
            <a:endParaRPr lang="en-US" sz="1800" dirty="0"/>
          </a:p>
        </p:txBody>
      </p:sp>
      <p:sp>
        <p:nvSpPr>
          <p:cNvPr id="5" name="Right Arrow 4"/>
          <p:cNvSpPr/>
          <p:nvPr/>
        </p:nvSpPr>
        <p:spPr>
          <a:xfrm>
            <a:off x="2000232" y="1785926"/>
            <a:ext cx="142876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480"/>
            <a:ext cx="2362200" cy="133352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КАРАКТЕРИСТИКЕ БЛАГАЈНИЧКОГ ЗАПИСА: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RS" sz="1800" dirty="0" smtClean="0"/>
              <a:t>КРАТКОРОЧНА ДУЖНИЧКА ХОВ КОЈА СЕ ЕМИТУЈЕ У ЦИЉУ ПРИКУПЉАЊА СЛОБОДНИХ НОВЧАНИХ СРЕДСТАВА</a:t>
            </a:r>
          </a:p>
          <a:p>
            <a:r>
              <a:rPr lang="sr-Cyrl-RS" sz="1800" dirty="0" smtClean="0"/>
              <a:t>ПРЕНОСИВА ПОТВРДА КОЈА ГЛАСИ НА ОДРЕЂЕНИ НОВЧАНИ ИЗНОС</a:t>
            </a:r>
          </a:p>
          <a:p>
            <a:r>
              <a:rPr lang="sr-Cyrl-RS" sz="1800" dirty="0" smtClean="0"/>
              <a:t>ИЗНОС НА КОЈИ ГЛАСИ ОДРЕЂУЈЕ </a:t>
            </a:r>
          </a:p>
          <a:p>
            <a:r>
              <a:rPr lang="sr-Cyrl-RS" sz="1800" dirty="0" smtClean="0"/>
              <a:t>ИЗДАВАЛАЦ</a:t>
            </a:r>
          </a:p>
          <a:p>
            <a:r>
              <a:rPr lang="sr-Cyrl-RS" sz="1800" dirty="0" smtClean="0"/>
              <a:t>КРАТКОРОЧНА ОБВЕЗНИЦА БЕЗ КУПОНА КОЈА СЕ ПРОДАЈЕ УЗ ДИСКОНТ</a:t>
            </a:r>
          </a:p>
          <a:p>
            <a:r>
              <a:rPr lang="sr-Cyrl-RS" sz="1800" dirty="0" smtClean="0"/>
              <a:t>МОГУ ГА ЕМИТОВАТИ: ЦЕНТРАЛНА БАНКА, БАНКЕ И ФИНАНСИЈСКЕ ИНСТИТУЦИЈЕ</a:t>
            </a:r>
          </a:p>
          <a:p>
            <a:endParaRPr lang="sr-Cyrl-RS" sz="1800" dirty="0" smtClean="0"/>
          </a:p>
        </p:txBody>
      </p:sp>
      <p:pic>
        <p:nvPicPr>
          <p:cNvPr id="5" name="Picture 4" descr="download (4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4071942"/>
            <a:ext cx="5929354" cy="2786058"/>
          </a:xfrm>
          <a:prstGeom prst="rect">
            <a:avLst/>
          </a:prstGeom>
        </p:spPr>
      </p:pic>
      <p:pic>
        <p:nvPicPr>
          <p:cNvPr id="6" name="Picture 5" descr="download 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28802"/>
            <a:ext cx="3143241" cy="492919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2500306"/>
            <a:ext cx="5867400" cy="3748094"/>
          </a:xfrm>
        </p:spPr>
        <p:txBody>
          <a:bodyPr>
            <a:normAutofit/>
          </a:bodyPr>
          <a:lstStyle/>
          <a:p>
            <a:r>
              <a:rPr lang="sr-Cyrl-RS" dirty="0" smtClean="0"/>
              <a:t>СЕРТИФИКАТ О ДЕПОЗИТУ</a:t>
            </a:r>
            <a:br>
              <a:rPr lang="sr-Cyrl-RS" dirty="0" smtClean="0"/>
            </a:br>
            <a:r>
              <a:rPr lang="sr-Cyrl-RS" dirty="0" smtClean="0"/>
              <a:t>ОСНОВНЕ КАРАКТЕРИСТИКЕ:</a:t>
            </a:r>
            <a:br>
              <a:rPr lang="sr-Cyrl-RS" dirty="0" smtClean="0"/>
            </a:br>
            <a:r>
              <a:rPr lang="sr-Cyrl-RS" dirty="0" smtClean="0"/>
              <a:t>-</a:t>
            </a:r>
            <a:r>
              <a:rPr lang="sr-Cyrl-RS" sz="1600" dirty="0" smtClean="0"/>
              <a:t>ДУЖНИЧКЕ ХОВ</a:t>
            </a:r>
            <a:br>
              <a:rPr lang="sr-Cyrl-RS" sz="1600" dirty="0" smtClean="0"/>
            </a:br>
            <a:r>
              <a:rPr lang="sr-Cyrl-RS" sz="1600" dirty="0" smtClean="0"/>
              <a:t>- ЕМИТЕНТ СЕ ОБАВЕЗУЈЕ ДА ЋЕ ИМАОЦУ СЕТРИФИКАТА ИСПЛАТИТИ ИЗНОС ДЕПОНОВАНИХ СРЕДСТАВА СА ПРИПАДАЈУЋОМ КАМАТНОМ СТОПОМ У УТВРЂЕНОМ РОКУ</a:t>
            </a:r>
            <a:br>
              <a:rPr lang="sr-Cyrl-RS" sz="1600" dirty="0" smtClean="0"/>
            </a:br>
            <a:r>
              <a:rPr lang="sr-Cyrl-RS" sz="1600" dirty="0" smtClean="0"/>
              <a:t>- ПОТВРДА О ОРОЧЕНОМ ДЕПОЗИТУ КОД </a:t>
            </a:r>
            <a:br>
              <a:rPr lang="sr-Cyrl-RS" sz="1600" dirty="0" smtClean="0"/>
            </a:br>
            <a:r>
              <a:rPr lang="sr-Cyrl-RS" sz="1600" dirty="0" smtClean="0"/>
              <a:t>БАНКЕ</a:t>
            </a:r>
            <a:br>
              <a:rPr lang="sr-Cyrl-RS" sz="1600" dirty="0" smtClean="0"/>
            </a:br>
            <a:r>
              <a:rPr lang="sr-Cyrl-RS" sz="1600" dirty="0" smtClean="0"/>
              <a:t>- САДРЖИ: НАЗНАЧЕНИ ИЗНОС, ПЕРИОД УЛАГАЊА И КАМАТНА СТОПА</a:t>
            </a:r>
            <a:br>
              <a:rPr lang="sr-Cyrl-RS" sz="1600" dirty="0" smtClean="0"/>
            </a:br>
            <a:r>
              <a:rPr lang="sr-Cyrl-RS" sz="1600" dirty="0" smtClean="0"/>
              <a:t>- СЕРТИФИКАТ ЈЕ КАМАТНА ХОВ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28670"/>
            <a:ext cx="2438400" cy="5319730"/>
          </a:xfrm>
        </p:spPr>
        <p:txBody>
          <a:bodyPr/>
          <a:lstStyle/>
          <a:p>
            <a:r>
              <a:rPr lang="sr-Cyrl-RS" dirty="0" smtClean="0"/>
              <a:t>- ИЗДАЈЕ БАНКА ИЛИ ДРУГА ФИНАНСИЈАСКА ОРГАНИЗАЦИЈА</a:t>
            </a:r>
          </a:p>
          <a:p>
            <a:endParaRPr lang="sr-Cyrl-RS" dirty="0" smtClean="0"/>
          </a:p>
          <a:p>
            <a:r>
              <a:rPr lang="sr-Cyrl-RS" dirty="0" smtClean="0"/>
              <a:t>- ЗАВИСНО ОД РОКА ДОСПЕЋА ПОСТОЈЕ ДВЕ ВРСТЕ СЕТРИФИКАТА:</a:t>
            </a:r>
          </a:p>
          <a:p>
            <a:r>
              <a:rPr lang="sr-Cyrl-RS" dirty="0" smtClean="0"/>
              <a:t>1.КРАТКОРОЧНИ </a:t>
            </a:r>
          </a:p>
          <a:p>
            <a:r>
              <a:rPr lang="sr-Cyrl-RS" dirty="0" smtClean="0"/>
              <a:t>2.ДУГОРОЧНИ</a:t>
            </a:r>
          </a:p>
          <a:p>
            <a:endParaRPr lang="en-US" dirty="0"/>
          </a:p>
        </p:txBody>
      </p:sp>
      <p:sp>
        <p:nvSpPr>
          <p:cNvPr id="5" name="Up Arrow 4"/>
          <p:cNvSpPr/>
          <p:nvPr/>
        </p:nvSpPr>
        <p:spPr>
          <a:xfrm>
            <a:off x="8001024" y="4357694"/>
            <a:ext cx="500066" cy="10001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Upravljanje investicijama u funkciji donošenja investicionih odlu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500042"/>
            <a:ext cx="6215074" cy="1857388"/>
          </a:xfrm>
          <a:prstGeom prst="rect">
            <a:avLst/>
          </a:prstGeom>
          <a:noFill/>
        </p:spPr>
      </p:pic>
      <p:sp>
        <p:nvSpPr>
          <p:cNvPr id="8" name="Up Arrow 7"/>
          <p:cNvSpPr/>
          <p:nvPr/>
        </p:nvSpPr>
        <p:spPr>
          <a:xfrm>
            <a:off x="8072462" y="4510094"/>
            <a:ext cx="714380" cy="10001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Upravljanje investicijama u funkciji donošenja investicionih odlu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429188" y="-776288"/>
            <a:ext cx="714380" cy="1552576"/>
          </a:xfrm>
          <a:prstGeom prst="rect">
            <a:avLst/>
          </a:prstGeom>
          <a:noFill/>
        </p:spPr>
      </p:pic>
      <p:sp>
        <p:nvSpPr>
          <p:cNvPr id="11" name="Picture Placeholder 10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85720" y="2743200"/>
            <a:ext cx="8643998" cy="3614758"/>
          </a:xfrm>
        </p:spPr>
        <p:txBody>
          <a:bodyPr>
            <a:normAutofit/>
          </a:bodyPr>
          <a:lstStyle/>
          <a:p>
            <a:r>
              <a:rPr lang="sr-Cyrl-RS" sz="1800" dirty="0" smtClean="0"/>
              <a:t>Драги ученици, </a:t>
            </a:r>
          </a:p>
          <a:p>
            <a:r>
              <a:rPr lang="sr-Cyrl-RS" sz="1800" dirty="0" smtClean="0"/>
              <a:t>Ваш задатак за следећи час јесте да изаберете једну од четири хов по избору које смо обрадили, да је објасните и анализирате на свој начин кроз пар реченица. Задатак доставити у </a:t>
            </a:r>
            <a:r>
              <a:rPr lang="sr-Latn-RS" sz="1800" dirty="0" smtClean="0"/>
              <a:t>google-classroom </a:t>
            </a:r>
            <a:r>
              <a:rPr lang="sr-Cyrl-RS" sz="1800" dirty="0" smtClean="0"/>
              <a:t>учионицу. Уколико неко није у могућности да достави на тај начин нек достави као до сада, путем вибер групе и мејла.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Домаћи задатак: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6357950" y="5072074"/>
            <a:ext cx="2000264" cy="121444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203</TotalTime>
  <Words>360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1.Акције и обвезнице 2.Благајнички запис и сертификат</vt:lpstr>
      <vt:lpstr>АКЦИЈА И ЊЕНЕ ОСНОВНЕ КАРАКТЕРИСТИКЕ:</vt:lpstr>
      <vt:lpstr>ОСНОВНЕ КАРАКТЕРИСТИКЕ ОБВЕЗНИЦЕ:</vt:lpstr>
      <vt:lpstr>КАРАКТЕРИСТИКЕ БЛАГАЈНИЧКОГ ЗАПИСА:</vt:lpstr>
      <vt:lpstr>СЕРТИФИКАТ О ДЕПОЗИТУ ОСНОВНЕ КАРАКТЕРИСТИКЕ: -ДУЖНИЧКЕ ХОВ - ЕМИТЕНТ СЕ ОБАВЕЗУЈЕ ДА ЋЕ ИМАОЦУ СЕТРИФИКАТА ИСПЛАТИТИ ИЗНОС ДЕПОНОВАНИХ СРЕДСТАВА СА ПРИПАДАЈУЋОМ КАМАТНОМ СТОПОМ У УТВРЂЕНОМ РОКУ - ПОТВРДА О ОРОЧЕНОМ ДЕПОЗИТУ КОД  БАНКЕ - САДРЖИ: НАЗНАЧЕНИ ИЗНОС, ПЕРИОД УЛАГАЊА И КАМАТНА СТОПА - СЕРТИФИКАТ ЈЕ КАМАТНА ХОВ</vt:lpstr>
      <vt:lpstr>Домаћи задатак: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 user</dc:creator>
  <cp:lastModifiedBy>new user</cp:lastModifiedBy>
  <cp:revision>4</cp:revision>
  <dcterms:created xsi:type="dcterms:W3CDTF">2020-03-27T14:45:32Z</dcterms:created>
  <dcterms:modified xsi:type="dcterms:W3CDTF">2020-03-27T18:43:12Z</dcterms:modified>
</cp:coreProperties>
</file>