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32" r:id="rId3"/>
    <p:sldMasterId id="2147483744" r:id="rId4"/>
    <p:sldMasterId id="2147483756" r:id="rId5"/>
    <p:sldMasterId id="2147483804" r:id="rId6"/>
    <p:sldMasterId id="2147483816" r:id="rId7"/>
  </p:sldMasterIdLst>
  <p:sldIdLst>
    <p:sldId id="256" r:id="rId8"/>
    <p:sldId id="257" r:id="rId9"/>
    <p:sldId id="270" r:id="rId10"/>
    <p:sldId id="258" r:id="rId11"/>
    <p:sldId id="260" r:id="rId12"/>
    <p:sldId id="261" r:id="rId13"/>
    <p:sldId id="263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57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3/19/2020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Је процес организовања и вођења  кроз развој свих облика ресурса: људских, финансијских, интелектуалних...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sz="9600" dirty="0" smtClean="0"/>
              <a:t>Банкарски менаџмент</a:t>
            </a:r>
            <a:endParaRPr lang="en-US" sz="96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 Функције менаџмента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bg1">
              <a:lumMod val="50000"/>
              <a:lumOff val="50000"/>
            </a:schemeClr>
          </a:solidFill>
          <a:ln>
            <a:solidFill>
              <a:schemeClr val="tx1">
                <a:lumMod val="6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sr-Cyrl-RS" sz="2800" dirty="0" smtClean="0"/>
              <a:t>1.ПЛАНИРАЊЕ</a:t>
            </a:r>
          </a:p>
          <a:p>
            <a:r>
              <a:rPr lang="sr-Cyrl-RS" sz="2800" dirty="0" smtClean="0"/>
              <a:t>дефинише циљ организације и стратегију за остварење циља</a:t>
            </a:r>
          </a:p>
          <a:p>
            <a:r>
              <a:rPr lang="sr-Cyrl-RS" sz="2800" dirty="0" smtClean="0"/>
              <a:t>2.ОРГАНИЗОВАЊЕ</a:t>
            </a:r>
          </a:p>
          <a:p>
            <a:r>
              <a:rPr lang="sr-Cyrl-RS" sz="2800" dirty="0" smtClean="0"/>
              <a:t>д</a:t>
            </a:r>
            <a:r>
              <a:rPr lang="sr-Cyrl-RS" sz="2800" dirty="0" smtClean="0"/>
              <a:t>ефинише задатке, носиоце, одлучивање и одговорности</a:t>
            </a:r>
          </a:p>
          <a:p>
            <a:r>
              <a:rPr lang="sr-Cyrl-RS" sz="2800" dirty="0" smtClean="0"/>
              <a:t>3.ВОЂЕЊЕ</a:t>
            </a:r>
          </a:p>
          <a:p>
            <a:r>
              <a:rPr lang="sr-Cyrl-RS" sz="2800" dirty="0" smtClean="0"/>
              <a:t>л</a:t>
            </a:r>
            <a:r>
              <a:rPr lang="sr-Cyrl-RS" sz="2800" dirty="0" smtClean="0"/>
              <a:t>идерство-однос менаџера и извршилаца</a:t>
            </a:r>
          </a:p>
          <a:p>
            <a:r>
              <a:rPr lang="sr-Cyrl-RS" sz="2800" dirty="0" smtClean="0"/>
              <a:t>4.КОНТРОЛА</a:t>
            </a:r>
          </a:p>
          <a:p>
            <a:r>
              <a:rPr lang="sr-Cyrl-RS" sz="2800" dirty="0" smtClean="0"/>
              <a:t>п</a:t>
            </a:r>
            <a:r>
              <a:rPr lang="sr-Cyrl-RS" sz="2800" dirty="0" smtClean="0"/>
              <a:t>рати ток остварења резултата, прати одступања од планираног</a:t>
            </a:r>
            <a:endParaRPr lang="sr-Cyrl-RS" sz="28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* Сваки ниво или позиција обавља задатке све четири функције*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00306"/>
            <a:ext cx="7772400" cy="3855254"/>
          </a:xfrm>
        </p:spPr>
        <p:txBody>
          <a:bodyPr>
            <a:normAutofit/>
          </a:bodyPr>
          <a:lstStyle/>
          <a:p>
            <a:r>
              <a:rPr lang="sr-Cyrl-RS" sz="3200" dirty="0" smtClean="0"/>
              <a:t>Позиције менаџмента:</a:t>
            </a:r>
          </a:p>
          <a:p>
            <a:endParaRPr lang="sr-Cyrl-RS" sz="3200" dirty="0" smtClean="0"/>
          </a:p>
          <a:p>
            <a:r>
              <a:rPr lang="sr-Cyrl-RS" sz="3200" dirty="0" smtClean="0"/>
              <a:t>1. топ менаџмент</a:t>
            </a:r>
          </a:p>
          <a:p>
            <a:r>
              <a:rPr lang="sr-Cyrl-RS" sz="3200" dirty="0" smtClean="0"/>
              <a:t>2. кординациони средњи ниво</a:t>
            </a:r>
          </a:p>
          <a:p>
            <a:r>
              <a:rPr lang="sr-Cyrl-RS" sz="3200" dirty="0" smtClean="0"/>
              <a:t>3. оперативни менаџмент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Управљање у банкама се заснива: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endParaRPr lang="sr-Cyrl-RS" dirty="0" smtClean="0"/>
          </a:p>
          <a:p>
            <a:r>
              <a:rPr lang="sr-Cyrl-RS" dirty="0" smtClean="0"/>
              <a:t>Сложена подела одговорности</a:t>
            </a:r>
          </a:p>
          <a:p>
            <a:r>
              <a:rPr lang="sr-Cyrl-RS" dirty="0" smtClean="0"/>
              <a:t>Јасно дефинисани задаци и процедуре</a:t>
            </a:r>
          </a:p>
          <a:p>
            <a:r>
              <a:rPr lang="sr-Cyrl-RS" dirty="0" smtClean="0"/>
              <a:t>Стратегија дефинише шта треба радити</a:t>
            </a:r>
          </a:p>
          <a:p>
            <a:r>
              <a:rPr lang="sr-Cyrl-RS" dirty="0" smtClean="0"/>
              <a:t>Стрстегијско планирање је дефинисање циљева кроз примену различитих техника за процену положаја банке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 W O T</a:t>
            </a:r>
            <a:r>
              <a:rPr lang="sr-Cyrl-RS" dirty="0" smtClean="0"/>
              <a:t> </a:t>
            </a:r>
            <a:r>
              <a:rPr lang="sr-Cyrl-RS" dirty="0" smtClean="0"/>
              <a:t>  - анализа  - техника -метода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endParaRPr lang="sr-Latn-RS" dirty="0" smtClean="0"/>
          </a:p>
          <a:p>
            <a:r>
              <a:rPr lang="en-US" dirty="0" smtClean="0"/>
              <a:t>S</a:t>
            </a:r>
            <a:r>
              <a:rPr lang="sr-Latn-RS" dirty="0" smtClean="0"/>
              <a:t> – </a:t>
            </a:r>
            <a:r>
              <a:rPr lang="sr-Cyrl-RS" dirty="0" smtClean="0"/>
              <a:t>предности, треба градити</a:t>
            </a:r>
            <a:endParaRPr lang="sr-Latn-RS" dirty="0" smtClean="0"/>
          </a:p>
          <a:p>
            <a:r>
              <a:rPr lang="en-US" dirty="0" smtClean="0"/>
              <a:t>W</a:t>
            </a:r>
            <a:r>
              <a:rPr lang="sr-Cyrl-RS" dirty="0" smtClean="0"/>
              <a:t> – слабости, треба кориговати</a:t>
            </a:r>
            <a:endParaRPr lang="sr-Latn-RS" dirty="0" smtClean="0"/>
          </a:p>
          <a:p>
            <a:r>
              <a:rPr lang="en-US" dirty="0" smtClean="0"/>
              <a:t>O</a:t>
            </a:r>
            <a:r>
              <a:rPr lang="sr-Cyrl-RS" dirty="0" smtClean="0"/>
              <a:t> – шансе, прилике, треба искористити</a:t>
            </a:r>
            <a:endParaRPr lang="sr-Latn-RS" dirty="0" smtClean="0"/>
          </a:p>
          <a:p>
            <a:r>
              <a:rPr lang="en-US" dirty="0" smtClean="0"/>
              <a:t>T</a:t>
            </a:r>
            <a:r>
              <a:rPr lang="sr-Cyrl-RS" dirty="0" smtClean="0"/>
              <a:t> – претње, ризици, треба уклањати</a:t>
            </a: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Организациона структура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Cyrl-RS" sz="2800" dirty="0" smtClean="0"/>
          </a:p>
          <a:p>
            <a:r>
              <a:rPr lang="sr-Cyrl-RS" sz="2800" dirty="0" smtClean="0"/>
              <a:t>Банке се организује по моделу матрице</a:t>
            </a:r>
          </a:p>
          <a:p>
            <a:r>
              <a:rPr lang="sr-Cyrl-RS" sz="2800" dirty="0" smtClean="0"/>
              <a:t>Модел матрице подразумева да се линија одговорности и одлучивања укрштају и комбинују односно функционална и секторска се комбинују</a:t>
            </a:r>
          </a:p>
          <a:p>
            <a:r>
              <a:rPr lang="sr-Cyrl-RS" sz="2800" dirty="0" smtClean="0"/>
              <a:t>То даље значи да се повезују главна централа банке са филијалама банке</a:t>
            </a:r>
            <a:endParaRPr lang="sr-Latn-RS" sz="2800" dirty="0" smtClean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Домаћи задатак и додатна упуства:</a:t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ученици се упућују на уџбеник стране 158, 159, 160</a:t>
            </a:r>
          </a:p>
          <a:p>
            <a:r>
              <a:rPr lang="sr-Cyrl-RS" dirty="0" smtClean="0"/>
              <a:t>Кроз презентацују је приказан концепт наставног садржаја</a:t>
            </a:r>
          </a:p>
          <a:p>
            <a:r>
              <a:rPr lang="sr-Cyrl-RS" dirty="0" smtClean="0"/>
              <a:t>Прочитати у књизи страна 158, илустрацију 1., циљеви стратегијског планирања</a:t>
            </a:r>
          </a:p>
          <a:p>
            <a:r>
              <a:rPr lang="sr-Cyrl-RS" dirty="0" smtClean="0"/>
              <a:t> Наведите четири елемента </a:t>
            </a:r>
            <a:r>
              <a:rPr lang="sr-Latn-RS" dirty="0" smtClean="0"/>
              <a:t> SWOT</a:t>
            </a:r>
            <a:r>
              <a:rPr lang="sr-Cyrl-RS" dirty="0" smtClean="0"/>
              <a:t> анализе и објасните кроз пример за неку банку, шта је то по вашем мишљењу сваки од њих?</a:t>
            </a:r>
            <a:endParaRPr lang="en-US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TPI_06_0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516651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43042" y="5500702"/>
            <a:ext cx="66223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R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Хвала на пажњи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e-en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206</TotalTime>
  <Words>253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Metro</vt:lpstr>
      <vt:lpstr>Paper</vt:lpstr>
      <vt:lpstr>Apex</vt:lpstr>
      <vt:lpstr>Trek</vt:lpstr>
      <vt:lpstr>Opulent</vt:lpstr>
      <vt:lpstr>Verve</vt:lpstr>
      <vt:lpstr>Concourse</vt:lpstr>
      <vt:lpstr>Банкарски менаџмент</vt:lpstr>
      <vt:lpstr>    Функције менаџмента</vt:lpstr>
      <vt:lpstr>* Сваки ниво или позиција обавља задатке све четири функције*</vt:lpstr>
      <vt:lpstr>Управљање у банкама се заснива:</vt:lpstr>
      <vt:lpstr>S W O T   - анализа  - техника -метода</vt:lpstr>
      <vt:lpstr>Организациона структура</vt:lpstr>
      <vt:lpstr>Домаћи задатак и додатна упуства: </vt:lpstr>
      <vt:lpstr>Slide 8</vt:lpstr>
      <vt:lpstr>Slide 9</vt:lpstr>
    </vt:vector>
  </TitlesOfParts>
  <Company>SnipeR's Redemption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kamen </dc:title>
  <dc:creator>new user</dc:creator>
  <cp:lastModifiedBy>new user</cp:lastModifiedBy>
  <cp:revision>3</cp:revision>
  <dcterms:created xsi:type="dcterms:W3CDTF">2020-01-25T12:14:58Z</dcterms:created>
  <dcterms:modified xsi:type="dcterms:W3CDTF">2020-03-19T20:49:15Z</dcterms:modified>
</cp:coreProperties>
</file>