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lgn="l" eaLnBrk="1" latinLnBrk="0" hangingPunct="1"/>
            <a:fld id="{48D92626-37D2-4832-BF7A-BC283494A20D}" type="datetimeFigureOut">
              <a:rPr lang="en-US" smtClean="0"/>
              <a:pPr algn="l" eaLnBrk="1" latinLnBrk="0" hangingPunct="1"/>
              <a:t>5/10/2020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5/10/2020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8D92626-37D2-4832-BF7A-BC283494A20D}" type="datetimeFigureOut">
              <a:rPr lang="en-US" smtClean="0"/>
              <a:pPr/>
              <a:t>5/10/2020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lgn="l" eaLnBrk="1" latinLnBrk="0" hangingPunct="1"/>
            <a:fld id="{48D92626-37D2-4832-BF7A-BC283494A20D}" type="datetimeFigureOut">
              <a:rPr lang="en-US" smtClean="0"/>
              <a:pPr algn="l" eaLnBrk="1" latinLnBrk="0" hangingPunct="1"/>
              <a:t>5/10/2020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kumimoji="0" lang="en-US"/>
          </a:p>
        </p:txBody>
      </p:sp>
      <p:sp>
        <p:nvSpPr>
          <p:cNvPr id="6" name="Slide Number Placeholder 5"/>
          <p:cNvSpPr>
            <a:spLocks noGrp="1"/>
          </p:cNvSpPr>
          <p:nvPr>
            <p:ph type="sldNum" sz="quarter" idx="12"/>
          </p:nvPr>
        </p:nvSpPr>
        <p:spPr>
          <a:xfrm>
            <a:off x="8451056" y="809624"/>
            <a:ext cx="502920" cy="300831"/>
          </a:xfrm>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8D92626-37D2-4832-BF7A-BC283494A20D}" type="datetimeFigureOut">
              <a:rPr lang="en-US" smtClean="0"/>
              <a:pPr/>
              <a:t>5/10/2020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kumimoji="0" lang="en-US"/>
          </a:p>
        </p:txBody>
      </p:sp>
      <p:sp>
        <p:nvSpPr>
          <p:cNvPr id="7" name="Slide Number Placeholder 6"/>
          <p:cNvSpPr>
            <a:spLocks noGrp="1"/>
          </p:cNvSpPr>
          <p:nvPr>
            <p:ph type="sldNum" sz="quarter" idx="12"/>
          </p:nvPr>
        </p:nvSpPr>
        <p:spPr>
          <a:xfrm>
            <a:off x="7589520" y="6480969"/>
            <a:ext cx="502920" cy="301752"/>
          </a:xfrm>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8D92626-37D2-4832-BF7A-BC283494A20D}" type="datetimeFigureOut">
              <a:rPr lang="en-US" smtClean="0"/>
              <a:pPr/>
              <a:t>5/10/2020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kumimoji="0"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C592886-E571-45D5-8B56-343DC94F8FA6}"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D92626-37D2-4832-BF7A-BC283494A20D}" type="datetimeFigureOut">
              <a:rPr lang="en-US" smtClean="0"/>
              <a:pPr/>
              <a:t>5/10/2020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8D92626-37D2-4832-BF7A-BC283494A20D}" type="datetimeFigureOut">
              <a:rPr lang="en-US" smtClean="0"/>
              <a:pPr/>
              <a:t>5/10/2020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kumimoji="0" lang="en-US"/>
          </a:p>
        </p:txBody>
      </p:sp>
      <p:sp>
        <p:nvSpPr>
          <p:cNvPr id="4" name="Slide Number Placeholder 3"/>
          <p:cNvSpPr>
            <a:spLocks noGrp="1"/>
          </p:cNvSpPr>
          <p:nvPr>
            <p:ph type="sldNum" sz="quarter" idx="12"/>
          </p:nvPr>
        </p:nvSpPr>
        <p:spPr>
          <a:xfrm>
            <a:off x="7589520" y="6480969"/>
            <a:ext cx="502920" cy="301752"/>
          </a:xfrm>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lgn="l" eaLnBrk="1" latinLnBrk="0" hangingPunct="1"/>
            <a:fld id="{48D92626-37D2-4832-BF7A-BC283494A20D}" type="datetimeFigureOut">
              <a:rPr lang="en-US" smtClean="0"/>
              <a:pPr algn="l" eaLnBrk="1" latinLnBrk="0" hangingPunct="1"/>
              <a:t>5/10/2020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lgn="l" eaLnBrk="1" latinLnBrk="0" hangingPunct="1"/>
            <a:fld id="{48D92626-37D2-4832-BF7A-BC283494A20D}" type="datetimeFigureOut">
              <a:rPr lang="en-US" smtClean="0"/>
              <a:pPr algn="l" eaLnBrk="1" latinLnBrk="0" hangingPunct="1"/>
              <a:t>5/10/2020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lgn="l" eaLnBrk="1" latinLnBrk="0" hangingPunct="1"/>
            <a:fld id="{48D92626-37D2-4832-BF7A-BC283494A20D}" type="datetimeFigureOut">
              <a:rPr lang="en-US" smtClean="0"/>
              <a:pPr algn="l" eaLnBrk="1" latinLnBrk="0" hangingPunct="1"/>
              <a:t>5/10/2020</a:t>
            </a:fld>
            <a:endParaRPr lang="en-US" sz="1300" dirty="0">
              <a:solidFill>
                <a:schemeClr val="bg2">
                  <a:tint val="60000"/>
                  <a:satMod val="155000"/>
                </a:schemeClr>
              </a:solidFill>
            </a:endParaRP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300" dirty="0">
              <a:solidFill>
                <a:schemeClr val="bg2">
                  <a:tint val="60000"/>
                  <a:satMod val="155000"/>
                </a:schemeClr>
              </a:solidFill>
            </a:endParaRP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r.wikipedia.org/wiki/%D0%A4%D0%B8%D0%BD%D0%B0%D0%BD%D1%81%D0%B8%D1%98%D1%81%D0%BA%D0%B5_%D0%B8%D0%BD%D1%81%D1%82%D0%B8%D1%82%D1%83%D1%86%D0%B8%D1%98%D0%B5" TargetMode="External"/><Relationship Id="rId3" Type="http://schemas.openxmlformats.org/officeDocument/2006/relationships/hyperlink" Target="https://sr.wikipedia.org/wiki/%D0%A5%D0%B0%D1%80%D1%82%D0%B8%D1%98%D0%B5_%D0%BE%D0%B4_%D0%B2%D1%80%D0%B5%D0%B4%D0%BD%D0%BE%D1%81%D1%82%D0%B8" TargetMode="External"/><Relationship Id="rId7" Type="http://schemas.openxmlformats.org/officeDocument/2006/relationships/hyperlink" Target="https://sr.wikipedia.org/wiki/%D0%A2%D1%80%D0%B6%D0%B8%D1%88%D1%82%D0%B5_%D0%BA%D0%B0%D0%BF%D0%B8%D1%82%D0%B0%D0%BB%D0%B0" TargetMode="External"/><Relationship Id="rId2" Type="http://schemas.openxmlformats.org/officeDocument/2006/relationships/hyperlink" Target="https://sr.wikipedia.org/w/index.php?title=%D0%A2%D1%80%D0%B3%D0%BE%D0%B2%D0%B0%D1%9A%D0%B5&amp;action=edit&amp;redlink=1" TargetMode="External"/><Relationship Id="rId1" Type="http://schemas.openxmlformats.org/officeDocument/2006/relationships/slideLayout" Target="../slideLayouts/slideLayout2.xml"/><Relationship Id="rId6" Type="http://schemas.openxmlformats.org/officeDocument/2006/relationships/hyperlink" Target="https://sr.wikipedia.org/wiki/%D0%A4%D0%B8%D0%BD%D0%B0%D0%BD%D1%81%D0%B8%D1%98%D1%81%D0%BA%D0%B0_%D1%82%D1%80%D0%B6%D0%B8%D1%88%D1%82%D0%B0" TargetMode="External"/><Relationship Id="rId5" Type="http://schemas.openxmlformats.org/officeDocument/2006/relationships/hyperlink" Target="https://sr.wikipedia.org/w/index.php?title=%D0%94%D0%B5%D0%B2%D0%B8%D0%B7%D0%B5&amp;action=edit&amp;redlink=1" TargetMode="External"/><Relationship Id="rId4" Type="http://schemas.openxmlformats.org/officeDocument/2006/relationships/hyperlink" Target="https://sr.wikipedia.org/wiki/%D0%9D%D0%BE%D0%B2%D0%B0%D1%86" TargetMode="External"/><Relationship Id="rId9" Type="http://schemas.openxmlformats.org/officeDocument/2006/relationships/hyperlink" Target="https://sr.wikipedia.org/w/index.php?title=%D0%98%D0%BD%D1%82%D0%B5%D1%80%D0%BC%D0%B5%D0%B4%D0%B8%D1%98%D0%B0%D1%80%D0%BD%D0%B5_%D1%84%D0%B8%D0%BD%D0%B0%D0%BD%D1%81%D0%B8%D1%98%D1%81%D0%BA%D0%B5_%D0%B8%D0%BD%D1%81%D1%82%D0%B8%D1%82%D1%83%D1%86%D0%B8%D1%98%D0%B5&amp;action=edit&amp;redlink=1"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sr.wikipedia.org/wiki/%D0%91%D1%80%D0%BE%D0%BA%D0%B5%D1%80"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sr.wikipedia.org/wiki/%D0%9C%D0%B5%D1%81%D0%BE" TargetMode="External"/><Relationship Id="rId13" Type="http://schemas.openxmlformats.org/officeDocument/2006/relationships/hyperlink" Target="https://sr.wikipedia.org/wiki/%D0%9F%D0%B0%D0%BC%D1%83%D0%BA" TargetMode="External"/><Relationship Id="rId18" Type="http://schemas.openxmlformats.org/officeDocument/2006/relationships/image" Target="../media/image3.jpeg"/><Relationship Id="rId3" Type="http://schemas.openxmlformats.org/officeDocument/2006/relationships/hyperlink" Target="https://sr.wikipedia.org/wiki/%D0%A0%D0%BE%D0%B1%D0%BD%D0%B5_%D0%B1%D0%B5%D1%80%D0%B7%D0%B5" TargetMode="External"/><Relationship Id="rId7" Type="http://schemas.openxmlformats.org/officeDocument/2006/relationships/hyperlink" Target="https://sr.wikipedia.org/wiki/%D0%9A%D1%80%D0%BE%D0%BC%D0%BF%D0%B8%D1%80" TargetMode="External"/><Relationship Id="rId12" Type="http://schemas.openxmlformats.org/officeDocument/2006/relationships/hyperlink" Target="https://sr.wikipedia.org/wiki/%D0%9D%D0%B5%D0%BC%D0%B5%D1%82%D0%B0%D0%BB" TargetMode="External"/><Relationship Id="rId17" Type="http://schemas.openxmlformats.org/officeDocument/2006/relationships/hyperlink" Target="https://sr.wikipedia.org/wiki/%D0%9A%D0%B0%D0%BB%D0%B0%D1%98" TargetMode="External"/><Relationship Id="rId2" Type="http://schemas.openxmlformats.org/officeDocument/2006/relationships/hyperlink" Target="https://sr.wikipedia.org/wiki/Brokersko-dilerska_dru%C5%A1tva" TargetMode="External"/><Relationship Id="rId16" Type="http://schemas.openxmlformats.org/officeDocument/2006/relationships/hyperlink" Target="https://sr.wikipedia.org/w/index.php?title=%D0%91%D0%B5%D1%80%D0%B7%D0%B0_%D0%B7%D0%BB%D0%B0%D1%82%D0%B0&amp;action=edit&amp;redlink=1" TargetMode="External"/><Relationship Id="rId1" Type="http://schemas.openxmlformats.org/officeDocument/2006/relationships/slideLayout" Target="../slideLayouts/slideLayout8.xml"/><Relationship Id="rId6" Type="http://schemas.openxmlformats.org/officeDocument/2006/relationships/hyperlink" Target="https://sr.wikipedia.org/wiki/%D0%96%D0%B8%D1%82%D0%B0%D1%80%D0%B8%D1%86%D0%B5" TargetMode="External"/><Relationship Id="rId11" Type="http://schemas.openxmlformats.org/officeDocument/2006/relationships/hyperlink" Target="https://sr.wikipedia.org/wiki/%D0%9C%D0%B5%D1%82%D0%B0%D0%BB" TargetMode="External"/><Relationship Id="rId5" Type="http://schemas.openxmlformats.org/officeDocument/2006/relationships/hyperlink" Target="https://sr.wikipedia.org/wiki/%D0%A0%D0%BE%D0%B1%D0%B0" TargetMode="External"/><Relationship Id="rId15" Type="http://schemas.openxmlformats.org/officeDocument/2006/relationships/hyperlink" Target="https://sr.wikipedia.org/wiki/%D0%92%D1%83%D0%BD%D0%B0" TargetMode="External"/><Relationship Id="rId10" Type="http://schemas.openxmlformats.org/officeDocument/2006/relationships/hyperlink" Target="https://sr.wikipedia.org/wiki/%D0%9D%D0%B0%D1%84%D1%82%D0%B0" TargetMode="External"/><Relationship Id="rId4" Type="http://schemas.openxmlformats.org/officeDocument/2006/relationships/hyperlink" Target="https://sr.wikipedia.org/w/index.php?title=%D0%A4%D0%B8%D0%BD%D0%B0%D0%BD%D1%81%D0%B8%D1%98%D1%81%D0%BA%D0%B5_%D0%B1%D0%B5%D1%80%D0%B7%D0%B5&amp;action=edit&amp;redlink=1" TargetMode="External"/><Relationship Id="rId9" Type="http://schemas.openxmlformats.org/officeDocument/2006/relationships/hyperlink" Target="https://sr.wikipedia.org/wiki/%D0%9A%D0%B0%D1%84%D0%B0" TargetMode="External"/><Relationship Id="rId14" Type="http://schemas.openxmlformats.org/officeDocument/2006/relationships/hyperlink" Target="https://sr.wikipedia.org/wiki/%D0%A8%D0%B5%D1%9B%D0%B5%D1%8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b="1" dirty="0" smtClean="0"/>
              <a:t>БЕРЗЕ</a:t>
            </a:r>
            <a:br>
              <a:rPr lang="sr-Cyrl-RS" b="1" dirty="0" smtClean="0"/>
            </a:br>
            <a:r>
              <a:rPr lang="sr-Cyrl-RS" b="1" dirty="0" smtClean="0"/>
              <a:t>ВРСТЕ БЕРЗАНСКИХ ПОСЛОВА</a:t>
            </a:r>
            <a:endParaRPr lang="en-US" b="1" dirty="0"/>
          </a:p>
        </p:txBody>
      </p:sp>
      <p:sp>
        <p:nvSpPr>
          <p:cNvPr id="3" name="Subtitle 2"/>
          <p:cNvSpPr>
            <a:spLocks noGrp="1"/>
          </p:cNvSpPr>
          <p:nvPr>
            <p:ph type="subTitle" idx="1"/>
          </p:nvPr>
        </p:nvSpPr>
        <p:spPr/>
        <p:txBody>
          <a:bodyPr/>
          <a:lstStyle/>
          <a:p>
            <a:endParaRPr lang="en-US"/>
          </a:p>
        </p:txBody>
      </p:sp>
      <p:pic>
        <p:nvPicPr>
          <p:cNvPr id="4" name="Picture 3" descr="SecurityRiskAssmnt.jpg"/>
          <p:cNvPicPr>
            <a:picLocks noChangeAspect="1"/>
          </p:cNvPicPr>
          <p:nvPr/>
        </p:nvPicPr>
        <p:blipFill>
          <a:blip r:embed="rId2"/>
          <a:stretch>
            <a:fillRect/>
          </a:stretch>
        </p:blipFill>
        <p:spPr>
          <a:xfrm>
            <a:off x="428596" y="2285992"/>
            <a:ext cx="7072362" cy="31432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Појам и дефинисање</a:t>
            </a:r>
            <a:endParaRPr lang="en-US" dirty="0"/>
          </a:p>
        </p:txBody>
      </p:sp>
      <p:sp>
        <p:nvSpPr>
          <p:cNvPr id="3" name="Content Placeholder 2"/>
          <p:cNvSpPr>
            <a:spLocks noGrp="1"/>
          </p:cNvSpPr>
          <p:nvPr>
            <p:ph idx="1"/>
          </p:nvPr>
        </p:nvSpPr>
        <p:spPr/>
        <p:txBody>
          <a:bodyPr>
            <a:normAutofit fontScale="70000" lnSpcReduction="20000"/>
          </a:bodyPr>
          <a:lstStyle/>
          <a:p>
            <a:r>
              <a:rPr lang="ru-RU" b="1" dirty="0" smtClean="0"/>
              <a:t>Берза</a:t>
            </a:r>
            <a:r>
              <a:rPr lang="ru-RU" dirty="0" smtClean="0"/>
              <a:t> </a:t>
            </a:r>
            <a:r>
              <a:rPr lang="ru-RU" b="1" dirty="0" smtClean="0"/>
              <a:t>, тржиште хартија од вредности</a:t>
            </a:r>
            <a:r>
              <a:rPr lang="ru-RU" dirty="0" smtClean="0"/>
              <a:t> или организовано тржиште је физички и пословно организован простор, на коме се по строго утврђеним правилима </a:t>
            </a:r>
            <a:r>
              <a:rPr lang="ru-RU" dirty="0" smtClean="0">
                <a:hlinkClick r:id="rId2" tooltip="Трговање (страница не постоји)"/>
              </a:rPr>
              <a:t>тргује</a:t>
            </a:r>
            <a:r>
              <a:rPr lang="ru-RU" dirty="0" smtClean="0"/>
              <a:t> </a:t>
            </a:r>
            <a:r>
              <a:rPr lang="ru-RU" dirty="0" smtClean="0">
                <a:hlinkClick r:id="rId3" tooltip="Хартије од вредности"/>
              </a:rPr>
              <a:t>хартијама од вредности</a:t>
            </a:r>
            <a:r>
              <a:rPr lang="ru-RU" dirty="0" smtClean="0"/>
              <a:t>, </a:t>
            </a:r>
            <a:r>
              <a:rPr lang="ru-RU" dirty="0" smtClean="0">
                <a:hlinkClick r:id="rId4" tooltip="Новац"/>
              </a:rPr>
              <a:t>новцем</a:t>
            </a:r>
            <a:r>
              <a:rPr lang="ru-RU" dirty="0" smtClean="0"/>
              <a:t> и </a:t>
            </a:r>
            <a:r>
              <a:rPr lang="ru-RU" dirty="0" smtClean="0">
                <a:hlinkClick r:id="rId5" tooltip="Девизе (страница не постоји)"/>
              </a:rPr>
              <a:t>страним средствима плаћања</a:t>
            </a:r>
            <a:r>
              <a:rPr lang="ru-RU" dirty="0" smtClean="0"/>
              <a:t>. Берза је институција финансијског тржишта, али је и сама по себи </a:t>
            </a:r>
            <a:r>
              <a:rPr lang="ru-RU" dirty="0" smtClean="0">
                <a:hlinkClick r:id="rId6" tooltip="Финансијска тржишта"/>
              </a:rPr>
              <a:t>финансијско тржиште</a:t>
            </a:r>
            <a:r>
              <a:rPr lang="ru-RU" dirty="0" smtClean="0"/>
              <a:t>. Берзе као институције организованог финансијског </a:t>
            </a:r>
            <a:r>
              <a:rPr lang="ru-RU" dirty="0" smtClean="0">
                <a:hlinkClick r:id="rId7" tooltip="Тржиште капитала"/>
              </a:rPr>
              <a:t>тржишта капитала</a:t>
            </a:r>
            <a:r>
              <a:rPr lang="ru-RU" dirty="0" smtClean="0"/>
              <a:t>, представљају самосталне организације које поседују сопствени пословни простор (зграду), чланство и пословна правила. Иако берзе у промет не уносе своје хартије од вредности, нити саме купују и продају </a:t>
            </a:r>
            <a:r>
              <a:rPr lang="ru-RU" dirty="0" smtClean="0">
                <a:hlinkClick r:id="rId3" tooltip="Хартије од вредности"/>
              </a:rPr>
              <a:t>хартије од вредности</a:t>
            </a:r>
            <a:r>
              <a:rPr lang="ru-RU" dirty="0" smtClean="0"/>
              <a:t>, оне спадају у </a:t>
            </a:r>
            <a:r>
              <a:rPr lang="ru-RU" dirty="0" smtClean="0">
                <a:hlinkClick r:id="rId8" tooltip="Финансијске институције"/>
              </a:rPr>
              <a:t>финансијске институције</a:t>
            </a:r>
            <a:r>
              <a:rPr lang="ru-RU" dirty="0" smtClean="0"/>
              <a:t>, али нису </a:t>
            </a:r>
            <a:r>
              <a:rPr lang="ru-RU" dirty="0" smtClean="0">
                <a:hlinkClick r:id="rId9" tooltip="Интермедијарне финансијске институције (страница не постоји)"/>
              </a:rPr>
              <a:t>интермедијарне финансијске институције</a:t>
            </a:r>
            <a:r>
              <a:rPr lang="ru-RU"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Начин пословања берзе</a:t>
            </a:r>
            <a:endParaRPr lang="en-US" dirty="0"/>
          </a:p>
        </p:txBody>
      </p:sp>
      <p:sp>
        <p:nvSpPr>
          <p:cNvPr id="3" name="Content Placeholder 2"/>
          <p:cNvSpPr>
            <a:spLocks noGrp="1"/>
          </p:cNvSpPr>
          <p:nvPr>
            <p:ph sz="half" idx="1"/>
          </p:nvPr>
        </p:nvSpPr>
        <p:spPr/>
        <p:txBody>
          <a:bodyPr>
            <a:noAutofit/>
          </a:bodyPr>
          <a:lstStyle/>
          <a:p>
            <a:r>
              <a:rPr lang="ru-RU" sz="1400" dirty="0" smtClean="0"/>
              <a:t>Да би се продавала на одређеној берзи, хартија од вредности на њој мора бити регистрована. </a:t>
            </a:r>
            <a:endParaRPr lang="ru-RU" sz="1400" dirty="0" smtClean="0"/>
          </a:p>
          <a:p>
            <a:r>
              <a:rPr lang="ru-RU" sz="1400" dirty="0" smtClean="0"/>
              <a:t>Обично </a:t>
            </a:r>
            <a:r>
              <a:rPr lang="ru-RU" sz="1400" dirty="0" smtClean="0"/>
              <a:t>постоји главна локација, барем за регистрацију, док је сама трговина хартијама од вредности знатно мање везана за физичко место, како савремена тржишта користе електронске комуникационе мреже, које им омогућавају већу брзину и смањење трошкова </a:t>
            </a:r>
            <a:r>
              <a:rPr lang="ru-RU" sz="1400" dirty="0" smtClean="0"/>
              <a:t>трансакција.Трговина </a:t>
            </a:r>
            <a:r>
              <a:rPr lang="ru-RU" sz="1400" dirty="0" smtClean="0"/>
              <a:t>на берзи је ограничена на </a:t>
            </a:r>
            <a:r>
              <a:rPr lang="ru-RU" sz="1400" dirty="0" smtClean="0">
                <a:hlinkClick r:id="rId2" tooltip="Брокер"/>
              </a:rPr>
              <a:t>брокере</a:t>
            </a:r>
            <a:r>
              <a:rPr lang="ru-RU" sz="1400" dirty="0" smtClean="0"/>
              <a:t> који су чланови </a:t>
            </a:r>
            <a:r>
              <a:rPr lang="ru-RU" sz="1400" dirty="0" smtClean="0"/>
              <a:t>берзе.Последњих </a:t>
            </a:r>
            <a:r>
              <a:rPr lang="ru-RU" sz="1400" dirty="0" smtClean="0"/>
              <a:t>година значајан део трговачких активности се пребацио са традиционалне берзе на бројне друге приступе трговању, као што су електронске комуникационе мреже, алтернативни системи трговања и приватни форуми.</a:t>
            </a:r>
            <a:endParaRPr lang="en-US" sz="1400" dirty="0"/>
          </a:p>
        </p:txBody>
      </p:sp>
      <p:sp>
        <p:nvSpPr>
          <p:cNvPr id="4" name="Content Placeholder 3"/>
          <p:cNvSpPr>
            <a:spLocks noGrp="1"/>
          </p:cNvSpPr>
          <p:nvPr>
            <p:ph sz="half" idx="2"/>
          </p:nvPr>
        </p:nvSpPr>
        <p:spPr/>
        <p:txBody>
          <a:bodyPr>
            <a:noAutofit/>
          </a:bodyPr>
          <a:lstStyle/>
          <a:p>
            <a:r>
              <a:rPr lang="ru-RU" sz="1400" dirty="0" smtClean="0"/>
              <a:t>Почетна јавна понуда акција и обвезница се обавља на примарном тржишту, а даља трговина на секундарном. </a:t>
            </a:r>
            <a:r>
              <a:rPr lang="ru-RU" sz="1400" dirty="0" smtClean="0"/>
              <a:t>Берза </a:t>
            </a:r>
            <a:r>
              <a:rPr lang="ru-RU" sz="1400" dirty="0" smtClean="0"/>
              <a:t>је често најважнији део тржишта акцијама. </a:t>
            </a:r>
            <a:endParaRPr lang="ru-RU" sz="1400" dirty="0" smtClean="0"/>
          </a:p>
          <a:p>
            <a:r>
              <a:rPr lang="ru-RU" sz="1400" dirty="0" smtClean="0"/>
              <a:t>Понуда </a:t>
            </a:r>
            <a:r>
              <a:rPr lang="ru-RU" sz="1400" dirty="0" smtClean="0"/>
              <a:t>и тражња на тржиштима акција су под утицајем бројних фактора који, као и на свим слободним тржиштима, утичу на цену акција. </a:t>
            </a:r>
            <a:endParaRPr lang="ru-RU" sz="1400" dirty="0" smtClean="0"/>
          </a:p>
          <a:p>
            <a:r>
              <a:rPr lang="ru-RU" sz="1400" dirty="0" smtClean="0"/>
              <a:t>Обично </a:t>
            </a:r>
            <a:r>
              <a:rPr lang="ru-RU" sz="1400" dirty="0" smtClean="0"/>
              <a:t>није обавезно да акција буде емитована на берзи, нити да се даља трговина мора обављати на </a:t>
            </a:r>
            <a:r>
              <a:rPr lang="ru-RU" sz="1400" dirty="0" smtClean="0"/>
              <a:t>њој.</a:t>
            </a:r>
          </a:p>
          <a:p>
            <a:r>
              <a:rPr lang="ru-RU" sz="1400" dirty="0" smtClean="0"/>
              <a:t>Оваква </a:t>
            </a:r>
            <a:r>
              <a:rPr lang="ru-RU" sz="1400" dirty="0" smtClean="0"/>
              <a:t>трговина могу бити ванберзанска или приватна, и на овакав начин се обично тргује изведеним хартијама од вредности и обвезницама. </a:t>
            </a:r>
            <a:endParaRPr lang="ru-RU" sz="1400" dirty="0" smtClean="0"/>
          </a:p>
          <a:p>
            <a:r>
              <a:rPr lang="ru-RU" sz="1400" dirty="0" smtClean="0"/>
              <a:t>Берзе </a:t>
            </a:r>
            <a:r>
              <a:rPr lang="ru-RU" sz="1400" dirty="0" smtClean="0"/>
              <a:t>су све више део светског тржишта хартија од вредности.</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t>Чланови</a:t>
            </a:r>
            <a:r>
              <a:rPr lang="sr-Cyrl-RS" sz="2400" dirty="0" smtClean="0"/>
              <a:t> берзе</a:t>
            </a:r>
            <a:endParaRPr lang="en-US" sz="2400" dirty="0"/>
          </a:p>
        </p:txBody>
      </p:sp>
      <p:sp>
        <p:nvSpPr>
          <p:cNvPr id="3" name="Text Placeholder 2"/>
          <p:cNvSpPr>
            <a:spLocks noGrp="1"/>
          </p:cNvSpPr>
          <p:nvPr>
            <p:ph type="body" idx="2"/>
          </p:nvPr>
        </p:nvSpPr>
        <p:spPr/>
        <p:txBody>
          <a:bodyPr>
            <a:normAutofit/>
          </a:bodyPr>
          <a:lstStyle/>
          <a:p>
            <a:r>
              <a:rPr lang="sr-Cyrl-RS" sz="2800" dirty="0" smtClean="0"/>
              <a:t>Правила берзе</a:t>
            </a:r>
            <a:endParaRPr lang="en-US" sz="2800" dirty="0"/>
          </a:p>
        </p:txBody>
      </p:sp>
      <p:sp>
        <p:nvSpPr>
          <p:cNvPr id="4" name="Content Placeholder 3"/>
          <p:cNvSpPr>
            <a:spLocks noGrp="1"/>
          </p:cNvSpPr>
          <p:nvPr>
            <p:ph sz="half" idx="1"/>
          </p:nvPr>
        </p:nvSpPr>
        <p:spPr/>
        <p:txBody>
          <a:bodyPr>
            <a:normAutofit fontScale="55000" lnSpcReduction="20000"/>
          </a:bodyPr>
          <a:lstStyle/>
          <a:p>
            <a:r>
              <a:rPr lang="ru-RU" dirty="0" smtClean="0"/>
              <a:t>Чланови берзе су </a:t>
            </a:r>
            <a:r>
              <a:rPr lang="ru-RU" dirty="0" smtClean="0">
                <a:hlinkClick r:id="rId2" tooltip="Brokersko-dilerska društva"/>
              </a:rPr>
              <a:t>брокерско-дилерска друштва</a:t>
            </a:r>
            <a:r>
              <a:rPr lang="ru-RU" dirty="0" smtClean="0"/>
              <a:t> и овлашћене банке. </a:t>
            </a:r>
            <a:r>
              <a:rPr lang="ru-RU" dirty="0" smtClean="0"/>
              <a:t>у </a:t>
            </a:r>
            <a:r>
              <a:rPr lang="ru-RU" dirty="0" smtClean="0"/>
              <a:t>чланство берзе врши се на основу поднетог захтева и документације прописане актима берзе</a:t>
            </a:r>
            <a:r>
              <a:rPr lang="ru-RU" dirty="0" smtClean="0"/>
              <a:t>.</a:t>
            </a:r>
            <a:r>
              <a:rPr lang="ru-RU" dirty="0" smtClean="0"/>
              <a:t> </a:t>
            </a:r>
            <a:endParaRPr lang="ru-RU" dirty="0" smtClean="0"/>
          </a:p>
          <a:p>
            <a:r>
              <a:rPr lang="ru-RU" dirty="0" smtClean="0"/>
              <a:t>Трговина </a:t>
            </a:r>
            <a:r>
              <a:rPr lang="ru-RU" dirty="0" smtClean="0"/>
              <a:t>се одвија по посебним правилима берзе, обично потврђеним од стране државне власти. </a:t>
            </a:r>
            <a:endParaRPr lang="ru-RU" dirty="0" smtClean="0"/>
          </a:p>
          <a:p>
            <a:r>
              <a:rPr lang="ru-RU" dirty="0" smtClean="0"/>
              <a:t>На </a:t>
            </a:r>
            <a:r>
              <a:rPr lang="ru-RU" dirty="0" smtClean="0"/>
              <a:t>берзи се само закључују послови, док се испоруке и плаћања одвијају ван берзе.</a:t>
            </a:r>
          </a:p>
          <a:p>
            <a:r>
              <a:rPr lang="ru-RU" dirty="0" smtClean="0"/>
              <a:t>Правила трговања на берзи израсла су из обичајног трговинског права и уобличавала су се заједно са постепеним настанком берзе током развоја тржишта и тржишних односа. </a:t>
            </a:r>
          </a:p>
          <a:p>
            <a:r>
              <a:rPr lang="ru-RU" dirty="0" smtClean="0"/>
              <a:t>Полазећи од врсте берзанског материјала, берзе се могу поделити на </a:t>
            </a:r>
            <a:r>
              <a:rPr lang="ru-RU" u="sng" dirty="0" smtClean="0">
                <a:hlinkClick r:id="rId3"/>
              </a:rPr>
              <a:t>робне берзе</a:t>
            </a:r>
            <a:r>
              <a:rPr lang="ru-RU" dirty="0" smtClean="0"/>
              <a:t> и </a:t>
            </a:r>
            <a:r>
              <a:rPr lang="ru-RU" dirty="0" smtClean="0">
                <a:hlinkClick r:id="rId4" tooltip="Финансијске берзе (страница не постоји)"/>
              </a:rPr>
              <a:t>финансијске берзе</a:t>
            </a:r>
            <a:r>
              <a:rPr lang="ru-RU" dirty="0" smtClean="0"/>
              <a:t>.</a:t>
            </a:r>
          </a:p>
          <a:p>
            <a:r>
              <a:rPr lang="ru-RU" dirty="0" smtClean="0"/>
              <a:t>На робним берзама се тргује различитим врстама </a:t>
            </a:r>
            <a:r>
              <a:rPr lang="ru-RU" dirty="0" smtClean="0">
                <a:hlinkClick r:id="rId5" tooltip="Роба"/>
              </a:rPr>
              <a:t>роба</a:t>
            </a:r>
            <a:r>
              <a:rPr lang="ru-RU" dirty="0" smtClean="0"/>
              <a:t> (</a:t>
            </a:r>
            <a:r>
              <a:rPr lang="ru-RU" dirty="0" smtClean="0">
                <a:hlinkClick r:id="rId6" tooltip="Житарице"/>
              </a:rPr>
              <a:t>жито</a:t>
            </a:r>
            <a:r>
              <a:rPr lang="ru-RU" dirty="0" smtClean="0"/>
              <a:t>, </a:t>
            </a:r>
            <a:r>
              <a:rPr lang="ru-RU" dirty="0" smtClean="0">
                <a:hlinkClick r:id="rId7" tooltip="Кромпир"/>
              </a:rPr>
              <a:t>кромпир</a:t>
            </a:r>
            <a:r>
              <a:rPr lang="ru-RU" dirty="0" smtClean="0"/>
              <a:t>, </a:t>
            </a:r>
            <a:r>
              <a:rPr lang="ru-RU" dirty="0" smtClean="0">
                <a:hlinkClick r:id="rId8" tooltip="Месо"/>
              </a:rPr>
              <a:t>месо</a:t>
            </a:r>
            <a:r>
              <a:rPr lang="ru-RU" dirty="0" smtClean="0"/>
              <a:t>, </a:t>
            </a:r>
            <a:r>
              <a:rPr lang="ru-RU" dirty="0" smtClean="0">
                <a:hlinkClick r:id="rId9" tooltip="Кафа"/>
              </a:rPr>
              <a:t>кафа</a:t>
            </a:r>
            <a:r>
              <a:rPr lang="ru-RU" dirty="0" smtClean="0"/>
              <a:t>, </a:t>
            </a:r>
            <a:r>
              <a:rPr lang="ru-RU" dirty="0" smtClean="0">
                <a:hlinkClick r:id="rId10" tooltip="Нафта"/>
              </a:rPr>
              <a:t>нафта</a:t>
            </a:r>
            <a:r>
              <a:rPr lang="ru-RU" dirty="0" smtClean="0"/>
              <a:t>, обојени </a:t>
            </a:r>
            <a:r>
              <a:rPr lang="ru-RU" dirty="0" smtClean="0">
                <a:hlinkClick r:id="rId11" tooltip="Метал"/>
              </a:rPr>
              <a:t>метали</a:t>
            </a:r>
            <a:r>
              <a:rPr lang="ru-RU" dirty="0" smtClean="0"/>
              <a:t>, </a:t>
            </a:r>
            <a:r>
              <a:rPr lang="ru-RU" dirty="0" smtClean="0">
                <a:hlinkClick r:id="rId12" tooltip="Неметал"/>
              </a:rPr>
              <a:t>неметали</a:t>
            </a:r>
            <a:r>
              <a:rPr lang="ru-RU" dirty="0" smtClean="0"/>
              <a:t>, </a:t>
            </a:r>
            <a:r>
              <a:rPr lang="ru-RU" dirty="0" smtClean="0">
                <a:hlinkClick r:id="rId13" tooltip="Памук"/>
              </a:rPr>
              <a:t>памук</a:t>
            </a:r>
            <a:r>
              <a:rPr lang="ru-RU" dirty="0" smtClean="0"/>
              <a:t>, </a:t>
            </a:r>
            <a:r>
              <a:rPr lang="ru-RU" dirty="0" smtClean="0">
                <a:hlinkClick r:id="rId14" tooltip="Шећер"/>
              </a:rPr>
              <a:t>шећер</a:t>
            </a:r>
            <a:r>
              <a:rPr lang="ru-RU" dirty="0" smtClean="0"/>
              <a:t>, </a:t>
            </a:r>
            <a:r>
              <a:rPr lang="ru-RU" dirty="0" smtClean="0">
                <a:hlinkClick r:id="rId15" tooltip="Вуна"/>
              </a:rPr>
              <a:t>вуна</a:t>
            </a:r>
            <a:r>
              <a:rPr lang="ru-RU" dirty="0" smtClean="0"/>
              <a:t>, </a:t>
            </a:r>
            <a:r>
              <a:rPr lang="ru-RU" dirty="0" smtClean="0">
                <a:hlinkClick r:id="rId16" tooltip="Берза злата (страница не постоји)"/>
              </a:rPr>
              <a:t>злато</a:t>
            </a:r>
            <a:r>
              <a:rPr lang="ru-RU" dirty="0" smtClean="0"/>
              <a:t>, </a:t>
            </a:r>
            <a:r>
              <a:rPr lang="ru-RU" dirty="0" smtClean="0">
                <a:hlinkClick r:id="rId17" tooltip="Калај"/>
              </a:rPr>
              <a:t>калај</a:t>
            </a:r>
            <a:r>
              <a:rPr lang="ru-RU" dirty="0" smtClean="0"/>
              <a:t>, итд.)</a:t>
            </a:r>
          </a:p>
          <a:p>
            <a:r>
              <a:rPr lang="ru-RU" dirty="0" smtClean="0"/>
              <a:t>Финансијске берзе могу бити универзалне и специјализоване.</a:t>
            </a:r>
          </a:p>
          <a:p>
            <a:endParaRPr lang="en-US" dirty="0"/>
          </a:p>
        </p:txBody>
      </p:sp>
      <p:pic>
        <p:nvPicPr>
          <p:cNvPr id="5" name="Picture 4" descr="images.jpg"/>
          <p:cNvPicPr>
            <a:picLocks noChangeAspect="1"/>
          </p:cNvPicPr>
          <p:nvPr/>
        </p:nvPicPr>
        <p:blipFill>
          <a:blip r:embed="rId18"/>
          <a:stretch>
            <a:fillRect/>
          </a:stretch>
        </p:blipFill>
        <p:spPr>
          <a:xfrm>
            <a:off x="285720" y="3357562"/>
            <a:ext cx="3038479" cy="321471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Значај, функција берзе и врсте безанских послова</a:t>
            </a:r>
            <a:endParaRPr lang="en-US" dirty="0"/>
          </a:p>
        </p:txBody>
      </p:sp>
      <p:sp>
        <p:nvSpPr>
          <p:cNvPr id="3" name="Content Placeholder 2"/>
          <p:cNvSpPr>
            <a:spLocks noGrp="1"/>
          </p:cNvSpPr>
          <p:nvPr>
            <p:ph idx="1"/>
          </p:nvPr>
        </p:nvSpPr>
        <p:spPr/>
        <p:txBody>
          <a:bodyPr>
            <a:noAutofit/>
          </a:bodyPr>
          <a:lstStyle/>
          <a:p>
            <a:r>
              <a:rPr lang="ru-RU" sz="1400" dirty="0" smtClean="0"/>
              <a:t>Постојање берзе, односно берзанске трговине на неком тржишту, указује да је то тржиште сигурно и да није под утицајем нетржишних ризика у пословању. Јачање берзанског пословања указује на пораст сигурности у одређеној привреди</a:t>
            </a:r>
            <a:r>
              <a:rPr lang="ru-RU" sz="1400" dirty="0" smtClean="0"/>
              <a:t>.</a:t>
            </a:r>
            <a:endParaRPr lang="ru-RU" sz="1400" dirty="0" smtClean="0"/>
          </a:p>
          <a:p>
            <a:r>
              <a:rPr lang="ru-RU" sz="1400" b="1" dirty="0" smtClean="0"/>
              <a:t>Функција </a:t>
            </a:r>
            <a:r>
              <a:rPr lang="ru-RU" sz="1400" b="1" dirty="0" smtClean="0"/>
              <a:t>берзе</a:t>
            </a:r>
            <a:endParaRPr lang="ru-RU" sz="1400" b="1" dirty="0" smtClean="0"/>
          </a:p>
          <a:p>
            <a:r>
              <a:rPr lang="ru-RU" sz="1400" dirty="0" smtClean="0"/>
              <a:t>Кључна функција берзе је да обезбеди континуирано тржиште хартија од вредности по ценама које не одступају битно од оних по којима су претходно продате.</a:t>
            </a:r>
          </a:p>
          <a:p>
            <a:r>
              <a:rPr lang="sr-Cyrl-RS" sz="1400" dirty="0" smtClean="0"/>
              <a:t>Берза представља  тржиште</a:t>
            </a:r>
            <a:r>
              <a:rPr lang="vi-VN" sz="1400" dirty="0" smtClean="0"/>
              <a:t>, </a:t>
            </a:r>
            <a:r>
              <a:rPr lang="sr-Cyrl-RS" sz="1400" dirty="0" smtClean="0"/>
              <a:t>по утврђеним праилима,</a:t>
            </a:r>
            <a:r>
              <a:rPr lang="vi-VN" sz="1400" dirty="0" smtClean="0"/>
              <a:t> </a:t>
            </a:r>
            <a:r>
              <a:rPr lang="sr-Cyrl-RS" sz="1400" dirty="0" smtClean="0"/>
              <a:t>али и временским секвенцама</a:t>
            </a:r>
            <a:r>
              <a:rPr lang="vi-VN" sz="1400" dirty="0" smtClean="0"/>
              <a:t>, </a:t>
            </a:r>
            <a:r>
              <a:rPr lang="sr-Cyrl-RS" sz="1400" dirty="0" smtClean="0"/>
              <a:t>купје одређена роба</a:t>
            </a:r>
            <a:r>
              <a:rPr lang="vi-VN" sz="1400" dirty="0" smtClean="0"/>
              <a:t>. </a:t>
            </a:r>
            <a:r>
              <a:rPr lang="sr-Cyrl-RS" sz="1400" dirty="0" smtClean="0"/>
              <a:t>Предмет куовине и продаје могу бити новац</a:t>
            </a:r>
            <a:r>
              <a:rPr lang="vi-VN" sz="1400" dirty="0" smtClean="0"/>
              <a:t>, </a:t>
            </a:r>
            <a:r>
              <a:rPr lang="sr-Cyrl-RS" sz="1400" dirty="0" smtClean="0"/>
              <a:t>девизе</a:t>
            </a:r>
            <a:r>
              <a:rPr lang="vi-VN" sz="1400" dirty="0" smtClean="0"/>
              <a:t>, </a:t>
            </a:r>
            <a:r>
              <a:rPr lang="sr-Cyrl-RS" sz="1400" dirty="0" smtClean="0"/>
              <a:t>хартије од вредности</a:t>
            </a:r>
            <a:r>
              <a:rPr lang="vi-VN" sz="1400" dirty="0" smtClean="0"/>
              <a:t> (</a:t>
            </a:r>
            <a:r>
              <a:rPr lang="sr-Cyrl-RS" sz="1400" dirty="0" smtClean="0"/>
              <a:t>акције и обвезнице</a:t>
            </a:r>
            <a:r>
              <a:rPr lang="vi-VN" sz="1400" dirty="0" smtClean="0"/>
              <a:t>) </a:t>
            </a:r>
            <a:r>
              <a:rPr lang="sr-Cyrl-RS" sz="1400" dirty="0" smtClean="0"/>
              <a:t>и роба.</a:t>
            </a:r>
            <a:r>
              <a:rPr lang="vi-VN" sz="1400" dirty="0" smtClean="0"/>
              <a:t> </a:t>
            </a:r>
            <a:r>
              <a:rPr lang="sr-Cyrl-RS" sz="1400" dirty="0" smtClean="0"/>
              <a:t>Са становништва предмета</a:t>
            </a:r>
            <a:r>
              <a:rPr lang="vi-VN" sz="1400" dirty="0" smtClean="0"/>
              <a:t> </a:t>
            </a:r>
            <a:r>
              <a:rPr lang="sr-Cyrl-RS" sz="1400" dirty="0" smtClean="0"/>
              <a:t>пословања</a:t>
            </a:r>
            <a:r>
              <a:rPr lang="vi-VN" sz="1400" dirty="0" smtClean="0"/>
              <a:t> </a:t>
            </a:r>
            <a:r>
              <a:rPr lang="sr-Cyrl-RS" sz="1400" dirty="0" smtClean="0"/>
              <a:t>све берзесе могу</a:t>
            </a:r>
            <a:r>
              <a:rPr lang="vi-VN" sz="1400" dirty="0" smtClean="0"/>
              <a:t> </a:t>
            </a:r>
            <a:r>
              <a:rPr lang="sr-Cyrl-RS" sz="1400" dirty="0" smtClean="0"/>
              <a:t>поделити на:</a:t>
            </a:r>
            <a:endParaRPr lang="vi-VN" sz="1400" dirty="0" smtClean="0"/>
          </a:p>
          <a:p>
            <a:r>
              <a:rPr lang="sr-Cyrl-RS" sz="1600" b="1" dirty="0" smtClean="0"/>
              <a:t>1. ефектне берзе</a:t>
            </a:r>
            <a:r>
              <a:rPr lang="vi-VN" sz="1600" b="1" dirty="0" smtClean="0"/>
              <a:t> (</a:t>
            </a:r>
            <a:r>
              <a:rPr lang="sr-Cyrl-RS" sz="1600" b="1" dirty="0" smtClean="0"/>
              <a:t>или тржишта капитала</a:t>
            </a:r>
            <a:r>
              <a:rPr lang="vi-VN" sz="1600" b="1" dirty="0" smtClean="0"/>
              <a:t>)</a:t>
            </a:r>
            <a:endParaRPr lang="sr-Cyrl-RS" sz="1600" b="1" dirty="0" smtClean="0"/>
          </a:p>
          <a:p>
            <a:r>
              <a:rPr lang="sr-Cyrl-RS" sz="1600" b="1" dirty="0" smtClean="0"/>
              <a:t>2. новчане берзе</a:t>
            </a:r>
            <a:r>
              <a:rPr lang="vi-VN" sz="1600" b="1" dirty="0" smtClean="0"/>
              <a:t> (</a:t>
            </a:r>
            <a:r>
              <a:rPr lang="sr-Cyrl-RS" sz="1600" b="1" dirty="0" smtClean="0"/>
              <a:t>тржшта новц</a:t>
            </a:r>
            <a:r>
              <a:rPr lang="vi-VN" sz="1600" b="1" dirty="0" smtClean="0"/>
              <a:t>a</a:t>
            </a:r>
            <a:r>
              <a:rPr lang="vi-VN" sz="1600" b="1" dirty="0" smtClean="0"/>
              <a:t>)</a:t>
            </a:r>
          </a:p>
          <a:p>
            <a:r>
              <a:rPr lang="sr-Cyrl-RS" sz="1600" b="1" dirty="0" smtClean="0"/>
              <a:t>3. девизне берзе</a:t>
            </a:r>
            <a:r>
              <a:rPr lang="vi-VN" sz="1600" b="1" dirty="0" smtClean="0"/>
              <a:t>,</a:t>
            </a:r>
            <a:endParaRPr lang="vi-VN" sz="1600" b="1" dirty="0" smtClean="0"/>
          </a:p>
          <a:p>
            <a:r>
              <a:rPr lang="sr-Cyrl-RS" sz="1600" b="1" dirty="0" smtClean="0"/>
              <a:t>4. робне или продукне берзе</a:t>
            </a:r>
          </a:p>
          <a:p>
            <a:r>
              <a:rPr lang="sr-Cyrl-RS" sz="1400" dirty="0" smtClean="0"/>
              <a:t>Берзански послови су</a:t>
            </a:r>
            <a:r>
              <a:rPr lang="vi-VN" sz="1400" dirty="0" smtClean="0"/>
              <a:t> </a:t>
            </a:r>
            <a:r>
              <a:rPr lang="sr-Cyrl-RS" sz="1400" dirty="0" smtClean="0"/>
              <a:t>уповина и продаја разних</a:t>
            </a:r>
            <a:r>
              <a:rPr lang="vi-VN" sz="1400" dirty="0" smtClean="0"/>
              <a:t> </a:t>
            </a:r>
            <a:r>
              <a:rPr lang="sr-Cyrl-RS" sz="1400" dirty="0" smtClean="0"/>
              <a:t>роба, новца,</a:t>
            </a:r>
            <a:r>
              <a:rPr lang="vi-VN" sz="1400" dirty="0" smtClean="0"/>
              <a:t> </a:t>
            </a:r>
            <a:r>
              <a:rPr lang="sr-Cyrl-RS" sz="1400" dirty="0" smtClean="0"/>
              <a:t>девиза, хартија од вредности. Основни услов у тим односима је цена каптала. Основна функција берзе суочавање понуде и тражње капитала</a:t>
            </a:r>
            <a:r>
              <a:rPr lang="vi-VN" sz="1400" dirty="0" smtClean="0"/>
              <a:t/>
            </a:r>
            <a:br>
              <a:rPr lang="vi-VN" sz="1400" dirty="0" smtClean="0"/>
            </a:br>
            <a:endParaRPr lang="sr-Cyrl-RS" sz="1400" dirty="0" smtClean="0"/>
          </a:p>
          <a:p>
            <a:endParaRPr lang="vi-VN" sz="1400" dirty="0" smtClean="0"/>
          </a:p>
          <a:p>
            <a:pPr>
              <a:buNone/>
            </a:pPr>
            <a:endParaRPr lang="ru-RU" sz="1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Домаћи задатак “студија случаја”</a:t>
            </a:r>
            <a:endParaRPr lang="en-US" dirty="0"/>
          </a:p>
        </p:txBody>
      </p:sp>
      <p:sp>
        <p:nvSpPr>
          <p:cNvPr id="3" name="Subtitle 2"/>
          <p:cNvSpPr>
            <a:spLocks noGrp="1"/>
          </p:cNvSpPr>
          <p:nvPr>
            <p:ph type="subTitle" idx="1"/>
          </p:nvPr>
        </p:nvSpPr>
        <p:spPr/>
        <p:txBody>
          <a:bodyPr/>
          <a:lstStyle/>
          <a:p>
            <a:endParaRPr lang="en-US" dirty="0"/>
          </a:p>
        </p:txBody>
      </p:sp>
      <p:sp>
        <p:nvSpPr>
          <p:cNvPr id="4" name="Rectangle 3"/>
          <p:cNvSpPr/>
          <p:nvPr/>
        </p:nvSpPr>
        <p:spPr>
          <a:xfrm>
            <a:off x="500034" y="2285993"/>
            <a:ext cx="7286676" cy="3970318"/>
          </a:xfrm>
          <a:prstGeom prst="rect">
            <a:avLst/>
          </a:prstGeom>
        </p:spPr>
        <p:txBody>
          <a:bodyPr wrap="square">
            <a:spAutoFit/>
          </a:bodyPr>
          <a:lstStyle/>
          <a:p>
            <a:r>
              <a:rPr lang="sr-Cyrl-RS" dirty="0" smtClean="0"/>
              <a:t>На основу животне ситуације, група врши анализу</a:t>
            </a:r>
            <a:r>
              <a:rPr lang="sr-Latn-RS" dirty="0" smtClean="0"/>
              <a:t> </a:t>
            </a:r>
            <a:r>
              <a:rPr lang="sr-Cyrl-RS" dirty="0" smtClean="0"/>
              <a:t>доноси</a:t>
            </a:r>
            <a:r>
              <a:rPr lang="sr-Latn-RS" dirty="0" smtClean="0"/>
              <a:t> </a:t>
            </a:r>
            <a:r>
              <a:rPr lang="sr-Cyrl-RS" dirty="0" smtClean="0"/>
              <a:t>решење</a:t>
            </a:r>
            <a:r>
              <a:rPr lang="sr-Latn-RS" dirty="0" smtClean="0"/>
              <a:t>,</a:t>
            </a:r>
            <a:r>
              <a:rPr lang="sr-Cyrl-RS" dirty="0" smtClean="0"/>
              <a:t> закључак</a:t>
            </a:r>
            <a:r>
              <a:rPr lang="sr-Latn-RS" dirty="0" smtClean="0"/>
              <a:t> </a:t>
            </a:r>
            <a:r>
              <a:rPr lang="sr-Cyrl-RS" dirty="0" smtClean="0"/>
              <a:t>, решава проблем</a:t>
            </a:r>
            <a:r>
              <a:rPr lang="sr-Cyrl-RS" dirty="0" smtClean="0"/>
              <a:t> </a:t>
            </a:r>
            <a:r>
              <a:rPr lang="sr-Cyrl-RS" dirty="0" smtClean="0"/>
              <a:t>на задату тему</a:t>
            </a:r>
            <a:r>
              <a:rPr lang="sr-Latn-RS" dirty="0" smtClean="0"/>
              <a:t>.</a:t>
            </a:r>
            <a:endParaRPr lang="sr-Latn-RS" dirty="0" smtClean="0"/>
          </a:p>
          <a:p>
            <a:r>
              <a:rPr lang="sr-Cyrl-RS" dirty="0" smtClean="0"/>
              <a:t>Задатак може бити индивидуални или групни</a:t>
            </a:r>
            <a:r>
              <a:rPr lang="sr-Latn-RS" dirty="0" smtClean="0"/>
              <a:t>.</a:t>
            </a:r>
            <a:endParaRPr lang="sr-Latn-RS" dirty="0" smtClean="0"/>
          </a:p>
          <a:p>
            <a:r>
              <a:rPr lang="sr-Cyrl-RS" dirty="0" smtClean="0"/>
              <a:t>Изградите вештине међуљудских односа</a:t>
            </a:r>
            <a:r>
              <a:rPr lang="sr-Latn-RS" dirty="0" smtClean="0"/>
              <a:t>, </a:t>
            </a:r>
            <a:r>
              <a:rPr lang="sr-Cyrl-RS" dirty="0" smtClean="0"/>
              <a:t>развијајте способност</a:t>
            </a:r>
            <a:r>
              <a:rPr lang="sr-Latn-RS" dirty="0" smtClean="0"/>
              <a:t> </a:t>
            </a:r>
            <a:r>
              <a:rPr lang="sr-Cyrl-RS" dirty="0" smtClean="0"/>
              <a:t>расуђивања,</a:t>
            </a:r>
            <a:r>
              <a:rPr lang="sr-Latn-RS" dirty="0" smtClean="0"/>
              <a:t> </a:t>
            </a:r>
            <a:r>
              <a:rPr lang="sr-Cyrl-RS" dirty="0" smtClean="0"/>
              <a:t>критичког размишљања</a:t>
            </a:r>
            <a:r>
              <a:rPr lang="sr-Latn-RS" dirty="0" smtClean="0"/>
              <a:t> </a:t>
            </a:r>
            <a:r>
              <a:rPr lang="sr-Cyrl-RS" dirty="0" smtClean="0"/>
              <a:t> и решавања проблема.</a:t>
            </a:r>
            <a:endParaRPr lang="sr-Latn-RS" dirty="0" smtClean="0"/>
          </a:p>
          <a:p>
            <a:r>
              <a:rPr lang="sr-Cyrl-RS" dirty="0" smtClean="0"/>
              <a:t> </a:t>
            </a:r>
            <a:r>
              <a:rPr lang="sr-Cyrl-RS" dirty="0" smtClean="0"/>
              <a:t>Дакле изаберите из презентоване лекције</a:t>
            </a:r>
            <a:r>
              <a:rPr lang="sr-Latn-RS" dirty="0" smtClean="0"/>
              <a:t> </a:t>
            </a:r>
            <a:r>
              <a:rPr lang="sr-Cyrl-RS" dirty="0" smtClean="0"/>
              <a:t>део, слајд</a:t>
            </a:r>
            <a:r>
              <a:rPr lang="sr-Cyrl-RS" dirty="0" smtClean="0"/>
              <a:t> </a:t>
            </a:r>
            <a:r>
              <a:rPr lang="sr-Cyrl-RS" dirty="0" smtClean="0"/>
              <a:t>или област</a:t>
            </a:r>
            <a:r>
              <a:rPr lang="sr-Latn-RS" dirty="0" smtClean="0"/>
              <a:t> </a:t>
            </a:r>
            <a:r>
              <a:rPr lang="sr-Cyrl-RS" dirty="0" smtClean="0"/>
              <a:t>по вашем </a:t>
            </a:r>
            <a:r>
              <a:rPr lang="sr-Latn-RS" dirty="0" smtClean="0"/>
              <a:t> </a:t>
            </a:r>
            <a:r>
              <a:rPr lang="sr-Cyrl-RS" dirty="0" smtClean="0"/>
              <a:t>избору</a:t>
            </a:r>
            <a:r>
              <a:rPr lang="sr-Latn-RS" dirty="0" smtClean="0"/>
              <a:t>. </a:t>
            </a:r>
            <a:r>
              <a:rPr lang="sr-Cyrl-RS" dirty="0" smtClean="0"/>
              <a:t>Можете да радите у групи, пару или самостално одлучите сами и самостално се поделите</a:t>
            </a:r>
            <a:r>
              <a:rPr lang="sr-Latn-RS" dirty="0" smtClean="0"/>
              <a:t> </a:t>
            </a:r>
            <a:r>
              <a:rPr lang="sr-Cyrl-RS" dirty="0" smtClean="0"/>
              <a:t>. А то значи да се сами организујете и да анализирате неки појам / термин из лекције на ваш начин. Можете кроз питања, одговоре, описивање.</a:t>
            </a:r>
            <a:r>
              <a:rPr lang="sr-Latn-RS" dirty="0" smtClean="0"/>
              <a:t> </a:t>
            </a:r>
            <a:r>
              <a:rPr lang="sr-Cyrl-RS" dirty="0" smtClean="0"/>
              <a:t>Дакле имате могућност да један ‘задатак идентичан уради и преда вас пар, неколико.</a:t>
            </a:r>
          </a:p>
          <a:p>
            <a:r>
              <a:rPr lang="sr-Cyrl-RS" dirty="0" smtClean="0"/>
              <a:t>Срећан рад!</a:t>
            </a:r>
            <a:endParaRPr lang="sr-Latn-R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75</TotalTime>
  <Words>489</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БЕРЗЕ ВРСТЕ БЕРЗАНСКИХ ПОСЛОВА</vt:lpstr>
      <vt:lpstr>Појам и дефинисање</vt:lpstr>
      <vt:lpstr>Начин пословања берзе</vt:lpstr>
      <vt:lpstr>Чланови берзе</vt:lpstr>
      <vt:lpstr>Значај, функција берзе и врсте безанских послова</vt:lpstr>
      <vt:lpstr>Домаћи задатак “студија случаја”</vt:lpstr>
    </vt:vector>
  </TitlesOfParts>
  <Company>SnipeR's Redemption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Berze Vrste berzanskih poslova</dc:title>
  <dc:creator>new user</dc:creator>
  <cp:lastModifiedBy>new user</cp:lastModifiedBy>
  <cp:revision>3</cp:revision>
  <dcterms:created xsi:type="dcterms:W3CDTF">2020-05-10T19:46:08Z</dcterms:created>
  <dcterms:modified xsi:type="dcterms:W3CDTF">2020-05-10T21:02:47Z</dcterms:modified>
</cp:coreProperties>
</file>