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1" r:id="rId6"/>
    <p:sldId id="262" r:id="rId7"/>
    <p:sldId id="263"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lgn="l" eaLnBrk="1" latinLnBrk="0" hangingPunct="1"/>
            <a:fld id="{48D92626-37D2-4832-BF7A-BC283494A20D}" type="datetimeFigureOut">
              <a:rPr lang="en-US" smtClean="0"/>
              <a:pPr algn="l" eaLnBrk="1" latinLnBrk="0" hangingPunct="1"/>
              <a:t>4/28/2020</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dirty="0">
              <a:solidFill>
                <a:schemeClr val="tx2">
                  <a:shade val="90000"/>
                </a:scheme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lgn="l" eaLnBrk="1" latinLnBrk="0" hangingPunct="1"/>
            <a:fld id="{48D92626-37D2-4832-BF7A-BC283494A20D}" type="datetimeFigureOut">
              <a:rPr lang="en-US" smtClean="0"/>
              <a:pPr algn="l" eaLnBrk="1" latinLnBrk="0" hangingPunct="1"/>
              <a:t>4/28/2020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D92626-37D2-4832-BF7A-BC283494A20D}"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8D92626-37D2-4832-BF7A-BC283494A20D}" type="datetimeFigureOut">
              <a:rPr lang="en-US" smtClean="0"/>
              <a:pPr/>
              <a:t>4/28/2020</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8C592886-E571-45D5-8B56-343DC94F8FA6}"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8D92626-37D2-4832-BF7A-BC283494A20D}" type="datetimeFigureOut">
              <a:rPr lang="en-US" smtClean="0"/>
              <a:pPr/>
              <a:t>4/28/2020</a:t>
            </a:fld>
            <a:endParaRPr lang="en-US"/>
          </a:p>
        </p:txBody>
      </p:sp>
      <p:sp>
        <p:nvSpPr>
          <p:cNvPr id="8" name="Slide Number Placeholder 7"/>
          <p:cNvSpPr>
            <a:spLocks noGrp="1"/>
          </p:cNvSpPr>
          <p:nvPr>
            <p:ph type="sldNum" sz="quarter" idx="11"/>
          </p:nvPr>
        </p:nvSpPr>
        <p:spPr/>
        <p:txBody>
          <a:bodyPr/>
          <a:lstStyle/>
          <a:p>
            <a:fld id="{8C592886-E571-45D5-8B56-343DC94F8FA6}" type="slidenum">
              <a:rPr kumimoji="0" lang="en-US" smtClean="0"/>
              <a:pPr/>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92626-37D2-4832-BF7A-BC283494A20D}" type="datetimeFigureOut">
              <a:rPr lang="en-US" smtClean="0"/>
              <a:pPr/>
              <a:t>4/28/2020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lgn="l" eaLnBrk="1" latinLnBrk="0" hangingPunct="1"/>
            <a:fld id="{48D92626-37D2-4832-BF7A-BC283494A20D}" type="datetimeFigureOut">
              <a:rPr lang="en-US" smtClean="0"/>
              <a:pPr algn="l" eaLnBrk="1" latinLnBrk="0" hangingPunct="1"/>
              <a:t>4/28/2020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algn="l" eaLnBrk="1" latinLnBrk="0" hangingPunct="1"/>
            <a:fld id="{48D92626-37D2-4832-BF7A-BC283494A20D}" type="datetimeFigureOut">
              <a:rPr lang="en-US" smtClean="0"/>
              <a:pPr algn="l" eaLnBrk="1" latinLnBrk="0" hangingPunct="1"/>
              <a:t>4/28/2020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lgn="l" eaLnBrk="1" latinLnBrk="0" hangingPunct="1"/>
            <a:fld id="{48D92626-37D2-4832-BF7A-BC283494A20D}" type="datetimeFigureOut">
              <a:rPr lang="en-US" smtClean="0"/>
              <a:pPr algn="l" eaLnBrk="1" latinLnBrk="0" hangingPunct="1"/>
              <a:t>4/28/2020</a:t>
            </a:fld>
            <a:endParaRPr lang="en-US" sz="1300" dirty="0">
              <a:solidFill>
                <a:schemeClr val="bg2">
                  <a:tint val="60000"/>
                  <a:satMod val="155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r" eaLnBrk="1" latinLnBrk="0" hangingPunct="1"/>
            <a:endParaRPr kumimoji="0" lang="en-US" sz="1300" dirty="0">
              <a:solidFill>
                <a:schemeClr val="bg2">
                  <a:tint val="60000"/>
                  <a:satMod val="155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lgn="r" eaLnBrk="1" latinLnBrk="0" hangingPunct="1"/>
            <a:fld id="{8C592886-E571-45D5-8B56-343DC94F8FA6}" type="slidenum">
              <a:rPr kumimoji="0" lang="en-US" smtClean="0"/>
              <a:pPr algn="r" eaLnBrk="1" latinLnBrk="0" hangingPunct="1"/>
              <a:t>‹#›</a:t>
            </a:fld>
            <a:endParaRPr kumimoji="0" lang="en-US" sz="1600" b="1" dirty="0">
              <a:solidFill>
                <a:schemeClr val="tx2">
                  <a:shade val="90000"/>
                </a:schemeClr>
              </a:solidFill>
              <a:effectLst/>
            </a:endParaRP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sr.wikipedia.org/wiki/Ugovor" TargetMode="External"/><Relationship Id="rId3" Type="http://schemas.openxmlformats.org/officeDocument/2006/relationships/hyperlink" Target="https://sr.wikipedia.org/wiki/%D0%A2%D1%80%D0%B6%D0%B8%D1%88%D1%82%D0%B5_%D0%BD%D0%BE%D0%B2%D1%86%D0%B0" TargetMode="External"/><Relationship Id="rId7" Type="http://schemas.openxmlformats.org/officeDocument/2006/relationships/hyperlink" Target="https://sr.wikipedia.org/wiki/Spot" TargetMode="External"/><Relationship Id="rId2" Type="http://schemas.openxmlformats.org/officeDocument/2006/relationships/hyperlink" Target="https://sr.wikipedia.org/wiki/%D0%A4%D0%B8%D0%BD%D0%B0%D0%BD%D1%81%D0%B8%D1%98%D1%81%D0%BA%D0%B0_%D1%82%D1%80%D0%B6%D0%B8%D1%88%D1%82%D0%B0" TargetMode="External"/><Relationship Id="rId1" Type="http://schemas.openxmlformats.org/officeDocument/2006/relationships/slideLayout" Target="../slideLayouts/slideLayout2.xml"/><Relationship Id="rId6" Type="http://schemas.openxmlformats.org/officeDocument/2006/relationships/hyperlink" Target="https://sr.wikipedia.org/wiki/%D0%A2%D1%80%D0%B0%D0%BD%D1%81%D0%B0%D0%BA%D1%86%D0%B8%D1%98%D0%B0" TargetMode="External"/><Relationship Id="rId5" Type="http://schemas.openxmlformats.org/officeDocument/2006/relationships/hyperlink" Target="https://sr.wikipedia.org/wiki/%D0%94%D0%B5%D0%B2%D0%B8%D0%B7%D0%BD%D0%B8_%D0%BA%D1%83%D1%80%D1%81" TargetMode="External"/><Relationship Id="rId10" Type="http://schemas.openxmlformats.org/officeDocument/2006/relationships/hyperlink" Target="https://sr.wikipedia.org/w/index.php?title=%D0%A4%D0%BE%D1%80%D0%B2%D0%B0%D1%80%D0%B4&amp;action=edit&amp;redlink=1" TargetMode="External"/><Relationship Id="rId4" Type="http://schemas.openxmlformats.org/officeDocument/2006/relationships/hyperlink" Target="https://sr.wikipedia.org/w/index.php?title=%D0%94%D0%B5%D0%B2%D0%B8%D0%B7%D0%B5&amp;action=edit&amp;redlink=1" TargetMode="External"/><Relationship Id="rId9" Type="http://schemas.openxmlformats.org/officeDocument/2006/relationships/hyperlink" Target="https://sr.wikipedia.org/wiki/%D0%A2%D0%B5%D1%80%D0%BC%D0%B8%D0%BD%D1%81%D0%BA%D0%BE_%D1%82%D1%80%D0%B6%D0%B8%D1%88%D1%82%D0%B5"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sr.wikipedia.org/wiki/%D0%91%D0%B0%D0%BD%D0%BA%D0%B0" TargetMode="External"/><Relationship Id="rId7" Type="http://schemas.openxmlformats.org/officeDocument/2006/relationships/hyperlink" Target="https://sr.wikipedia.org/wiki/%D0%A2%D0%BE%D0%BA%D0%B8%D0%BE" TargetMode="External"/><Relationship Id="rId2" Type="http://schemas.openxmlformats.org/officeDocument/2006/relationships/hyperlink" Target="https://sr.wikipedia.org/wiki/%D0%A6%D0%B5%D0%BD%D1%82%D1%80%D0%B0%D0%BB%D0%BD%D0%B0_%D0%B1%D0%B0%D0%BD%D0%BA%D0%B0" TargetMode="External"/><Relationship Id="rId1" Type="http://schemas.openxmlformats.org/officeDocument/2006/relationships/slideLayout" Target="../slideLayouts/slideLayout4.xml"/><Relationship Id="rId6" Type="http://schemas.openxmlformats.org/officeDocument/2006/relationships/hyperlink" Target="https://sr.wikipedia.org/wiki/%D0%A4%D1%80%D0%B0%D0%BD%D0%BA%D1%84%D1%83%D1%80%D1%82" TargetMode="External"/><Relationship Id="rId5" Type="http://schemas.openxmlformats.org/officeDocument/2006/relationships/hyperlink" Target="https://sr.wikipedia.org/wiki/%D0%9B%D0%BE%D0%BD%D0%B4%D0%BE%D0%BD" TargetMode="External"/><Relationship Id="rId4" Type="http://schemas.openxmlformats.org/officeDocument/2006/relationships/hyperlink" Target="https://sr.wikipedia.org/wiki/%D0%8A%D1%83%D1%98%D0%BE%D1%80%D0%BA"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sr.wikipedia.org/wiki/%D0%94%D0%B5%D0%BE%D0%BD%D0%B8%D1%86%D0%B5" TargetMode="External"/><Relationship Id="rId13" Type="http://schemas.openxmlformats.org/officeDocument/2006/relationships/image" Target="../media/image2.jpeg"/><Relationship Id="rId3" Type="http://schemas.openxmlformats.org/officeDocument/2006/relationships/hyperlink" Target="https://sr.wikipedia.org/wiki/%D0%A4%D0%B8%D0%BD%D0%B0%D0%BD%D1%81%D0%B8%D1%98%D1%81%D0%BA%D0%BE_%D1%82%D1%80%D0%B6%D0%B8%D1%88%D1%82%D0%B5" TargetMode="External"/><Relationship Id="rId7" Type="http://schemas.openxmlformats.org/officeDocument/2006/relationships/hyperlink" Target="https://sr.wikipedia.org/w/index.php?title=%D0%A4%D0%B8%D0%BD%D0%B0%D0%BD%D1%81%D0%B8%D1%98%D1%81%D0%BA%D0%B8_%D0%B8%D0%BD%D1%81%D1%82%D1%80%D1%83%D0%BC%D0%B5%D0%BD%D1%82%D0%B8&amp;action=edit&amp;redlink=1" TargetMode="External"/><Relationship Id="rId12" Type="http://schemas.openxmlformats.org/officeDocument/2006/relationships/hyperlink" Target="https://sr.wikipedia.org/wiki/%D0%9F%D1%80%D0%B5%D0%B4%D1%83%D0%B7%D0%B5%D1%9B%D0%B5" TargetMode="External"/><Relationship Id="rId2" Type="http://schemas.openxmlformats.org/officeDocument/2006/relationships/hyperlink" Target="https://sr.wikipedia.org/wiki/%D0%95%D0%BD%D0%B3%D0%BB%D0%B5%D1%81%D0%BA%D0%B8_%D1%98%D0%B5%D0%B7%D0%B8%D0%BA" TargetMode="External"/><Relationship Id="rId1" Type="http://schemas.openxmlformats.org/officeDocument/2006/relationships/slideLayout" Target="../slideLayouts/slideLayout2.xml"/><Relationship Id="rId6" Type="http://schemas.openxmlformats.org/officeDocument/2006/relationships/hyperlink" Target="https://sr.wikipedia.org/wiki/%D0%A5%D0%B0%D1%80%D1%82%D0%B8%D1%98%D0%B0_%D0%BE%D0%B4_%D0%B2%D1%80%D0%B5%D0%B4%D0%BD%D0%BE%D1%81%D1%82%D0%B8" TargetMode="External"/><Relationship Id="rId11" Type="http://schemas.openxmlformats.org/officeDocument/2006/relationships/hyperlink" Target="https://sr.wikipedia.org/wiki/%D0%9E%D0%B1%D0%B2%D0%B5%D0%B7%D0%BD%D0%B8%D1%86%D0%B5" TargetMode="External"/><Relationship Id="rId5" Type="http://schemas.openxmlformats.org/officeDocument/2006/relationships/hyperlink" Target="https://sr.wikipedia.org/w/index.php?title=%D0%9A%D1%83%D0%BF%D0%BE%D0%B2%D0%B8%D0%BD%D0%B0&amp;action=edit&amp;redlink=1" TargetMode="External"/><Relationship Id="rId10" Type="http://schemas.openxmlformats.org/officeDocument/2006/relationships/hyperlink" Target="https://sr.wikipedia.org/wiki/%D0%90%D0%BA%D1%86%D0%B8%D0%BE%D0%BD%D0%B0%D1%80%D1%81%D0%BA%D0%BE_%D0%B4%D1%80%D1%83%D1%88%D1%82%D0%B2%D0%BE" TargetMode="External"/><Relationship Id="rId4" Type="http://schemas.openxmlformats.org/officeDocument/2006/relationships/hyperlink" Target="https://sr.wikipedia.org/wiki/%D0%9F%D1%80%D0%BE%D0%B4%D0%B0%D1%98%D0%B0" TargetMode="External"/><Relationship Id="rId9" Type="http://schemas.openxmlformats.org/officeDocument/2006/relationships/hyperlink" Target="https://sr.wikipedia.org/wiki/%D0%9D%D0%BE%D0%B2%D0%B0%D1%86"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hyperlink" Target="https://sr.wikipedia.org/wiki/%D0%91%D1%80%D1%83%D1%82%D0%BE_%D0%B4%D0%BE%D0%BC%D0%B0%D1%9B%D0%B8_%D0%BF%D1%80%D0%BE%D0%B8%D0%B7%D0%B2%D0%BE%D0%B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Cyrl-RS" dirty="0" smtClean="0"/>
              <a:t>Девизно тржиште</a:t>
            </a:r>
            <a:br>
              <a:rPr lang="sr-Cyrl-RS" dirty="0" smtClean="0"/>
            </a:br>
            <a:r>
              <a:rPr lang="sr-Cyrl-RS" sz="2800" dirty="0" smtClean="0"/>
              <a:t>За час који се реализује у среду 29.04 предвиђена је наставна јединица девизно тржиште.</a:t>
            </a:r>
            <a:br>
              <a:rPr lang="sr-Cyrl-RS" sz="2800" dirty="0" smtClean="0"/>
            </a:br>
            <a:r>
              <a:rPr lang="sr-Cyrl-RS" sz="2800" dirty="0" smtClean="0"/>
              <a:t>За додатна објашњења ученици се упућују на уџбеник страна 202.</a:t>
            </a:r>
            <a:endParaRPr lang="en-US" dirty="0"/>
          </a:p>
        </p:txBody>
      </p:sp>
      <p:sp>
        <p:nvSpPr>
          <p:cNvPr id="3" name="Subtitle 2"/>
          <p:cNvSpPr>
            <a:spLocks noGrp="1"/>
          </p:cNvSpPr>
          <p:nvPr>
            <p:ph type="subTitle" idx="1"/>
          </p:nvPr>
        </p:nvSpPr>
        <p:spPr/>
        <p:txBody>
          <a:bodyPr>
            <a:normAutofit fontScale="92500" lnSpcReduction="10000"/>
          </a:bodyPr>
          <a:lstStyle/>
          <a:p>
            <a:r>
              <a:rPr lang="sr-Cyrl-RS" sz="2600" dirty="0" smtClean="0"/>
              <a:t>Тржиште капитала</a:t>
            </a:r>
          </a:p>
          <a:p>
            <a:r>
              <a:rPr lang="sr-Cyrl-RS" sz="2400" dirty="0" smtClean="0"/>
              <a:t>За час који се реализује у среду 6.05 после 1 маја предвиђена је обрада тржишта капитала. </a:t>
            </a:r>
          </a:p>
          <a:p>
            <a:r>
              <a:rPr lang="sr-Cyrl-RS" sz="2400" dirty="0" smtClean="0"/>
              <a:t>За додатна објашњења ученици се упућују на уџбеник страна 203</a:t>
            </a:r>
            <a:endParaRPr lang="en-US" sz="2400" dirty="0"/>
          </a:p>
        </p:txBody>
      </p:sp>
      <p:pic>
        <p:nvPicPr>
          <p:cNvPr id="4" name="Picture 3" descr="750989_novac_ls-xs.jpg"/>
          <p:cNvPicPr>
            <a:picLocks noChangeAspect="1"/>
          </p:cNvPicPr>
          <p:nvPr/>
        </p:nvPicPr>
        <p:blipFill>
          <a:blip r:embed="rId2"/>
          <a:stretch>
            <a:fillRect/>
          </a:stretch>
        </p:blipFill>
        <p:spPr>
          <a:xfrm>
            <a:off x="714348" y="214290"/>
            <a:ext cx="3286148" cy="1610348"/>
          </a:xfrm>
          <a:prstGeom prst="rect">
            <a:avLst/>
          </a:prstGeom>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Девизно тржиште</a:t>
            </a:r>
            <a:endParaRPr lang="en-US" dirty="0"/>
          </a:p>
        </p:txBody>
      </p:sp>
      <p:sp>
        <p:nvSpPr>
          <p:cNvPr id="3" name="Content Placeholder 2"/>
          <p:cNvSpPr>
            <a:spLocks noGrp="1"/>
          </p:cNvSpPr>
          <p:nvPr>
            <p:ph idx="1"/>
          </p:nvPr>
        </p:nvSpPr>
        <p:spPr/>
        <p:txBody>
          <a:bodyPr>
            <a:normAutofit/>
          </a:bodyPr>
          <a:lstStyle/>
          <a:p>
            <a:pPr>
              <a:buFont typeface="Arial" charset="0"/>
              <a:buChar char="•"/>
            </a:pPr>
            <a:r>
              <a:rPr lang="ru-RU" sz="2000" b="1" dirty="0" smtClean="0"/>
              <a:t>Девизно тржиште</a:t>
            </a:r>
            <a:r>
              <a:rPr lang="ru-RU" sz="2000" dirty="0" smtClean="0"/>
              <a:t> је подсистем </a:t>
            </a:r>
            <a:r>
              <a:rPr lang="ru-RU" sz="2000" dirty="0" smtClean="0">
                <a:hlinkClick r:id="rId2" tooltip="Финансијска тржишта"/>
              </a:rPr>
              <a:t>финансијског тржишта</a:t>
            </a:r>
            <a:r>
              <a:rPr lang="ru-RU" sz="2000" dirty="0" smtClean="0"/>
              <a:t> а обично се везује за </a:t>
            </a:r>
            <a:r>
              <a:rPr lang="ru-RU" sz="2000" dirty="0" smtClean="0">
                <a:hlinkClick r:id="rId3" tooltip="Тржиште новца"/>
              </a:rPr>
              <a:t>тржиште новца</a:t>
            </a:r>
            <a:r>
              <a:rPr lang="ru-RU" sz="2000" dirty="0" smtClean="0"/>
              <a:t> пошто се као предмет трговине јављају страна средства плаћања тј. </a:t>
            </a:r>
            <a:r>
              <a:rPr lang="ru-RU" sz="2000" dirty="0" smtClean="0">
                <a:hlinkClick r:id="rId4" tooltip="Девизе (страница не постоји)"/>
              </a:rPr>
              <a:t>девизе</a:t>
            </a:r>
            <a:r>
              <a:rPr lang="ru-RU" sz="2000" dirty="0" smtClean="0"/>
              <a:t> на рачунима страних банака, а које су плативе у иностраним финансијским центрима.</a:t>
            </a:r>
            <a:endParaRPr lang="sr-Latn-RS" sz="2000" dirty="0" smtClean="0"/>
          </a:p>
          <a:p>
            <a:pPr>
              <a:buFont typeface="Arial" charset="0"/>
              <a:buChar char="•"/>
            </a:pPr>
            <a:endParaRPr lang="en-US" sz="2000" dirty="0"/>
          </a:p>
        </p:txBody>
      </p:sp>
      <p:sp>
        <p:nvSpPr>
          <p:cNvPr id="4" name="Rectangle 3"/>
          <p:cNvSpPr/>
          <p:nvPr/>
        </p:nvSpPr>
        <p:spPr>
          <a:xfrm>
            <a:off x="428596" y="3643314"/>
            <a:ext cx="8286808" cy="2246769"/>
          </a:xfrm>
          <a:prstGeom prst="rect">
            <a:avLst/>
          </a:prstGeom>
        </p:spPr>
        <p:txBody>
          <a:bodyPr wrap="square">
            <a:spAutoFit/>
          </a:bodyPr>
          <a:lstStyle/>
          <a:p>
            <a:pPr>
              <a:buFont typeface="Arial" charset="0"/>
              <a:buChar char="•"/>
            </a:pPr>
            <a:r>
              <a:rPr lang="ru-RU" sz="2000" dirty="0" smtClean="0"/>
              <a:t>У зависности од кретања понуде и тражње формира се </a:t>
            </a:r>
            <a:r>
              <a:rPr lang="ru-RU" sz="2000" dirty="0" smtClean="0">
                <a:hlinkClick r:id="rId5" tooltip="Девизни курс"/>
              </a:rPr>
              <a:t>девизни курс</a:t>
            </a:r>
            <a:r>
              <a:rPr lang="ru-RU" sz="2000" dirty="0" smtClean="0"/>
              <a:t>.</a:t>
            </a:r>
          </a:p>
          <a:p>
            <a:pPr>
              <a:buFont typeface="Arial" charset="0"/>
              <a:buChar char="•"/>
            </a:pPr>
            <a:r>
              <a:rPr lang="ru-RU" sz="2000" dirty="0" smtClean="0"/>
              <a:t> Девизни курс се формира на два нивоа:</a:t>
            </a:r>
          </a:p>
          <a:p>
            <a:pPr>
              <a:buFont typeface="Arial" charset="0"/>
              <a:buChar char="•"/>
            </a:pPr>
            <a:r>
              <a:rPr lang="ru-RU" sz="2000" dirty="0" smtClean="0"/>
              <a:t> на самом тржишту или у оквиру међубанкарских </a:t>
            </a:r>
            <a:r>
              <a:rPr lang="ru-RU" sz="2000" dirty="0" smtClean="0">
                <a:hlinkClick r:id="rId6" tooltip="Трансакција"/>
              </a:rPr>
              <a:t>трансакција</a:t>
            </a:r>
            <a:r>
              <a:rPr lang="ru-RU" sz="2000" dirty="0" smtClean="0"/>
              <a:t>. </a:t>
            </a:r>
          </a:p>
          <a:p>
            <a:pPr>
              <a:buFont typeface="Arial" charset="0"/>
              <a:buChar char="•"/>
            </a:pPr>
            <a:r>
              <a:rPr lang="ru-RU" sz="2000" dirty="0" smtClean="0"/>
              <a:t>Тргује се </a:t>
            </a:r>
            <a:r>
              <a:rPr lang="ru-RU" sz="2000" i="1" dirty="0" smtClean="0">
                <a:hlinkClick r:id="rId7" tooltip="Spot"/>
              </a:rPr>
              <a:t>спот</a:t>
            </a:r>
            <a:r>
              <a:rPr lang="ru-RU" sz="2000" dirty="0" smtClean="0"/>
              <a:t> што подразумева трговање које се извршава у року од два дана од закључења </a:t>
            </a:r>
            <a:r>
              <a:rPr lang="ru-RU" sz="2000" dirty="0" smtClean="0">
                <a:hlinkClick r:id="rId8" tooltip="Ugovor"/>
              </a:rPr>
              <a:t>уговора</a:t>
            </a:r>
            <a:r>
              <a:rPr lang="ru-RU" sz="2000" dirty="0" smtClean="0"/>
              <a:t> или на </a:t>
            </a:r>
            <a:r>
              <a:rPr lang="ru-RU" sz="2000" i="1" dirty="0" smtClean="0">
                <a:hlinkClick r:id="rId9" tooltip="Терминско тржиште"/>
              </a:rPr>
              <a:t>термин</a:t>
            </a:r>
            <a:r>
              <a:rPr lang="ru-RU" sz="2000" dirty="0" smtClean="0"/>
              <a:t> (</a:t>
            </a:r>
            <a:r>
              <a:rPr lang="ru-RU" sz="2000" dirty="0" smtClean="0">
                <a:hlinkClick r:id="rId10" tooltip="Форвард (страница не постоји)"/>
              </a:rPr>
              <a:t>форвард</a:t>
            </a:r>
            <a:r>
              <a:rPr lang="ru-RU" sz="2000" dirty="0" smtClean="0"/>
              <a:t>) које подразумева да се трансакције извршавају по протеку рока од 1, 2, 3 или 6 месеци.</a:t>
            </a:r>
            <a:endParaRPr lang="en-US" sz="2000" dirty="0"/>
          </a:p>
        </p:txBody>
      </p:sp>
    </p:spTree>
  </p:cSld>
  <p:clrMapOvr>
    <a:masterClrMapping/>
  </p:clrMapOvr>
  <p:transition>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Системи и учесници девизног тржишта</a:t>
            </a:r>
            <a:endParaRPr lang="en-US" dirty="0"/>
          </a:p>
        </p:txBody>
      </p:sp>
      <p:sp>
        <p:nvSpPr>
          <p:cNvPr id="3" name="Content Placeholder 2"/>
          <p:cNvSpPr>
            <a:spLocks noGrp="1"/>
          </p:cNvSpPr>
          <p:nvPr>
            <p:ph sz="half" idx="1"/>
          </p:nvPr>
        </p:nvSpPr>
        <p:spPr/>
        <p:txBody>
          <a:bodyPr>
            <a:normAutofit fontScale="77500" lnSpcReduction="20000"/>
          </a:bodyPr>
          <a:lstStyle/>
          <a:p>
            <a:r>
              <a:rPr lang="ru-RU" dirty="0" smtClean="0"/>
              <a:t>На девизним тржиштима се тргује по два система:</a:t>
            </a:r>
          </a:p>
          <a:p>
            <a:pPr>
              <a:buNone/>
            </a:pPr>
            <a:endParaRPr lang="ru-RU" dirty="0" smtClean="0"/>
          </a:p>
          <a:p>
            <a:r>
              <a:rPr lang="ru-RU" dirty="0" smtClean="0"/>
              <a:t>за одређен број јединица домаће валуте се обавља купопродаја за одређену јединицу стране валуте,</a:t>
            </a:r>
          </a:p>
          <a:p>
            <a:endParaRPr lang="ru-RU" dirty="0" smtClean="0"/>
          </a:p>
          <a:p>
            <a:r>
              <a:rPr lang="ru-RU" dirty="0" smtClean="0"/>
              <a:t>за одређен број јединица стране валуте се обавња купопродаја за одређени број јединица домаће валуте.</a:t>
            </a:r>
          </a:p>
          <a:p>
            <a:endParaRPr lang="en-US" dirty="0"/>
          </a:p>
        </p:txBody>
      </p:sp>
      <p:sp>
        <p:nvSpPr>
          <p:cNvPr id="4" name="Content Placeholder 3"/>
          <p:cNvSpPr>
            <a:spLocks noGrp="1"/>
          </p:cNvSpPr>
          <p:nvPr>
            <p:ph sz="half" idx="2"/>
          </p:nvPr>
        </p:nvSpPr>
        <p:spPr/>
        <p:txBody>
          <a:bodyPr>
            <a:normAutofit fontScale="77500" lnSpcReduction="20000"/>
          </a:bodyPr>
          <a:lstStyle/>
          <a:p>
            <a:r>
              <a:rPr lang="ru-RU" dirty="0" smtClean="0"/>
              <a:t>Субјекти на девизном тржишту су </a:t>
            </a:r>
            <a:r>
              <a:rPr lang="ru-RU" dirty="0" smtClean="0">
                <a:hlinkClick r:id="rId2" tooltip="Централна банка"/>
              </a:rPr>
              <a:t>Централна банка</a:t>
            </a:r>
            <a:r>
              <a:rPr lang="ru-RU" dirty="0" smtClean="0"/>
              <a:t> и </a:t>
            </a:r>
            <a:r>
              <a:rPr lang="ru-RU" dirty="0" smtClean="0">
                <a:hlinkClick r:id="rId3" tooltip="Банка"/>
              </a:rPr>
              <a:t>пословне банке</a:t>
            </a:r>
            <a:r>
              <a:rPr lang="ru-RU" dirty="0" smtClean="0"/>
              <a:t> које су овлаштене да тргују на овом тржишту.</a:t>
            </a:r>
          </a:p>
          <a:p>
            <a:endParaRPr lang="ru-RU" dirty="0" smtClean="0"/>
          </a:p>
          <a:p>
            <a:r>
              <a:rPr lang="ru-RU" dirty="0" smtClean="0"/>
              <a:t>Главни центри за трговање девизама јављају се </a:t>
            </a:r>
            <a:r>
              <a:rPr lang="ru-RU" dirty="0" smtClean="0">
                <a:hlinkClick r:id="rId4" tooltip="Њујорк"/>
              </a:rPr>
              <a:t>Њујорк</a:t>
            </a:r>
            <a:r>
              <a:rPr lang="ru-RU" dirty="0" smtClean="0"/>
              <a:t>, </a:t>
            </a:r>
            <a:r>
              <a:rPr lang="ru-RU" dirty="0" smtClean="0">
                <a:hlinkClick r:id="rId5" tooltip="Лондон"/>
              </a:rPr>
              <a:t>Лондон</a:t>
            </a:r>
            <a:r>
              <a:rPr lang="ru-RU" dirty="0" smtClean="0"/>
              <a:t>, </a:t>
            </a:r>
            <a:r>
              <a:rPr lang="ru-RU" dirty="0" smtClean="0">
                <a:hlinkClick r:id="rId6" tooltip="Франкфурт"/>
              </a:rPr>
              <a:t>Франкфурт</a:t>
            </a:r>
            <a:r>
              <a:rPr lang="ru-RU" dirty="0" smtClean="0"/>
              <a:t> и </a:t>
            </a:r>
            <a:r>
              <a:rPr lang="ru-RU" u="sng" dirty="0" smtClean="0">
                <a:hlinkClick r:id="rId7"/>
              </a:rPr>
              <a:t>Токио</a:t>
            </a:r>
            <a:r>
              <a:rPr lang="ru-RU" dirty="0" smtClean="0"/>
              <a:t>.</a:t>
            </a:r>
            <a:endParaRPr lang="ru-RU" dirty="0"/>
          </a:p>
        </p:txBody>
      </p:sp>
    </p:spTree>
  </p:cSld>
  <p:clrMapOvr>
    <a:masterClrMapping/>
  </p:clrMapOvr>
  <p:transition>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Тржиште капитала</a:t>
            </a:r>
            <a:endParaRPr lang="en-US" dirty="0"/>
          </a:p>
        </p:txBody>
      </p:sp>
      <p:sp>
        <p:nvSpPr>
          <p:cNvPr id="3" name="Content Placeholder 2"/>
          <p:cNvSpPr>
            <a:spLocks noGrp="1"/>
          </p:cNvSpPr>
          <p:nvPr>
            <p:ph idx="1"/>
          </p:nvPr>
        </p:nvSpPr>
        <p:spPr/>
        <p:txBody>
          <a:bodyPr>
            <a:normAutofit lnSpcReduction="10000"/>
          </a:bodyPr>
          <a:lstStyle/>
          <a:p>
            <a:r>
              <a:rPr lang="sr-Cyrl-RS" sz="2000" b="1" dirty="0" smtClean="0"/>
              <a:t>Тржиште капитала</a:t>
            </a:r>
            <a:r>
              <a:rPr lang="sr-Cyrl-RS" sz="2000" dirty="0" smtClean="0"/>
              <a:t> (</a:t>
            </a:r>
            <a:r>
              <a:rPr lang="sr-Cyrl-RS" sz="2000" dirty="0" smtClean="0">
                <a:hlinkClick r:id="rId2" tooltip="Енглески језик"/>
              </a:rPr>
              <a:t>енгл.</a:t>
            </a:r>
            <a:r>
              <a:rPr lang="sr-Cyrl-RS" sz="2000" dirty="0" smtClean="0"/>
              <a:t> </a:t>
            </a:r>
            <a:r>
              <a:rPr lang="en-US" sz="2000" i="1" dirty="0" smtClean="0"/>
              <a:t>Capital Market</a:t>
            </a:r>
            <a:r>
              <a:rPr lang="en-US" sz="2000" dirty="0" smtClean="0"/>
              <a:t>) </a:t>
            </a:r>
            <a:r>
              <a:rPr lang="sr-Cyrl-RS" sz="2000" dirty="0" smtClean="0"/>
              <a:t>је део </a:t>
            </a:r>
            <a:r>
              <a:rPr lang="sr-Cyrl-RS" sz="2000" dirty="0" smtClean="0">
                <a:hlinkClick r:id="rId3" tooltip="Финансијско тржиште"/>
              </a:rPr>
              <a:t>финансијског тржишта</a:t>
            </a:r>
            <a:r>
              <a:rPr lang="sr-Cyrl-RS" sz="2000" dirty="0" smtClean="0"/>
              <a:t> на коме се врши </a:t>
            </a:r>
            <a:r>
              <a:rPr lang="sr-Cyrl-RS" sz="2000" dirty="0" smtClean="0">
                <a:hlinkClick r:id="rId4" tooltip="Продаја"/>
              </a:rPr>
              <a:t>продаја</a:t>
            </a:r>
            <a:r>
              <a:rPr lang="sr-Cyrl-RS" sz="2000" dirty="0" smtClean="0"/>
              <a:t> и </a:t>
            </a:r>
            <a:r>
              <a:rPr lang="sr-Cyrl-RS" sz="2000" dirty="0" smtClean="0">
                <a:hlinkClick r:id="rId5" tooltip="Куповина (страница не постоји)"/>
              </a:rPr>
              <a:t>куповина</a:t>
            </a:r>
            <a:r>
              <a:rPr lang="sr-Cyrl-RS" sz="2000" dirty="0" smtClean="0"/>
              <a:t> </a:t>
            </a:r>
            <a:r>
              <a:rPr lang="sr-Cyrl-RS" sz="2000" dirty="0" smtClean="0">
                <a:hlinkClick r:id="rId6" tooltip="Хартија од вредности"/>
              </a:rPr>
              <a:t>хартија од вредности</a:t>
            </a:r>
            <a:r>
              <a:rPr lang="sr-Cyrl-RS" sz="2000" dirty="0" smtClean="0"/>
              <a:t>, односно дугорочних </a:t>
            </a:r>
            <a:r>
              <a:rPr lang="sr-Cyrl-RS" sz="2000" dirty="0" smtClean="0">
                <a:hlinkClick r:id="rId7" tooltip="Финансијски инструменти (страница не постоји)"/>
              </a:rPr>
              <a:t>финансијских инструмената</a:t>
            </a:r>
            <a:r>
              <a:rPr lang="sr-Cyrl-RS" sz="2000" dirty="0" smtClean="0"/>
              <a:t>, чији је рок доспећа преко годину дана.</a:t>
            </a:r>
            <a:endParaRPr lang="sr-Cyrl-RS" sz="2000" baseline="30000" dirty="0" smtClean="0"/>
          </a:p>
          <a:p>
            <a:endParaRPr lang="sr-Cyrl-RS" sz="2000" dirty="0" smtClean="0"/>
          </a:p>
          <a:p>
            <a:r>
              <a:rPr lang="sr-Cyrl-RS" sz="2000" dirty="0" smtClean="0"/>
              <a:t>Најзначајније хартије од вредности су </a:t>
            </a:r>
            <a:r>
              <a:rPr lang="sr-Cyrl-RS" sz="2000" dirty="0" smtClean="0">
                <a:hlinkClick r:id="rId8" tooltip="Деонице"/>
              </a:rPr>
              <a:t>акције</a:t>
            </a:r>
            <a:r>
              <a:rPr lang="sr-Cyrl-RS" sz="2000" dirty="0" smtClean="0"/>
              <a:t>, које практично немају рок доспећа, већ се позајмљивање </a:t>
            </a:r>
            <a:r>
              <a:rPr lang="sr-Cyrl-RS" sz="2000" dirty="0" smtClean="0">
                <a:hlinkClick r:id="rId9" tooltip="Новац"/>
              </a:rPr>
              <a:t>новца</a:t>
            </a:r>
            <a:r>
              <a:rPr lang="sr-Cyrl-RS" sz="2000" dirty="0" smtClean="0"/>
              <a:t> врши докле год постоји </a:t>
            </a:r>
            <a:r>
              <a:rPr lang="sr-Cyrl-RS" sz="2000" dirty="0" smtClean="0">
                <a:hlinkClick r:id="rId10" tooltip="Акционарско друштво"/>
              </a:rPr>
              <a:t>акционарско друштво</a:t>
            </a:r>
            <a:r>
              <a:rPr lang="sr-Cyrl-RS" sz="2000" dirty="0" smtClean="0"/>
              <a:t> и дугорочне </a:t>
            </a:r>
            <a:r>
              <a:rPr lang="sr-Cyrl-RS" sz="2000" dirty="0" smtClean="0">
                <a:hlinkClick r:id="rId11" tooltip="Обвезнице"/>
              </a:rPr>
              <a:t>обвезнице</a:t>
            </a:r>
            <a:r>
              <a:rPr lang="sr-Cyrl-RS" sz="2000" dirty="0" smtClean="0"/>
              <a:t>, које </a:t>
            </a:r>
            <a:r>
              <a:rPr lang="sr-Cyrl-RS" sz="2000" dirty="0" smtClean="0">
                <a:hlinkClick r:id="rId12" tooltip="Предузеће"/>
              </a:rPr>
              <a:t>предузеће</a:t>
            </a:r>
            <a:r>
              <a:rPr lang="sr-Cyrl-RS" sz="2000" dirty="0" smtClean="0"/>
              <a:t> издаје када му је потребан туђ новац на дуже време.</a:t>
            </a:r>
          </a:p>
          <a:p>
            <a:endParaRPr lang="sr-Cyrl-RS" sz="2000" baseline="30000" dirty="0" smtClean="0"/>
          </a:p>
          <a:p>
            <a:r>
              <a:rPr lang="sr-Cyrl-RS" sz="2000" dirty="0" smtClean="0"/>
              <a:t>Према пореклу хартија од вредности са којима се тргује, тржиште капитала може бити примарно и секундарно.</a:t>
            </a:r>
          </a:p>
          <a:p>
            <a:endParaRPr lang="en-US" sz="2000" dirty="0"/>
          </a:p>
        </p:txBody>
      </p:sp>
      <p:pic>
        <p:nvPicPr>
          <p:cNvPr id="4" name="Picture 3" descr="tržište kapitala.jpg"/>
          <p:cNvPicPr>
            <a:picLocks noChangeAspect="1"/>
          </p:cNvPicPr>
          <p:nvPr/>
        </p:nvPicPr>
        <p:blipFill>
          <a:blip r:embed="rId13"/>
          <a:stretch>
            <a:fillRect/>
          </a:stretch>
        </p:blipFill>
        <p:spPr>
          <a:xfrm>
            <a:off x="6215074" y="214290"/>
            <a:ext cx="2928926" cy="1714488"/>
          </a:xfrm>
          <a:prstGeom prst="rect">
            <a:avLst/>
          </a:prstGeom>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400" dirty="0" smtClean="0"/>
              <a:t>ПРИМАРНО ТРЖИШТЕ</a:t>
            </a:r>
            <a:endParaRPr lang="en-US" sz="2400" dirty="0"/>
          </a:p>
        </p:txBody>
      </p:sp>
      <p:sp>
        <p:nvSpPr>
          <p:cNvPr id="3" name="Text Placeholder 2"/>
          <p:cNvSpPr>
            <a:spLocks noGrp="1"/>
          </p:cNvSpPr>
          <p:nvPr>
            <p:ph type="body" idx="2"/>
          </p:nvPr>
        </p:nvSpPr>
        <p:spPr/>
        <p:txBody>
          <a:bodyPr>
            <a:normAutofit/>
          </a:bodyPr>
          <a:lstStyle/>
          <a:p>
            <a:r>
              <a:rPr lang="sr-Cyrl-RS" sz="1800" dirty="0" smtClean="0"/>
              <a:t>УЧЕСНИЦИ ПРИМАРНОГ ТРЖИШТА</a:t>
            </a:r>
            <a:endParaRPr lang="en-US" sz="1800" dirty="0"/>
          </a:p>
        </p:txBody>
      </p:sp>
      <p:sp>
        <p:nvSpPr>
          <p:cNvPr id="4" name="Content Placeholder 3"/>
          <p:cNvSpPr>
            <a:spLocks noGrp="1"/>
          </p:cNvSpPr>
          <p:nvPr>
            <p:ph sz="half" idx="1"/>
          </p:nvPr>
        </p:nvSpPr>
        <p:spPr/>
        <p:txBody>
          <a:bodyPr>
            <a:noAutofit/>
          </a:bodyPr>
          <a:lstStyle/>
          <a:p>
            <a:r>
              <a:rPr lang="ru-RU" sz="1600" dirty="0" smtClean="0"/>
              <a:t>Примарно тржиште капитала подразумева прву емисију дугорочних хартија од вредности и њихову прву куповину.</a:t>
            </a:r>
          </a:p>
          <a:p>
            <a:endParaRPr lang="ru-RU" sz="1600" dirty="0" smtClean="0"/>
          </a:p>
          <a:p>
            <a:r>
              <a:rPr lang="ru-RU" sz="1600" dirty="0" smtClean="0"/>
              <a:t> Купопродаја се може обављати директно између издаваоца (еминента) и купца (инвеститора) или преко посредника. Учесници примарног тржишта капитала су издаваоц хартије од вредности, купац и посредник.</a:t>
            </a:r>
          </a:p>
          <a:p>
            <a:endParaRPr lang="ru-RU" sz="1600" dirty="0" smtClean="0"/>
          </a:p>
          <a:p>
            <a:r>
              <a:rPr lang="ru-RU" sz="1600" dirty="0" smtClean="0"/>
              <a:t> Од посредника су најзначајније банке, које могу обављати посао емисије финансијских инструмената и такође могу да откупе део ефекта или да их узму у комисион, у каснијој продаји.</a:t>
            </a:r>
          </a:p>
          <a:p>
            <a:endParaRPr lang="ru-RU" sz="1600" dirty="0" smtClean="0"/>
          </a:p>
          <a:p>
            <a:r>
              <a:rPr lang="ru-RU" sz="1600" dirty="0" smtClean="0"/>
              <a:t> Пласман финансијских инструмената може се вршити приватно или јавно. Приватни пласман подразумева директну продају инвеституру, при чему се заобилази отворено тржиште.</a:t>
            </a:r>
          </a:p>
          <a:p>
            <a:r>
              <a:rPr lang="ru-RU" sz="1600" dirty="0" smtClean="0"/>
              <a:t/>
            </a:r>
            <a:br>
              <a:rPr lang="ru-RU" sz="1600" dirty="0" smtClean="0"/>
            </a:br>
            <a:endParaRPr lang="en-US" sz="1600" dirty="0"/>
          </a:p>
        </p:txBody>
      </p:sp>
      <p:pic>
        <p:nvPicPr>
          <p:cNvPr id="5" name="Picture 4" descr="unnamed.jpg"/>
          <p:cNvPicPr>
            <a:picLocks noChangeAspect="1"/>
          </p:cNvPicPr>
          <p:nvPr/>
        </p:nvPicPr>
        <p:blipFill>
          <a:blip r:embed="rId2"/>
          <a:stretch>
            <a:fillRect/>
          </a:stretch>
        </p:blipFill>
        <p:spPr>
          <a:xfrm>
            <a:off x="4643438" y="0"/>
            <a:ext cx="4500562" cy="1937710"/>
          </a:xfrm>
          <a:prstGeom prst="rect">
            <a:avLst/>
          </a:prstGeom>
        </p:spPr>
      </p:pic>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sz="2400" dirty="0" smtClean="0"/>
              <a:t>СЕКУНДАРНО ТРЖИШТЕ</a:t>
            </a:r>
            <a:endParaRPr lang="en-US" sz="2400" dirty="0"/>
          </a:p>
        </p:txBody>
      </p:sp>
      <p:sp>
        <p:nvSpPr>
          <p:cNvPr id="3" name="Text Placeholder 2"/>
          <p:cNvSpPr>
            <a:spLocks noGrp="1"/>
          </p:cNvSpPr>
          <p:nvPr>
            <p:ph type="body" idx="2"/>
          </p:nvPr>
        </p:nvSpPr>
        <p:spPr/>
        <p:txBody>
          <a:bodyPr>
            <a:normAutofit/>
          </a:bodyPr>
          <a:lstStyle/>
          <a:p>
            <a:r>
              <a:rPr lang="sr-Cyrl-RS" sz="2000" dirty="0" smtClean="0"/>
              <a:t>Могућности и обавезе учесника</a:t>
            </a:r>
            <a:endParaRPr lang="en-US" sz="2000" dirty="0"/>
          </a:p>
        </p:txBody>
      </p:sp>
      <p:sp>
        <p:nvSpPr>
          <p:cNvPr id="4" name="Content Placeholder 3"/>
          <p:cNvSpPr>
            <a:spLocks noGrp="1"/>
          </p:cNvSpPr>
          <p:nvPr>
            <p:ph sz="half" idx="1"/>
          </p:nvPr>
        </p:nvSpPr>
        <p:spPr/>
        <p:txBody>
          <a:bodyPr>
            <a:normAutofit fontScale="92500" lnSpcReduction="20000"/>
          </a:bodyPr>
          <a:lstStyle/>
          <a:p>
            <a:r>
              <a:rPr lang="ru-RU" sz="2000" dirty="0" smtClean="0"/>
              <a:t>Секундарно тржиште капитала служи за препродају, односно сваку даљу купопродају већ емитованих дугорочних финансијских инструмената на примарном тржишту.</a:t>
            </a:r>
          </a:p>
          <a:p>
            <a:endParaRPr lang="ru-RU" sz="2000" dirty="0" smtClean="0"/>
          </a:p>
          <a:p>
            <a:r>
              <a:rPr lang="ru-RU" sz="2000" dirty="0" smtClean="0"/>
              <a:t> Ово тржиште власнику хартија од вредностипружа могућност да у сваком тренутку дође до готовог новца, при чему се мења власник хартија од вредности, док издаваоц има обавезе само према тренутном власнику.</a:t>
            </a:r>
            <a:endParaRPr lang="ru-RU" sz="2000" baseline="30000" dirty="0" smtClean="0"/>
          </a:p>
          <a:p>
            <a:endParaRPr lang="ru-RU" sz="2000" dirty="0" smtClean="0"/>
          </a:p>
          <a:p>
            <a:r>
              <a:rPr lang="ru-RU" sz="2000" dirty="0" smtClean="0"/>
              <a:t>Лица која купују хартије од вредности на примарном тржишту, издаваоцу неће платити већу суму од оне за коју сматра да их може постићи на секундарном тржишту.</a:t>
            </a:r>
          </a:p>
          <a:p>
            <a:pPr>
              <a:buNone/>
            </a:pPr>
            <a:endParaRPr lang="ru-RU" sz="2000" dirty="0" smtClean="0"/>
          </a:p>
          <a:p>
            <a:endParaRPr lang="en-US" sz="2000" dirty="0"/>
          </a:p>
        </p:txBody>
      </p:sp>
      <p:pic>
        <p:nvPicPr>
          <p:cNvPr id="5" name="Picture 4" descr="Trziste_kapitala.png"/>
          <p:cNvPicPr>
            <a:picLocks noChangeAspect="1"/>
          </p:cNvPicPr>
          <p:nvPr/>
        </p:nvPicPr>
        <p:blipFill>
          <a:blip r:embed="rId2"/>
          <a:stretch>
            <a:fillRect/>
          </a:stretch>
        </p:blipFill>
        <p:spPr>
          <a:xfrm>
            <a:off x="4071902" y="0"/>
            <a:ext cx="5072098" cy="1857364"/>
          </a:xfrm>
          <a:prstGeom prst="rect">
            <a:avLst/>
          </a:prstGeom>
        </p:spPr>
      </p:pic>
    </p:spTree>
  </p:cSld>
  <p:clrMapOvr>
    <a:masterClrMapping/>
  </p:clrMapOvr>
  <p:transition>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Развијеност тржишта капитала</a:t>
            </a:r>
            <a:endParaRPr lang="en-US" dirty="0"/>
          </a:p>
        </p:txBody>
      </p:sp>
      <p:sp>
        <p:nvSpPr>
          <p:cNvPr id="3" name="Content Placeholder 2"/>
          <p:cNvSpPr>
            <a:spLocks noGrp="1"/>
          </p:cNvSpPr>
          <p:nvPr>
            <p:ph idx="1"/>
          </p:nvPr>
        </p:nvSpPr>
        <p:spPr/>
        <p:txBody>
          <a:bodyPr>
            <a:noAutofit/>
          </a:bodyPr>
          <a:lstStyle/>
          <a:p>
            <a:r>
              <a:rPr lang="ru-RU" sz="1400" dirty="0" smtClean="0"/>
              <a:t>Развијеност тржишта капитала могуће је мерити коришћењем одговарајућих показатеља:</a:t>
            </a:r>
          </a:p>
          <a:p>
            <a:r>
              <a:rPr lang="ru-RU" sz="1400" dirty="0" smtClean="0"/>
              <a:t>величина</a:t>
            </a:r>
          </a:p>
          <a:p>
            <a:r>
              <a:rPr lang="ru-RU" sz="1400" dirty="0" smtClean="0"/>
              <a:t>активност</a:t>
            </a:r>
          </a:p>
          <a:p>
            <a:r>
              <a:rPr lang="ru-RU" sz="1400" dirty="0" smtClean="0"/>
              <a:t>ефикасност</a:t>
            </a:r>
          </a:p>
          <a:p>
            <a:r>
              <a:rPr lang="ru-RU" sz="1400" dirty="0" smtClean="0"/>
              <a:t>стабилност</a:t>
            </a:r>
          </a:p>
          <a:p>
            <a:r>
              <a:rPr lang="ru-RU" sz="1400" dirty="0" smtClean="0"/>
              <a:t>Показатељ величине тржишта капитала се процењује коришћењем комбинације показатељa величине тржишта акција и тржишта обвезница. Величина тржишта акција представаља удео тржишне капитализације у </a:t>
            </a:r>
            <a:r>
              <a:rPr lang="ru-RU" sz="1400" dirty="0" smtClean="0">
                <a:hlinkClick r:id="rId2" tooltip="Бруто домаћи производ"/>
              </a:rPr>
              <a:t>бруто домаћем производу</a:t>
            </a:r>
            <a:r>
              <a:rPr lang="ru-RU" sz="1400" dirty="0" smtClean="0"/>
              <a:t> (БДП). Она је једнака односу укупне тржишне вредности листираних акција и номиналне вредности бруто домаћег производа (БДП). Величина тржишта обвезница приказује се помоћу два одвојена показатеља: удела недоспелих корпоративних обвезница у БДП-у и удела државних обвезница у БДП.</a:t>
            </a:r>
            <a:endParaRPr lang="ru-RU" sz="1400" baseline="30000" dirty="0" smtClean="0"/>
          </a:p>
          <a:p>
            <a:endParaRPr lang="sr-Latn-RS" sz="1400" baseline="30000" dirty="0" smtClean="0"/>
          </a:p>
          <a:p>
            <a:r>
              <a:rPr lang="ru-RU" sz="1400" dirty="0" smtClean="0"/>
              <a:t>Показатељ активности тржишта капитала предствавља однос вредности промета акцијама и БДП-а</a:t>
            </a:r>
          </a:p>
          <a:p>
            <a:endParaRPr lang="sr-Latn-RS" sz="1400" dirty="0" smtClean="0"/>
          </a:p>
          <a:p>
            <a:r>
              <a:rPr lang="ru-RU" sz="1400" dirty="0" smtClean="0"/>
              <a:t>Показатељ ефикасности тржишта капитала представља однос промета и тржишне капитализације</a:t>
            </a:r>
            <a:endParaRPr lang="en-US" sz="1400" dirty="0"/>
          </a:p>
        </p:txBody>
      </p:sp>
    </p:spTree>
  </p:cSld>
  <p:clrMapOvr>
    <a:masterClrMapping/>
  </p:clrMapOvr>
  <p:transition>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Домаћи задатак</a:t>
            </a:r>
            <a:endParaRPr lang="en-US" dirty="0"/>
          </a:p>
        </p:txBody>
      </p:sp>
      <p:sp>
        <p:nvSpPr>
          <p:cNvPr id="3" name="Text Placeholder 2"/>
          <p:cNvSpPr>
            <a:spLocks noGrp="1"/>
          </p:cNvSpPr>
          <p:nvPr>
            <p:ph type="body" idx="1"/>
          </p:nvPr>
        </p:nvSpPr>
        <p:spPr>
          <a:xfrm>
            <a:off x="685800" y="2485800"/>
            <a:ext cx="6629400" cy="1066688"/>
          </a:xfrm>
        </p:spPr>
        <p:txBody>
          <a:bodyPr>
            <a:noAutofit/>
          </a:bodyPr>
          <a:lstStyle/>
          <a:p>
            <a:pPr marL="457200" indent="-457200"/>
            <a:r>
              <a:rPr lang="sr-Cyrl-RS" dirty="0" smtClean="0"/>
              <a:t>Направите мапу ума, по вашем избору појмова одговарајућих,  тако што ће вам кључни појам бити </a:t>
            </a:r>
            <a:r>
              <a:rPr lang="sr-Cyrl-RS" dirty="0" smtClean="0"/>
              <a:t>“</a:t>
            </a:r>
            <a:r>
              <a:rPr lang="sr-Cyrl-RS" b="1" dirty="0" smtClean="0"/>
              <a:t>финансијско тржиште</a:t>
            </a:r>
            <a:r>
              <a:rPr lang="sr-Cyrl-RS" dirty="0" smtClean="0"/>
              <a:t>”. </a:t>
            </a:r>
            <a:r>
              <a:rPr lang="sr-Cyrl-RS" dirty="0" smtClean="0"/>
              <a:t>Мапа ума (метода-техника) крећемо од централног појма ка периферним појмовима. Мапе се гранају свака грана има свој симбол или кључну реч. Мапирање било ког садржаја нам помаже да га упамтимо као целину, да направимо структуру (костур).</a:t>
            </a:r>
          </a:p>
          <a:p>
            <a:pPr marL="457200" indent="-457200">
              <a:buAutoNum type="arabicPeriod"/>
            </a:pPr>
            <a:endParaRPr lang="sr-Cyrl-RS" dirty="0" smtClean="0"/>
          </a:p>
          <a:p>
            <a:pPr marL="457200" indent="-457200">
              <a:buAutoNum type="arabicPeriod"/>
            </a:pPr>
            <a:endParaRPr lang="en-US" dirty="0"/>
          </a:p>
        </p:txBody>
      </p:sp>
      <p:sp>
        <p:nvSpPr>
          <p:cNvPr id="4" name="Smiley Face 3"/>
          <p:cNvSpPr/>
          <p:nvPr/>
        </p:nvSpPr>
        <p:spPr>
          <a:xfrm>
            <a:off x="6072198" y="3500438"/>
            <a:ext cx="1857388" cy="135732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miley Face 5"/>
          <p:cNvSpPr/>
          <p:nvPr/>
        </p:nvSpPr>
        <p:spPr>
          <a:xfrm>
            <a:off x="4714876" y="5286388"/>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miley Face 6"/>
          <p:cNvSpPr/>
          <p:nvPr/>
        </p:nvSpPr>
        <p:spPr>
          <a:xfrm>
            <a:off x="3000364" y="5786454"/>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randomBar dir="vert"/>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72</TotalTime>
  <Words>405</Words>
  <Application>Microsoft Office PowerPoint</Application>
  <PresentationFormat>On-screen Show (4:3)</PresentationFormat>
  <Paragraphs>55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Technic</vt:lpstr>
      <vt:lpstr>Девизно тржиште За час који се реализује у среду 29.04 предвиђена је наставна јединица девизно тржиште. За додатна објашњења ученици се упућују на уџбеник страна 202.</vt:lpstr>
      <vt:lpstr>Девизно тржиште</vt:lpstr>
      <vt:lpstr>Системи и учесници девизног тржишта</vt:lpstr>
      <vt:lpstr>Тржиште капитала</vt:lpstr>
      <vt:lpstr>ПРИМАРНО ТРЖИШТЕ</vt:lpstr>
      <vt:lpstr>СЕКУНДАРНО ТРЖИШТЕ</vt:lpstr>
      <vt:lpstr>Развијеност тржишта капитала</vt:lpstr>
      <vt:lpstr>Домаћи задатак</vt:lpstr>
    </vt:vector>
  </TitlesOfParts>
  <Company>SnipeR's Redemption Network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dc:title>
  <dc:creator>new user</dc:creator>
  <cp:lastModifiedBy>new user</cp:lastModifiedBy>
  <cp:revision>6</cp:revision>
  <dcterms:created xsi:type="dcterms:W3CDTF">2020-04-21T19:03:55Z</dcterms:created>
  <dcterms:modified xsi:type="dcterms:W3CDTF">2020-04-28T20:42:48Z</dcterms:modified>
</cp:coreProperties>
</file>