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4/20/2020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4/20/2020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sr.wikipedia.org/wiki/%D0%A6%D0%B5%D0%BD%D0%B0" TargetMode="External"/><Relationship Id="rId3" Type="http://schemas.openxmlformats.org/officeDocument/2006/relationships/hyperlink" Target="https://sr.wikipedia.org/wiki/%D0%9F%D0%BE%D0%BD%D1%83%D0%B4%D0%B0_(%D0%B5%D0%BA%D0%BE%D0%BD%D0%BE%D0%BC%D0%B8%D1%98%D0%B0)" TargetMode="External"/><Relationship Id="rId7" Type="http://schemas.openxmlformats.org/officeDocument/2006/relationships/hyperlink" Target="https://sr.wikipedia.org/wiki/%D0%9B%D0%B8%D0%BA%D0%B2%D0%B8%D0%B4%D0%BD%D0%BE%D1%81%D1%82" TargetMode="External"/><Relationship Id="rId2" Type="http://schemas.openxmlformats.org/officeDocument/2006/relationships/hyperlink" Target="https://sr.wikipedia.org/wiki/%D0%A4%D0%B8%D0%BD%D0%B0%D0%BD%D1%81%D0%B8%D1%98%D1%81%D0%BA%D0%B0_%D1%82%D1%80%D0%B6%D0%B8%D1%88%D1%8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r.wikipedia.org/wiki/%D0%A2%D1%80%D0%B3%D0%BE%D0%B2%D0%B8%D0%BD%D0%B0" TargetMode="External"/><Relationship Id="rId5" Type="http://schemas.openxmlformats.org/officeDocument/2006/relationships/hyperlink" Target="https://sr.wikipedia.org/wiki/%D0%A5%D0%B0%D1%80%D1%82%D0%B8%D1%98%D0%B5_%D0%BE%D0%B4_%D0%B2%D1%80%D0%B5%D0%B4%D0%BD%D0%BE%D1%81%D1%82%D0%B8" TargetMode="External"/><Relationship Id="rId4" Type="http://schemas.openxmlformats.org/officeDocument/2006/relationships/hyperlink" Target="https://sr.wikipedia.org/wiki/Potra%C5%BEnj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r.wikipedia.org/wiki/%D0%9A%D0%B0%D0%BF%D0%B8%D1%82%D0%B0%D0%BB" TargetMode="External"/><Relationship Id="rId2" Type="http://schemas.openxmlformats.org/officeDocument/2006/relationships/hyperlink" Target="https://sr.wikipedia.org/wiki/%D0%9B%D0%B8%D0%BA%D0%B2%D0%B8%D0%B4%D0%BD%D0%BE%D1%81%D1%82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hyperlink" Target="https://sr.wikipedia.org/wiki/%D0%94%D1%80%D0%B6%D0%B0%D0%B2%D0%B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Тржиште хартије од вредности;</a:t>
            </a:r>
            <a:br>
              <a:rPr lang="sr-Cyrl-RS" dirty="0" smtClean="0"/>
            </a:br>
            <a:r>
              <a:rPr lang="sr-Cyrl-RS" dirty="0" smtClean="0"/>
              <a:t>Новчано тржиште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Домаћи задатак : одговорите на питања из табеле и пошаљите као и до сада на </a:t>
            </a:r>
            <a:r>
              <a:rPr lang="sr-Latn-RS" dirty="0" smtClean="0"/>
              <a:t>classroom</a:t>
            </a:r>
            <a:r>
              <a:rPr lang="sr-Cyrl-RS" dirty="0" smtClean="0"/>
              <a:t>. Децо више пута сам вам поновила, не морате да преписујете лекције, али би било пожељно! Ваша повратна информација је садржна у домаћем задатку а онај ко и преписује само има додатну активност.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Домаћи задатак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*Попуните табелу и доставите у </a:t>
            </a:r>
            <a:r>
              <a:rPr lang="sr-Latn-RS" dirty="0" smtClean="0"/>
              <a:t> classroom.</a:t>
            </a:r>
          </a:p>
          <a:p>
            <a:r>
              <a:rPr lang="sr-Cyrl-RS" dirty="0" smtClean="0"/>
              <a:t>*Ко се не сналази са отварањем табеле, нека уради у свесци и достави на тај начин. *Одговарајте кратко и концизно, не пишите есеје, због табеларног приказа и ограничења простора. </a:t>
            </a:r>
            <a:endParaRPr lang="sr-Latn-RS" dirty="0" smtClean="0"/>
          </a:p>
          <a:p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1785918" y="4643446"/>
            <a:ext cx="2071702" cy="150019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2000264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Тржиште хартија од вредности</a:t>
            </a:r>
            <a:r>
              <a:rPr lang="ru-RU" sz="1800" dirty="0" smtClean="0"/>
              <a:t> </a:t>
            </a:r>
            <a:r>
              <a:rPr lang="sr-Latn-RS" sz="1800" dirty="0" smtClean="0"/>
              <a:t> </a:t>
            </a:r>
            <a:r>
              <a:rPr lang="ru-RU" sz="1800" dirty="0" smtClean="0"/>
              <a:t>представља </a:t>
            </a:r>
            <a:r>
              <a:rPr lang="ru-RU" sz="1800" dirty="0" smtClean="0"/>
              <a:t>део </a:t>
            </a:r>
            <a:r>
              <a:rPr lang="ru-RU" sz="1800" dirty="0" smtClean="0">
                <a:hlinkClick r:id="rId2" tooltip="Финансијска тржишта"/>
              </a:rPr>
              <a:t>финансијског тржишта</a:t>
            </a:r>
            <a:r>
              <a:rPr lang="ru-RU" sz="1800" dirty="0" smtClean="0"/>
              <a:t> на коме долази до сучељавања </a:t>
            </a:r>
            <a:r>
              <a:rPr lang="ru-RU" sz="1800" dirty="0" smtClean="0">
                <a:hlinkClick r:id="rId3" tooltip="Понуда (економија)"/>
              </a:rPr>
              <a:t>понуде</a:t>
            </a:r>
            <a:r>
              <a:rPr lang="ru-RU" sz="1800" dirty="0" smtClean="0"/>
              <a:t> и </a:t>
            </a:r>
            <a:r>
              <a:rPr lang="ru-RU" sz="1800" dirty="0" smtClean="0">
                <a:hlinkClick r:id="rId4" tooltip="Potražnja"/>
              </a:rPr>
              <a:t>тражње</a:t>
            </a:r>
            <a:r>
              <a:rPr lang="ru-RU" sz="1800" dirty="0" smtClean="0"/>
              <a:t> за </a:t>
            </a:r>
            <a:r>
              <a:rPr lang="ru-RU" sz="1800" dirty="0" smtClean="0">
                <a:hlinkClick r:id="rId5" tooltip="Хартије од вредности"/>
              </a:rPr>
              <a:t>хартијама од вредности</a:t>
            </a:r>
            <a:r>
              <a:rPr lang="ru-RU" sz="1800" dirty="0" smtClean="0"/>
              <a:t>. Обухвата </a:t>
            </a:r>
            <a:r>
              <a:rPr lang="ru-RU" sz="1800" dirty="0" smtClean="0">
                <a:hlinkClick r:id="rId6" tooltip="Трговина"/>
              </a:rPr>
              <a:t>трговину</a:t>
            </a:r>
            <a:r>
              <a:rPr lang="ru-RU" sz="1800" dirty="0" smtClean="0"/>
              <a:t> краткорочним и дугорочним хартијама од вредности.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/>
              <a:t>T</a:t>
            </a:r>
            <a:r>
              <a:rPr lang="ru-RU" dirty="0" smtClean="0"/>
              <a:t>ржиште треба да:</a:t>
            </a:r>
          </a:p>
          <a:p>
            <a:r>
              <a:rPr lang="ru-RU" dirty="0" smtClean="0"/>
              <a:t>буде </a:t>
            </a:r>
            <a:r>
              <a:rPr lang="ru-RU" dirty="0" smtClean="0">
                <a:hlinkClick r:id="rId7" tooltip="Ликвидност"/>
              </a:rPr>
              <a:t>ликвидно</a:t>
            </a:r>
            <a:r>
              <a:rPr lang="ru-RU" dirty="0" smtClean="0"/>
              <a:t> – способно да брзо конвертује хартије у готовину како би се купопродаја могла брзо извршити по </a:t>
            </a:r>
            <a:r>
              <a:rPr lang="ru-RU" dirty="0" smtClean="0">
                <a:hlinkClick r:id="rId8" tooltip="Цена"/>
              </a:rPr>
              <a:t>цени</a:t>
            </a:r>
            <a:r>
              <a:rPr lang="ru-RU" dirty="0" smtClean="0"/>
              <a:t> која је блиска унутрашњој вредности хартије;</a:t>
            </a:r>
          </a:p>
          <a:p>
            <a:r>
              <a:rPr lang="ru-RU" dirty="0" smtClean="0"/>
              <a:t>свим учесницима пружи истовремено информације о понуди и тражњи;</a:t>
            </a:r>
          </a:p>
          <a:p>
            <a:r>
              <a:rPr lang="ru-RU" dirty="0" smtClean="0"/>
              <a:t>обезбеди континуитет цене;</a:t>
            </a:r>
          </a:p>
          <a:p>
            <a:r>
              <a:rPr lang="ru-RU" dirty="0" smtClean="0"/>
              <a:t>обезбеди ниске трансакционе трошкове, односно да свим учесницима омогући да купе или продају хартије уз разумне трошкове;</a:t>
            </a:r>
          </a:p>
          <a:p>
            <a:r>
              <a:rPr lang="ru-RU" dirty="0" smtClean="0"/>
              <a:t>омогући свим тржишним учесницима исти приступ;</a:t>
            </a:r>
          </a:p>
          <a:p>
            <a:r>
              <a:rPr lang="ru-RU" dirty="0" smtClean="0"/>
              <a:t>обезбеди да се цене брзо прилагођавају новој информацији, као и да је та информација објављена истовремено свим учесницима.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ФУНКЦИЈЕ ТРЖИШТА ХОВ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Основна функција </a:t>
            </a:r>
            <a:r>
              <a:rPr lang="ru-RU" dirty="0" smtClean="0"/>
              <a:t>тржишта хартија од вредности је да продавцу хартија омогући да под најповољнијим тржишним условима дође до краткорочних финансијских средстава за одржавање нормалног пословног процеса и </a:t>
            </a:r>
            <a:r>
              <a:rPr lang="ru-RU" dirty="0" smtClean="0">
                <a:hlinkClick r:id="rId2" tooltip="Ликвидност"/>
              </a:rPr>
              <a:t>ликвидности</a:t>
            </a:r>
            <a:r>
              <a:rPr lang="ru-RU" dirty="0" smtClean="0"/>
              <a:t>, односно да дође до недостајућих дугорочних финансијских средстава (</a:t>
            </a:r>
            <a:r>
              <a:rPr lang="ru-RU" dirty="0" smtClean="0">
                <a:hlinkClick r:id="rId3" tooltip="Капитал"/>
              </a:rPr>
              <a:t>капитала</a:t>
            </a:r>
            <a:r>
              <a:rPr lang="ru-RU" dirty="0" smtClean="0"/>
              <a:t>) за финансирање раста и развоја, и да купцу хартија (инвеститору) омогући да под најповољнијим тржишним условима пласира краткорочна и/или дугорочна средства која му тренутно нису неопходна.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У свим земљама у којима постоји тржиште хартија од вредности као </a:t>
            </a:r>
            <a:r>
              <a:rPr lang="ru-RU" b="1" dirty="0" smtClean="0"/>
              <a:t>учесници</a:t>
            </a:r>
            <a:r>
              <a:rPr lang="ru-RU" dirty="0" smtClean="0"/>
              <a:t> се јављају:</a:t>
            </a:r>
            <a:endParaRPr lang="sr-Latn-RS" dirty="0" smtClean="0"/>
          </a:p>
          <a:p>
            <a:endParaRPr lang="sr-Latn-RS" dirty="0" smtClean="0"/>
          </a:p>
          <a:p>
            <a:endParaRPr lang="ru-RU" dirty="0" smtClean="0"/>
          </a:p>
          <a:p>
            <a:r>
              <a:rPr lang="ru-RU" dirty="0" smtClean="0"/>
              <a:t>1. инвеститори (власници финансијских средстава),</a:t>
            </a:r>
          </a:p>
          <a:p>
            <a:endParaRPr lang="ru-RU" dirty="0" smtClean="0"/>
          </a:p>
          <a:p>
            <a:r>
              <a:rPr lang="ru-RU" dirty="0" smtClean="0"/>
              <a:t>2. корисници финансијских средстава,</a:t>
            </a:r>
          </a:p>
          <a:p>
            <a:endParaRPr lang="ru-RU" dirty="0" smtClean="0"/>
          </a:p>
          <a:p>
            <a:r>
              <a:rPr lang="ru-RU" dirty="0" smtClean="0"/>
              <a:t>3. посредници и</a:t>
            </a:r>
          </a:p>
          <a:p>
            <a:endParaRPr lang="ru-RU" dirty="0" smtClean="0"/>
          </a:p>
          <a:p>
            <a:r>
              <a:rPr lang="ru-RU" dirty="0" smtClean="0">
                <a:hlinkClick r:id="rId4" tooltip="Држава"/>
              </a:rPr>
              <a:t>4. држава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Picture 4" descr="what-is-human-capital_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57686" y="5072074"/>
            <a:ext cx="4786314" cy="178592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ФИНАНСИЈСКА ТРЖИШТА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Функција финансијског тржишта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Основна функција финансијских тржишта је усмеравање средстава од оних који имају вишак, ка онима који имају мањак средстава.</a:t>
            </a:r>
          </a:p>
          <a:p>
            <a:r>
              <a:rPr lang="ru-RU" sz="1600" dirty="0" smtClean="0"/>
              <a:t>Појединци, породице, фирме и јавни сектор који су зарађивали више него што су трошили, усмеравају вишак прихода ка онима који имају мањак средстава преко финансијског тржишта. </a:t>
            </a:r>
          </a:p>
          <a:p>
            <a:r>
              <a:rPr lang="ru-RU" sz="1600" dirty="0" smtClean="0"/>
              <a:t>На једној страни су зајмодавци који позајмљују средства. </a:t>
            </a:r>
          </a:p>
          <a:p>
            <a:r>
              <a:rPr lang="ru-RU" sz="1600" dirty="0" smtClean="0"/>
              <a:t>На другој страни су зајмопримци, који морају да позајме средства да би финансирали своје потребе.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Улога финансијског тржишта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Финансијска тржишта имају важну улогу у економији сваке земље.</a:t>
            </a:r>
          </a:p>
          <a:p>
            <a:r>
              <a:rPr lang="ru-RU" dirty="0" smtClean="0"/>
              <a:t> Помоћу њих се усмеравају средства од оних који немају прилике за продуктивна улагања а имају средства, ка онима који имају такве прилике, а немају средства.</a:t>
            </a:r>
          </a:p>
          <a:p>
            <a:r>
              <a:rPr lang="ru-RU" dirty="0" smtClean="0"/>
              <a:t>Због тога су финансијска тржишта важна за ефикасно кретање капитала.</a:t>
            </a:r>
          </a:p>
          <a:p>
            <a:r>
              <a:rPr lang="ru-RU" dirty="0" smtClean="0"/>
              <a:t> То доприноси ефикасности функционисања економије земље.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Сегменти финансијског тржишта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Са</a:t>
            </a:r>
            <a:r>
              <a:rPr lang="ru-RU" sz="2400" dirty="0" smtClean="0"/>
              <a:t>времено финансијско тржиште има три релативно самостална сегмента: </a:t>
            </a:r>
          </a:p>
          <a:p>
            <a:r>
              <a:rPr lang="ru-RU" sz="2400" dirty="0" smtClean="0"/>
              <a:t>1. тржиште новца, 2. тржиште капитала, и 3. девизно тржиште. </a:t>
            </a:r>
          </a:p>
          <a:p>
            <a:r>
              <a:rPr lang="ru-RU" sz="2400" dirty="0" smtClean="0"/>
              <a:t>Лако је раздвојити тржиште новца и девизно тржиште. Међутим, тешко је то учинити са тржиштем новца и тржиштем капитала. </a:t>
            </a:r>
            <a:endParaRPr lang="en-US" sz="2400" dirty="0"/>
          </a:p>
        </p:txBody>
      </p:sp>
      <p:pic>
        <p:nvPicPr>
          <p:cNvPr id="4" name="Picture 3" descr="images (3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76850"/>
            <a:ext cx="3000364" cy="1581150"/>
          </a:xfrm>
          <a:prstGeom prst="rect">
            <a:avLst/>
          </a:prstGeom>
        </p:spPr>
      </p:pic>
      <p:pic>
        <p:nvPicPr>
          <p:cNvPr id="5" name="Picture 4" descr="Upis_srednje_sko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84" y="4000503"/>
            <a:ext cx="6858017" cy="285749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Новчано тржиште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Новчано тржиште </a:t>
            </a:r>
            <a:r>
              <a:rPr lang="ru-RU" dirty="0" smtClean="0"/>
              <a:t>представља купопродају новца и краткорочних хартија од вредности. </a:t>
            </a:r>
          </a:p>
          <a:p>
            <a:r>
              <a:rPr lang="ru-RU" b="1" dirty="0" smtClean="0"/>
              <a:t>Тржиште капитала </a:t>
            </a:r>
            <a:r>
              <a:rPr lang="ru-RU" dirty="0" smtClean="0"/>
              <a:t>чини углавном промет дугорочних хартија од вредности преко једне године дана.</a:t>
            </a:r>
          </a:p>
          <a:p>
            <a:r>
              <a:rPr lang="ru-RU" dirty="0" smtClean="0"/>
              <a:t> Промет на оба тржишта мотивисан је улагањем. Инвеститори користе оба тржишта, повлачећи средства са једног на друго тржиште. </a:t>
            </a:r>
          </a:p>
          <a:p>
            <a:r>
              <a:rPr lang="ru-RU" dirty="0" smtClean="0"/>
              <a:t>Цена капитала на једном и другом тржишту формира се под утицајем понуде и тражње.</a:t>
            </a:r>
          </a:p>
          <a:p>
            <a:r>
              <a:rPr lang="ru-RU" dirty="0" smtClean="0"/>
              <a:t> У основи, ова тржишта </a:t>
            </a:r>
            <a:r>
              <a:rPr lang="ru-RU" b="1" dirty="0" smtClean="0"/>
              <a:t>разликују се само на основу квалитета финансијских инструмената који на њима циркулишу. </a:t>
            </a:r>
          </a:p>
          <a:p>
            <a:r>
              <a:rPr lang="ru-RU" dirty="0" smtClean="0"/>
              <a:t>Тешко је подвући линију поделе између врста финансијских тржишта. Долази до сталног преплитања новца, капитала и девиза у бројним трансакцијама на финансијском тржишту. Тешко је одредити којем сегменту припада одређена пословна операција.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Примарна и секударна тржишта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Финансијска тржишта се деле на </a:t>
            </a:r>
            <a:r>
              <a:rPr lang="ru-RU" b="1" dirty="0" smtClean="0"/>
              <a:t>примарна и секундарна тржишта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Примарно тржиште </a:t>
            </a:r>
            <a:r>
              <a:rPr lang="ru-RU" dirty="0" smtClean="0"/>
              <a:t>је финансијско тржиште на коме емитенти продају првим купцима хартије од вредности. </a:t>
            </a:r>
          </a:p>
          <a:p>
            <a:r>
              <a:rPr lang="ru-RU" b="1" dirty="0" smtClean="0"/>
              <a:t>Секундарно тржиште </a:t>
            </a:r>
            <a:r>
              <a:rPr lang="ru-RU" dirty="0" smtClean="0"/>
              <a:t>је финансијско тржиште на коме се могу поново продавати хартије од вредности које су раније емитоване. </a:t>
            </a:r>
          </a:p>
          <a:p>
            <a:r>
              <a:rPr lang="ru-RU" dirty="0" smtClean="0"/>
              <a:t>Примарна финансијска тржишта су мање позната од секундарних. За функционисање примарног тржишта важно је постојање инвестиционе банке. Инвестициона банка преузима и продаје емисије хартија од вредности од стране компанија.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Пословима на секундарном тржишту баве се посебне финансијске институције познате под називом институционални инвеститори. </a:t>
            </a:r>
          </a:p>
          <a:p>
            <a:r>
              <a:rPr lang="ru-RU" b="1" dirty="0" smtClean="0"/>
              <a:t>Брокери</a:t>
            </a:r>
            <a:r>
              <a:rPr lang="ru-RU" dirty="0" smtClean="0"/>
              <a:t> повезују купце са продавцима хартија од вредности.</a:t>
            </a:r>
          </a:p>
          <a:p>
            <a:r>
              <a:rPr lang="ru-RU" b="1" dirty="0" smtClean="0"/>
              <a:t>Дилери</a:t>
            </a:r>
            <a:r>
              <a:rPr lang="ru-RU" dirty="0" smtClean="0"/>
              <a:t> повезују купце и продавце тако што купују и продају хартије од вредности по утврђеним ценама. Дилери послују у своје име и за свој рачун. Циљ им је остварење профита уз сношење ризика. </a:t>
            </a:r>
          </a:p>
          <a:p>
            <a:r>
              <a:rPr lang="ru-RU" dirty="0" smtClean="0"/>
              <a:t>Брокери послују у своје име а за рачун свог клијента, на бази одређеног процента провизије.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/>
              <a:t>Кракорочне хартије од вредности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На тржишту новца тргује се краткорочним хартијама од вредности до годину дана. </a:t>
            </a:r>
          </a:p>
          <a:p>
            <a:r>
              <a:rPr lang="ru-RU" sz="2400" dirty="0" smtClean="0"/>
              <a:t>На секундарном тржишту обично се тргује више краткорочним него дугорочним хартијама од вредности.</a:t>
            </a:r>
          </a:p>
          <a:p>
            <a:r>
              <a:rPr lang="ru-RU" sz="2400" dirty="0" smtClean="0"/>
              <a:t> Краткорочне хартије од вредности су сигурније, јер њихова цена мање флуктуира. Због великог обима продаје, краткорочне хартије од вредности су ликвидније од дугорочних. </a:t>
            </a:r>
            <a:endParaRPr lang="en-US" sz="2400" dirty="0"/>
          </a:p>
        </p:txBody>
      </p:sp>
      <p:pic>
        <p:nvPicPr>
          <p:cNvPr id="4" name="Picture 3" descr="images (4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5114925"/>
            <a:ext cx="5572164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285728"/>
          <a:ext cx="9144000" cy="6357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794748">
                <a:tc>
                  <a:txBody>
                    <a:bodyPr/>
                    <a:lstStyle/>
                    <a:p>
                      <a:r>
                        <a:rPr lang="sr-Cyrl-RS" dirty="0" smtClean="0"/>
                        <a:t>КАРАКТЕРИСТИКЕ,</a:t>
                      </a:r>
                    </a:p>
                    <a:p>
                      <a:r>
                        <a:rPr lang="sr-Cyrl-RS" dirty="0" smtClean="0"/>
                        <a:t>ПИТАЊА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ФИНАНСИЈСКО ТРЖИШТЕ</a:t>
                      </a:r>
                      <a:endParaRPr lang="en-US" dirty="0"/>
                    </a:p>
                  </a:txBody>
                  <a:tcPr/>
                </a:tc>
              </a:tr>
              <a:tr h="794748">
                <a:tc>
                  <a:txBody>
                    <a:bodyPr/>
                    <a:lstStyle/>
                    <a:p>
                      <a:r>
                        <a:rPr lang="sr-Cyrl-RS" dirty="0" smtClean="0"/>
                        <a:t>1. ПОЈАМ</a:t>
                      </a:r>
                      <a:r>
                        <a:rPr lang="sr-Cyrl-RS" baseline="0" dirty="0" smtClean="0"/>
                        <a:t> И ДЕФИНИСАЊЕ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4748">
                <a:tc>
                  <a:txBody>
                    <a:bodyPr/>
                    <a:lstStyle/>
                    <a:p>
                      <a:r>
                        <a:rPr lang="sr-Cyrl-RS" dirty="0" smtClean="0"/>
                        <a:t>2. ЗНАЧАЈ</a:t>
                      </a:r>
                      <a:r>
                        <a:rPr lang="sr-Cyrl-R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4748">
                <a:tc>
                  <a:txBody>
                    <a:bodyPr/>
                    <a:lstStyle/>
                    <a:p>
                      <a:r>
                        <a:rPr lang="sr-Cyrl-RS" dirty="0" smtClean="0"/>
                        <a:t>3. УТИЦАЈ ФИНАНСИЈСИХ ТРЖИШТА НА УКУПНУ ЕКОНОМИЈУ</a:t>
                      </a:r>
                      <a:r>
                        <a:rPr lang="sr-Cyrl-RS" baseline="0" dirty="0" smtClean="0"/>
                        <a:t> И ФИНАНСИЈЕ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4748">
                <a:tc>
                  <a:txBody>
                    <a:bodyPr/>
                    <a:lstStyle/>
                    <a:p>
                      <a:r>
                        <a:rPr lang="sr-Cyrl-RS" dirty="0" smtClean="0"/>
                        <a:t>4.</a:t>
                      </a:r>
                      <a:r>
                        <a:rPr lang="sr-Cyrl-RS" baseline="0" dirty="0" smtClean="0"/>
                        <a:t> КО НА ФИНАНСИЈСКА ТРЖИШТА  ВРШИ УТИЦАЈ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4748">
                <a:tc>
                  <a:txBody>
                    <a:bodyPr/>
                    <a:lstStyle/>
                    <a:p>
                      <a:r>
                        <a:rPr lang="sr-Cyrl-RS" dirty="0" smtClean="0"/>
                        <a:t>5. ПОДЕЛА ПРЕМА РОКУ ДОСПЕЋА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4748">
                <a:tc>
                  <a:txBody>
                    <a:bodyPr/>
                    <a:lstStyle/>
                    <a:p>
                      <a:r>
                        <a:rPr lang="sr-Cyrl-RS" dirty="0" smtClean="0"/>
                        <a:t>6. ПОДЕЛА ПРЕМА ПРИРОДИ ТРАНСАКЦИЈЕ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4748">
                <a:tc>
                  <a:txBody>
                    <a:bodyPr/>
                    <a:lstStyle/>
                    <a:p>
                      <a:r>
                        <a:rPr lang="sr-Cyrl-RS" dirty="0" smtClean="0"/>
                        <a:t>7. ПОДЕЛА ПРЕМА ТИПУ ФИНАНСИЈСКЕ АКТИВЕ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own Arrow 2"/>
          <p:cNvSpPr/>
          <p:nvPr/>
        </p:nvSpPr>
        <p:spPr>
          <a:xfrm>
            <a:off x="1643042" y="642918"/>
            <a:ext cx="57150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otched Right Arrow 3"/>
          <p:cNvSpPr/>
          <p:nvPr/>
        </p:nvSpPr>
        <p:spPr>
          <a:xfrm>
            <a:off x="3500430" y="857232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81</TotalTime>
  <Words>759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Тржиште хартије од вредности; Новчано тржиште</vt:lpstr>
      <vt:lpstr>Тржиште хартија од вредности  представља део финансијског тржишта на коме долази до сучељавања понуде и тражње за хартијама од вредности. Обухвата трговину краткорочним и дугорочним хартијама од вредности.  </vt:lpstr>
      <vt:lpstr>ФУНКЦИЈЕ ТРЖИШТА ХОВ </vt:lpstr>
      <vt:lpstr>ФИНАНСИЈСКА ТРЖИШТА</vt:lpstr>
      <vt:lpstr>Сегменти финансијског тржишта</vt:lpstr>
      <vt:lpstr>Новчано тржиште</vt:lpstr>
      <vt:lpstr>Примарна и секударна тржишта</vt:lpstr>
      <vt:lpstr>Кракорочне хартије од вредности</vt:lpstr>
      <vt:lpstr>Slide 9</vt:lpstr>
      <vt:lpstr>Домаћи задатак</vt:lpstr>
    </vt:vector>
  </TitlesOfParts>
  <Company>SnipeR's Redemption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VCFG</dc:title>
  <dc:creator>new user</dc:creator>
  <cp:lastModifiedBy>new user</cp:lastModifiedBy>
  <cp:revision>4</cp:revision>
  <dcterms:created xsi:type="dcterms:W3CDTF">2020-04-16T18:28:55Z</dcterms:created>
  <dcterms:modified xsi:type="dcterms:W3CDTF">2020-04-20T19:00:51Z</dcterms:modified>
</cp:coreProperties>
</file>