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r.wikipedia.org/sr-ec/%D0%A4%D0%B8%D0%BD%D0%B0%D0%BD%D1%81%D0%B8%D1%98%D1%81%D0%BA%D0%B0_%D1%82%D1%80%D0%B6%D0%B8%D1%88%D1%82%D0%B0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Tr%C5%BEi%C5%A1te_stranih_valuta" TargetMode="External"/><Relationship Id="rId2" Type="http://schemas.openxmlformats.org/officeDocument/2006/relationships/hyperlink" Target="https://sr.wikipedia.org/wiki/%D0%A2%D1%80%D0%B6%D0%B8%D1%88%D1%82%D0%B5_%D0%BD%D0%BE%D0%B2%D1%86%D0%B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sr.wikipedia.org/wiki/%D0%A2%D1%80%D0%B6%D0%B8%D1%88%D1%82%D0%B5_%D0%BA%D0%B0%D0%BF%D0%B8%D1%82%D0%B0%D0%BB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A5%D0%B0%D1%80%D1%82%D0%B8%D1%98%D0%B5_%D0%BE%D0%B4_%D0%B2%D1%80%D0%B5%D0%B4%D0%BD%D0%BE%D1%81%D1%82%D0%B8" TargetMode="External"/><Relationship Id="rId2" Type="http://schemas.openxmlformats.org/officeDocument/2006/relationships/hyperlink" Target="https://sr.wikipedia.org/w/index.php?title=%D0%A4%D0%B8%D0%BD%D0%B0%D0%BD%D1%81%D0%B8%D1%98%D1%81%D0%BA%D0%B8_%D0%B8%D0%BD%D1%81%D1%82%D1%80%D1%83%D0%BC%D0%B5%D0%BD%D1%82%D0%B8&amp;action=edit&amp;redlink=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A2%D1%80%D0%B6%D0%B8%D1%88%D1%82%D0%B5_%D0%BA%D0%B0%D0%BF%D0%B8%D1%82%D0%B0%D0%BB%D0%B0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sr.wikipedia.org/wiki/%D0%A2%D1%80%D0%B6%D0%B8%D1%88%D1%82%D0%B5_%D0%BD%D0%BE%D0%B2%D1%86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r.wikipedia.org/w/index.php?title=%D0%A2%D1%80%D0%B6%D0%B8%D1%88%D1%82%D0%B5_%D1%84%D0%B8%D0%BD%D0%B0%D0%BD%D1%81%D0%B8%D1%98%D1%81%D0%BA%D0%B8%D1%85_%D0%B4%D0%B5%D1%80%D0%B8%D0%B2%D0%B0%D1%82%D0%B0&amp;action=edit&amp;redlink=1" TargetMode="External"/><Relationship Id="rId5" Type="http://schemas.openxmlformats.org/officeDocument/2006/relationships/hyperlink" Target="https://sr.wikipedia.org/w/index.php?title=%D0%A5%D0%B8%D0%BF%D0%BE%D1%82%D0%B5%D0%BA%D0%B0%D1%80%D0%BD%D0%BE_%D1%82%D1%80%D0%B6%D0%B8%D1%88%D1%82%D0%B5&amp;action=edit&amp;redlink=1" TargetMode="External"/><Relationship Id="rId4" Type="http://schemas.openxmlformats.org/officeDocument/2006/relationships/hyperlink" Target="https://sr.wikipedia.org/wiki/%D0%94%D0%B5%D0%B2%D0%B8%D0%B7%D0%BD%D0%BE_%D1%82%D1%80%D0%B6%D0%B8%D1%88%D1%82%D0%B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4038600"/>
            <a:ext cx="7196158" cy="124778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Појам, значај и врсте финансијског тржишта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572140"/>
            <a:ext cx="6705600" cy="1163697"/>
          </a:xfrm>
        </p:spPr>
        <p:txBody>
          <a:bodyPr>
            <a:normAutofit fontScale="62500" lnSpcReduction="20000"/>
          </a:bodyPr>
          <a:lstStyle/>
          <a:p>
            <a:r>
              <a:rPr lang="sr-Cyrl-RS" dirty="0" smtClean="0"/>
              <a:t>Са овом лекцијом почињемо нову наставну област . Након појма, значаја, врста финансијског тржишта упознаћемо се и са његовом организацијом. Потом прелазимо на неке врсте тржишта и берзе.</a:t>
            </a:r>
            <a:endParaRPr lang="en-US" dirty="0"/>
          </a:p>
        </p:txBody>
      </p:sp>
      <p:pic>
        <p:nvPicPr>
          <p:cNvPr id="5" name="Picture 4" descr="images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571480"/>
            <a:ext cx="6786610" cy="3214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Појам финансијских тржишта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Финансијска тржишта</a:t>
            </a:r>
            <a:r>
              <a:rPr lang="ru-RU" sz="2000" dirty="0" smtClean="0"/>
              <a:t> се могу посматрати у ширем и ужем смислу. У ширем смислу, финансијска тржишта постоје свуда где се обављају финансијске трансакције. У ужем смислу, могу се дефинисати као организована места на којима се сусрећу понуда и тражња за различитим облицима финансијских инструмената (или активе).</a:t>
            </a:r>
          </a:p>
          <a:p>
            <a:r>
              <a:rPr lang="ru-RU" sz="2000" dirty="0" smtClean="0"/>
              <a:t>Преко финансијских тржишта привредни субјекти долазе до средстава неопходних за финансирање свог пословања. Она олакшавају повезивање субјеката који располажу вишковима финансијских средстава и субјеката којима недостају финансијска средства, односно повезују две значајне макроекономске категорије – штедњу и инвестиције.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Значај финансијаких тржишта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43050"/>
            <a:ext cx="8153400" cy="44529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Финансијска тржишта представљају најзначајнији фактор укупног економског и привредног система у земљама са развијеном тржишном привредом. </a:t>
            </a:r>
          </a:p>
          <a:p>
            <a:r>
              <a:rPr lang="ru-RU" sz="2000" dirty="0" smtClean="0"/>
              <a:t>Она омогућава нормално одвијање привредних односа.</a:t>
            </a:r>
          </a:p>
          <a:p>
            <a:r>
              <a:rPr lang="ru-RU" sz="2000" dirty="0" smtClean="0"/>
              <a:t>Преко финансијских тржишта врши се алокација акумулације са циљем да се она најефикасније употреби у производњи. </a:t>
            </a:r>
          </a:p>
          <a:p>
            <a:r>
              <a:rPr lang="ru-RU" sz="2000" dirty="0" smtClean="0"/>
              <a:t>Субјекти који располажу вишковима средстава, путем кредита или власничких удела стављају их на располагање субјектима који се баве производњом.</a:t>
            </a:r>
          </a:p>
          <a:p>
            <a:endParaRPr lang="en-US" sz="2000" dirty="0"/>
          </a:p>
        </p:txBody>
      </p:sp>
      <p:pic>
        <p:nvPicPr>
          <p:cNvPr id="4" name="Picture 3" descr="what-is-human-capital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26" y="4857760"/>
            <a:ext cx="7536912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ПОДЕЛА ФИНАНСИЈСКИХ ТРЖИШТА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b="1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ЗНАЧАЈ ФИНАНСИЈСКОГ ТРЖИШТА</a:t>
            </a:r>
          </a:p>
          <a:p>
            <a:r>
              <a:rPr lang="sr-Cyrl-RS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/>
            </a:r>
            <a:br>
              <a:rPr lang="sr-Cyrl-RS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</a:br>
            <a:r>
              <a:rPr lang="sr-Cyrl-RS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1Функција повезивања</a:t>
            </a:r>
            <a:endParaRPr lang="sr-Latn-RS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sr-Cyrl-RS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2Алокативна функција</a:t>
            </a:r>
            <a:endParaRPr lang="sr-Latn-RS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sr-Cyrl-RS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3Функција развоја</a:t>
            </a:r>
            <a:endParaRPr lang="sr-Latn-RS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sr-Cyrl-RS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4Функција ефикасности</a:t>
            </a:r>
            <a:endParaRPr lang="sr-Latn-RS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sr-Cyrl-RS" u="sng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5Функција одређивања цене финансијских средстава</a:t>
            </a:r>
            <a:endParaRPr lang="sr-Latn-RS" u="sng" dirty="0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   6Функција смањења трошкова</a:t>
            </a:r>
            <a:endParaRPr lang="sr-Latn-RS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sr-Cyrl-RS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7Функција </a:t>
            </a:r>
            <a:r>
              <a:rPr lang="sr-Cyrl-RS" dirty="0" smtClean="0">
                <a:solidFill>
                  <a:schemeClr val="tx1">
                    <a:lumMod val="85000"/>
                  </a:schemeClr>
                </a:solidFill>
                <a:hlinkClick r:id="rId2"/>
              </a:rPr>
              <a:t>поузданости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4977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hlinkClick r:id="rId2"/>
              </a:rPr>
              <a:t>1Подела према року доспећа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2"/>
              </a:rPr>
              <a:t>2Подела према подручју које покривају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2"/>
              </a:rPr>
              <a:t>3Према праву које се налази у њиховој основи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2"/>
              </a:rPr>
              <a:t>4Подела према времену плаћања и испоруке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2"/>
              </a:rPr>
              <a:t>5Подела према природи трансакције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2"/>
              </a:rPr>
              <a:t>6Подела према промету</a:t>
            </a:r>
            <a:endParaRPr lang="ru-RU" sz="1800" dirty="0" smtClean="0"/>
          </a:p>
          <a:p>
            <a:pPr>
              <a:buNone/>
            </a:pPr>
            <a:r>
              <a:rPr lang="ru-RU" sz="1800" u="sng" dirty="0" smtClean="0">
                <a:hlinkClick r:id="rId2"/>
              </a:rPr>
              <a:t>7Подела према организационој структури</a:t>
            </a:r>
            <a:endParaRPr lang="ru-RU" sz="1800" u="sng" dirty="0" smtClean="0"/>
          </a:p>
          <a:p>
            <a:pPr>
              <a:buNone/>
            </a:pPr>
            <a:r>
              <a:rPr lang="ru-RU" sz="1800" dirty="0" smtClean="0">
                <a:hlinkClick r:id="rId2"/>
              </a:rPr>
              <a:t>8Подела према финансијским токовима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2"/>
              </a:rPr>
              <a:t>9Подела према организованости места на којима се тргује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2"/>
              </a:rPr>
              <a:t>10Подела према типу финансијске активе</a:t>
            </a:r>
            <a:endParaRPr lang="en-US" sz="1800" dirty="0"/>
          </a:p>
        </p:txBody>
      </p:sp>
      <p:sp>
        <p:nvSpPr>
          <p:cNvPr id="5" name="Down Arrow 4"/>
          <p:cNvSpPr/>
          <p:nvPr/>
        </p:nvSpPr>
        <p:spPr>
          <a:xfrm>
            <a:off x="8072462" y="1357298"/>
            <a:ext cx="984698" cy="1143008"/>
          </a:xfrm>
          <a:prstGeom prst="downArrow">
            <a:avLst>
              <a:gd name="adj1" fmla="val 50000"/>
              <a:gd name="adj2" fmla="val 47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97346"/>
            <a:ext cx="8786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*</a:t>
            </a:r>
            <a:r>
              <a:rPr lang="ru-RU" dirty="0" smtClean="0"/>
              <a:t>Финансијска </a:t>
            </a:r>
            <a:r>
              <a:rPr lang="ru-RU" dirty="0" smtClean="0"/>
              <a:t>тржишта представљају најзначајнији и најосетљивији део укупног економског и финансијског система сваке земље. Она омогућавају нормално и несметано функционисање националне економије. На њима се одражавају сва збивања у реалним токовима друштвене репродукције. Она представљају један од основних постулата тржишне привреде.</a:t>
            </a:r>
          </a:p>
          <a:p>
            <a:r>
              <a:rPr lang="sr-Latn-RS" dirty="0" smtClean="0"/>
              <a:t>*</a:t>
            </a:r>
            <a:r>
              <a:rPr lang="ru-RU" dirty="0" smtClean="0"/>
              <a:t>Финансијска </a:t>
            </a:r>
            <a:r>
              <a:rPr lang="ru-RU" dirty="0" smtClean="0"/>
              <a:t>тржишта су део економског система. На њих врше утицај промене на тржишту производа и промене фактора производње. Такође, финансијска тржишта врше повратни утицај на тржиште производа и факторе производње. Развојем финансијских тржишта повећава се понуда финансијских инструмената, чиме и други облици активе постају предмет тржишног валоризовања.</a:t>
            </a:r>
          </a:p>
          <a:p>
            <a:r>
              <a:rPr lang="sr-Latn-RS" dirty="0" smtClean="0"/>
              <a:t>*</a:t>
            </a:r>
            <a:r>
              <a:rPr lang="ru-RU" dirty="0" smtClean="0"/>
              <a:t>Финансијска </a:t>
            </a:r>
            <a:r>
              <a:rPr lang="ru-RU" dirty="0" smtClean="0"/>
              <a:t>тржишта имају велики значај за развој производње, повећање друштвеног производа и остваривање акумулације.</a:t>
            </a:r>
          </a:p>
          <a:p>
            <a:endParaRPr lang="ru-RU" b="1" dirty="0"/>
          </a:p>
        </p:txBody>
      </p:sp>
      <p:sp>
        <p:nvSpPr>
          <p:cNvPr id="3" name="Rectangle 2"/>
          <p:cNvSpPr/>
          <p:nvPr/>
        </p:nvSpPr>
        <p:spPr>
          <a:xfrm>
            <a:off x="285720" y="385762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1.</a:t>
            </a:r>
            <a:r>
              <a:rPr lang="ru-RU" b="1" u="sng" dirty="0" smtClean="0"/>
              <a:t>Подела </a:t>
            </a:r>
            <a:r>
              <a:rPr lang="ru-RU" b="1" u="sng" dirty="0" smtClean="0"/>
              <a:t>према року доспећа</a:t>
            </a:r>
          </a:p>
          <a:p>
            <a:endParaRPr lang="ru-RU" b="1" dirty="0" smtClean="0"/>
          </a:p>
          <a:p>
            <a:r>
              <a:rPr lang="ru-RU" dirty="0" smtClean="0"/>
              <a:t>Главна подела финансијских тржишта је она која их сврстава у две основне категорије, с обзиром на рок доспећа финансијске активе којом се тргује на финансијским тржиштима:</a:t>
            </a:r>
          </a:p>
          <a:p>
            <a:r>
              <a:rPr lang="sr-Latn-RS" b="1" i="1" dirty="0" smtClean="0">
                <a:hlinkClick r:id="rId2" tooltip="Тржиште новца"/>
              </a:rPr>
              <a:t>-</a:t>
            </a:r>
            <a:r>
              <a:rPr lang="ru-RU" b="1" i="1" dirty="0" smtClean="0">
                <a:hlinkClick r:id="rId2" tooltip="Тржиште новца"/>
              </a:rPr>
              <a:t>тржиште </a:t>
            </a:r>
            <a:r>
              <a:rPr lang="ru-RU" b="1" i="1" dirty="0" smtClean="0">
                <a:hlinkClick r:id="rId2" tooltip="Тржиште новца"/>
              </a:rPr>
              <a:t>новца</a:t>
            </a:r>
            <a:endParaRPr lang="ru-RU" b="1" dirty="0" smtClean="0"/>
          </a:p>
          <a:p>
            <a:r>
              <a:rPr lang="sr-Latn-RS" b="1" dirty="0" smtClean="0">
                <a:hlinkClick r:id="rId3" tooltip="Tržište stranih valuta"/>
              </a:rPr>
              <a:t>-</a:t>
            </a:r>
            <a:r>
              <a:rPr lang="ru-RU" b="1" dirty="0" smtClean="0">
                <a:hlinkClick r:id="rId3" tooltip="Tržište stranih valuta"/>
              </a:rPr>
              <a:t>тржиште </a:t>
            </a:r>
            <a:r>
              <a:rPr lang="ru-RU" b="1" dirty="0" smtClean="0">
                <a:hlinkClick r:id="rId3" tooltip="Tržište stranih valuta"/>
              </a:rPr>
              <a:t>страних валута</a:t>
            </a:r>
            <a:endParaRPr lang="ru-RU" b="1" dirty="0" smtClean="0"/>
          </a:p>
          <a:p>
            <a:r>
              <a:rPr lang="sr-Latn-RS" b="1" i="1" dirty="0" smtClean="0">
                <a:hlinkClick r:id="rId4" tooltip="Тржиште капитала"/>
              </a:rPr>
              <a:t>-</a:t>
            </a:r>
            <a:r>
              <a:rPr lang="ru-RU" b="1" i="1" dirty="0" smtClean="0">
                <a:hlinkClick r:id="rId4" tooltip="Тржиште капитала"/>
              </a:rPr>
              <a:t>тржиште </a:t>
            </a:r>
            <a:r>
              <a:rPr lang="ru-RU" b="1" i="1" dirty="0" smtClean="0">
                <a:hlinkClick r:id="rId4" tooltip="Тржиште капитала"/>
              </a:rPr>
              <a:t>капитала</a:t>
            </a:r>
            <a:endParaRPr lang="ru-RU" b="1" dirty="0"/>
          </a:p>
        </p:txBody>
      </p:sp>
      <p:pic>
        <p:nvPicPr>
          <p:cNvPr id="4" name="Picture 3" descr="images (4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5105400"/>
            <a:ext cx="3681420" cy="15383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2149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2.</a:t>
            </a:r>
            <a:r>
              <a:rPr lang="ru-RU" b="1" u="sng" dirty="0" smtClean="0"/>
              <a:t>Подела </a:t>
            </a:r>
            <a:r>
              <a:rPr lang="ru-RU" b="1" u="sng" dirty="0" smtClean="0"/>
              <a:t>према подручју које покривају</a:t>
            </a:r>
          </a:p>
          <a:p>
            <a:r>
              <a:rPr lang="ru-RU" dirty="0" smtClean="0"/>
              <a:t>Полазећи од места на коме се трансакције обављају и подручја које покривају, финансијска тржишта се могу поделити на:</a:t>
            </a:r>
          </a:p>
          <a:p>
            <a:r>
              <a:rPr lang="sr-Latn-RS" i="1" dirty="0" smtClean="0"/>
              <a:t>-</a:t>
            </a:r>
            <a:r>
              <a:rPr lang="ru-RU" i="1" dirty="0" smtClean="0"/>
              <a:t>локална </a:t>
            </a:r>
            <a:r>
              <a:rPr lang="ru-RU" i="1" dirty="0" smtClean="0"/>
              <a:t>тржишта</a:t>
            </a:r>
            <a:endParaRPr lang="ru-RU" dirty="0" smtClean="0"/>
          </a:p>
          <a:p>
            <a:r>
              <a:rPr lang="sr-Latn-RS" i="1" dirty="0" smtClean="0"/>
              <a:t>-</a:t>
            </a:r>
            <a:r>
              <a:rPr lang="ru-RU" i="1" dirty="0" smtClean="0"/>
              <a:t>национална </a:t>
            </a:r>
            <a:r>
              <a:rPr lang="ru-RU" i="1" dirty="0" smtClean="0"/>
              <a:t>тржишта</a:t>
            </a:r>
            <a:endParaRPr lang="ru-RU" dirty="0" smtClean="0"/>
          </a:p>
          <a:p>
            <a:r>
              <a:rPr lang="sr-Latn-RS" i="1" dirty="0" smtClean="0"/>
              <a:t>-</a:t>
            </a:r>
            <a:r>
              <a:rPr lang="ru-RU" i="1" dirty="0" smtClean="0"/>
              <a:t>међународна </a:t>
            </a:r>
            <a:r>
              <a:rPr lang="ru-RU" i="1" dirty="0" smtClean="0"/>
              <a:t>тржишта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0" y="1997839"/>
            <a:ext cx="29289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3.</a:t>
            </a:r>
            <a:r>
              <a:rPr lang="ru-RU" b="1" u="sng" dirty="0" smtClean="0"/>
              <a:t>Према </a:t>
            </a:r>
            <a:r>
              <a:rPr lang="ru-RU" b="1" u="sng" dirty="0" smtClean="0"/>
              <a:t>праву које се налази у њиховој основи</a:t>
            </a:r>
          </a:p>
          <a:p>
            <a:r>
              <a:rPr lang="ru-RU" dirty="0" smtClean="0"/>
              <a:t>Са аспекта природе права која се налазе у основи </a:t>
            </a:r>
            <a:r>
              <a:rPr lang="ru-RU" dirty="0" smtClean="0">
                <a:hlinkClick r:id="rId2" tooltip="Финансијски инструменти (страница не постоји)"/>
              </a:rPr>
              <a:t>финансијских инструмената</a:t>
            </a:r>
            <a:r>
              <a:rPr lang="ru-RU" dirty="0" smtClean="0"/>
              <a:t> којима се тргује, разлику се:</a:t>
            </a:r>
          </a:p>
          <a:p>
            <a:r>
              <a:rPr lang="sr-Latn-RS" i="1" dirty="0" smtClean="0"/>
              <a:t>-</a:t>
            </a:r>
            <a:r>
              <a:rPr lang="ru-RU" i="1" dirty="0" smtClean="0"/>
              <a:t>тржишта </a:t>
            </a:r>
            <a:r>
              <a:rPr lang="ru-RU" i="1" dirty="0" smtClean="0"/>
              <a:t>основних </a:t>
            </a:r>
            <a:r>
              <a:rPr lang="ru-RU" i="1" dirty="0" smtClean="0">
                <a:hlinkClick r:id="rId3" tooltip="Хартије од вредности"/>
              </a:rPr>
              <a:t>хартија од вредности</a:t>
            </a:r>
            <a:r>
              <a:rPr lang="ru-RU" dirty="0" smtClean="0"/>
              <a:t> (тржиште инструмената дуга, и тржиште власничких инструмената)</a:t>
            </a:r>
          </a:p>
          <a:p>
            <a:r>
              <a:rPr lang="sr-Latn-RS" i="1" dirty="0" smtClean="0"/>
              <a:t>-</a:t>
            </a:r>
            <a:r>
              <a:rPr lang="ru-RU" i="1" dirty="0" smtClean="0"/>
              <a:t>тржишта </a:t>
            </a:r>
            <a:r>
              <a:rPr lang="ru-RU" i="1" dirty="0" smtClean="0"/>
              <a:t>изведених </a:t>
            </a:r>
            <a:r>
              <a:rPr lang="ru-RU" i="1" dirty="0" smtClean="0">
                <a:hlinkClick r:id="rId3" tooltip="Хартије од вредности"/>
              </a:rPr>
              <a:t>хартија од </a:t>
            </a:r>
            <a:r>
              <a:rPr lang="ru-RU" i="1" dirty="0" smtClean="0">
                <a:hlinkClick r:id="rId3" tooltip="Хартије од вредности"/>
              </a:rPr>
              <a:t>вредности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5286380" y="0"/>
            <a:ext cx="38576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5.</a:t>
            </a:r>
            <a:r>
              <a:rPr lang="ru-RU" b="1" u="sng" dirty="0" smtClean="0"/>
              <a:t>Подела </a:t>
            </a:r>
            <a:r>
              <a:rPr lang="ru-RU" b="1" u="sng" dirty="0" smtClean="0"/>
              <a:t>према времену плаћања и испоруке</a:t>
            </a:r>
          </a:p>
          <a:p>
            <a:r>
              <a:rPr lang="ru-RU" dirty="0" smtClean="0"/>
              <a:t>Полазећи од времена плаћања и испоруке финансијске активе, разликују се:</a:t>
            </a:r>
          </a:p>
          <a:p>
            <a:r>
              <a:rPr lang="sr-Latn-RS" i="1" dirty="0" smtClean="0"/>
              <a:t>-</a:t>
            </a:r>
            <a:r>
              <a:rPr lang="ru-RU" i="1" dirty="0" smtClean="0"/>
              <a:t>промптна </a:t>
            </a:r>
            <a:r>
              <a:rPr lang="ru-RU" i="1" dirty="0" smtClean="0"/>
              <a:t>тржишта</a:t>
            </a:r>
            <a:endParaRPr lang="ru-RU" dirty="0" smtClean="0"/>
          </a:p>
          <a:p>
            <a:r>
              <a:rPr lang="sr-Latn-RS" i="1" dirty="0" smtClean="0"/>
              <a:t>-</a:t>
            </a:r>
            <a:r>
              <a:rPr lang="ru-RU" i="1" dirty="0" smtClean="0"/>
              <a:t>терминска </a:t>
            </a:r>
            <a:r>
              <a:rPr lang="ru-RU" i="1" dirty="0" smtClean="0"/>
              <a:t>тржишта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5072066" y="2143116"/>
            <a:ext cx="22145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6.</a:t>
            </a:r>
            <a:r>
              <a:rPr lang="ru-RU" b="1" u="sng" dirty="0" smtClean="0"/>
              <a:t>Подела </a:t>
            </a:r>
            <a:r>
              <a:rPr lang="ru-RU" b="1" u="sng" dirty="0" smtClean="0"/>
              <a:t>према природи трансакције</a:t>
            </a:r>
            <a:endParaRPr lang="ru-RU" b="1" dirty="0" smtClean="0"/>
          </a:p>
          <a:p>
            <a:r>
              <a:rPr lang="ru-RU" dirty="0" smtClean="0"/>
              <a:t>Полазећи од емисије хартија од вредности, односно од природе трансакције, разликују се:</a:t>
            </a:r>
          </a:p>
          <a:p>
            <a:r>
              <a:rPr lang="sr-Latn-RS" i="1" dirty="0" smtClean="0"/>
              <a:t>-</a:t>
            </a:r>
            <a:r>
              <a:rPr lang="ru-RU" i="1" dirty="0" smtClean="0"/>
              <a:t>примарна </a:t>
            </a:r>
            <a:r>
              <a:rPr lang="ru-RU" i="1" dirty="0" smtClean="0"/>
              <a:t>тржишта</a:t>
            </a:r>
            <a:endParaRPr lang="ru-RU" dirty="0" smtClean="0"/>
          </a:p>
          <a:p>
            <a:r>
              <a:rPr lang="sr-Latn-RS" i="1" dirty="0" smtClean="0"/>
              <a:t>-</a:t>
            </a:r>
            <a:r>
              <a:rPr lang="ru-RU" i="1" dirty="0" smtClean="0"/>
              <a:t>секундарна </a:t>
            </a:r>
            <a:r>
              <a:rPr lang="ru-RU" i="1" dirty="0" smtClean="0"/>
              <a:t>тржишта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2786050" y="1285860"/>
            <a:ext cx="15716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4.</a:t>
            </a:r>
            <a:r>
              <a:rPr lang="ru-RU" b="1" u="sng" dirty="0" smtClean="0"/>
              <a:t>Подела </a:t>
            </a:r>
            <a:r>
              <a:rPr lang="ru-RU" b="1" u="sng" dirty="0" smtClean="0"/>
              <a:t>према промету</a:t>
            </a:r>
            <a:endParaRPr lang="ru-RU" b="1" dirty="0" smtClean="0"/>
          </a:p>
          <a:p>
            <a:r>
              <a:rPr lang="ru-RU" dirty="0" smtClean="0"/>
              <a:t>Са аспекта промета, разлику се:</a:t>
            </a:r>
          </a:p>
          <a:p>
            <a:r>
              <a:rPr lang="sr-Latn-RS" i="1" dirty="0" smtClean="0"/>
              <a:t>-</a:t>
            </a:r>
            <a:r>
              <a:rPr lang="ru-RU" i="1" dirty="0" smtClean="0"/>
              <a:t>берзански </a:t>
            </a:r>
            <a:r>
              <a:rPr lang="ru-RU" i="1" dirty="0" smtClean="0"/>
              <a:t>промет и тржишта</a:t>
            </a:r>
            <a:endParaRPr lang="ru-RU" dirty="0" smtClean="0"/>
          </a:p>
          <a:p>
            <a:r>
              <a:rPr lang="ru-RU" i="1" dirty="0" smtClean="0"/>
              <a:t>ванберзански </a:t>
            </a:r>
            <a:r>
              <a:rPr lang="ru-RU" i="1" dirty="0" smtClean="0"/>
              <a:t>промет и </a:t>
            </a:r>
            <a:r>
              <a:rPr lang="ru-RU" i="1" dirty="0" smtClean="0"/>
              <a:t>тржишта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25003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9.</a:t>
            </a:r>
            <a:r>
              <a:rPr lang="ru-RU" b="1" u="sng" dirty="0" smtClean="0"/>
              <a:t>Подела </a:t>
            </a:r>
            <a:r>
              <a:rPr lang="ru-RU" b="1" u="sng" dirty="0" smtClean="0"/>
              <a:t>према финансијским токовима</a:t>
            </a:r>
          </a:p>
          <a:p>
            <a:r>
              <a:rPr lang="ru-RU" dirty="0" smtClean="0"/>
              <a:t>С обзиром да постоје директни и интермедијарни финансијски токови, постоји и подела финансијских тржишта на:</a:t>
            </a:r>
          </a:p>
          <a:p>
            <a:r>
              <a:rPr lang="sr-Latn-RS" i="1" dirty="0" smtClean="0"/>
              <a:t>-</a:t>
            </a:r>
            <a:r>
              <a:rPr lang="ru-RU" i="1" dirty="0" smtClean="0"/>
              <a:t>директна </a:t>
            </a:r>
            <a:r>
              <a:rPr lang="ru-RU" i="1" dirty="0" smtClean="0"/>
              <a:t>финансијска тржишта</a:t>
            </a:r>
            <a:endParaRPr lang="ru-RU" dirty="0" smtClean="0"/>
          </a:p>
          <a:p>
            <a:r>
              <a:rPr lang="sr-Latn-RS" i="1" dirty="0" smtClean="0"/>
              <a:t>-</a:t>
            </a:r>
            <a:r>
              <a:rPr lang="ru-RU" i="1" dirty="0" smtClean="0"/>
              <a:t>интермедијарна </a:t>
            </a:r>
            <a:r>
              <a:rPr lang="ru-RU" i="1" dirty="0" smtClean="0"/>
              <a:t>финансијска тржишта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2286000" y="0"/>
            <a:ext cx="39290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8.</a:t>
            </a:r>
            <a:r>
              <a:rPr lang="ru-RU" b="1" u="sng" dirty="0" smtClean="0"/>
              <a:t>Подела </a:t>
            </a:r>
            <a:r>
              <a:rPr lang="ru-RU" b="1" u="sng" dirty="0" smtClean="0"/>
              <a:t>према организованости места на којима се тргује</a:t>
            </a:r>
          </a:p>
          <a:p>
            <a:r>
              <a:rPr lang="ru-RU" dirty="0" smtClean="0"/>
              <a:t>У зависности од степена организованости места на којима се финансијско-тржишне операције остварују, разлику се:</a:t>
            </a:r>
          </a:p>
          <a:p>
            <a:r>
              <a:rPr lang="ru-RU" i="1" dirty="0" smtClean="0"/>
              <a:t>организована тржишта</a:t>
            </a:r>
            <a:endParaRPr lang="ru-RU" dirty="0" smtClean="0"/>
          </a:p>
          <a:p>
            <a:r>
              <a:rPr lang="ru-RU" i="1" dirty="0" smtClean="0"/>
              <a:t>слободна тржишта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288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7.</a:t>
            </a:r>
            <a:r>
              <a:rPr lang="sr-Cyrl-RS" b="1" u="sng" dirty="0" smtClean="0"/>
              <a:t>Подела </a:t>
            </a:r>
            <a:r>
              <a:rPr lang="sr-Cyrl-RS" b="1" u="sng" dirty="0" smtClean="0"/>
              <a:t>према типу финансијске активе</a:t>
            </a:r>
          </a:p>
          <a:p>
            <a:r>
              <a:rPr lang="sr-Cyrl-RS" dirty="0" smtClean="0"/>
              <a:t>Поред опште и глобалне поделе финансијских тржишта, постоји даља њихова сегментација на специјализована тржишта. Полазећи од финансијске активе којом се тргује, разликује се пет основних сегмената финансијских тржишта:</a:t>
            </a:r>
          </a:p>
          <a:p>
            <a:r>
              <a:rPr lang="sr-Cyrl-RS" i="1" dirty="0" smtClean="0">
                <a:hlinkClick r:id="rId2" tooltip="Тржиште новца"/>
              </a:rPr>
              <a:t>тржиште новца</a:t>
            </a:r>
            <a:endParaRPr lang="sr-Cyrl-RS" dirty="0" smtClean="0"/>
          </a:p>
          <a:p>
            <a:r>
              <a:rPr lang="sr-Cyrl-RS" i="1" dirty="0" smtClean="0">
                <a:hlinkClick r:id="rId3" tooltip="Тржиште капитала"/>
              </a:rPr>
              <a:t>тржиште капитала</a:t>
            </a:r>
            <a:endParaRPr lang="sr-Cyrl-RS" dirty="0" smtClean="0"/>
          </a:p>
          <a:p>
            <a:r>
              <a:rPr lang="sr-Cyrl-RS" i="1" dirty="0" smtClean="0">
                <a:hlinkClick r:id="rId4" tooltip="Девизно тржиште"/>
              </a:rPr>
              <a:t>девизно тржиште</a:t>
            </a:r>
            <a:endParaRPr lang="sr-Cyrl-RS" dirty="0" smtClean="0"/>
          </a:p>
          <a:p>
            <a:r>
              <a:rPr lang="sr-Cyrl-RS" i="1" dirty="0" smtClean="0">
                <a:hlinkClick r:id="rId5" tooltip="Хипотекарно тржиште (страница не постоји)"/>
              </a:rPr>
              <a:t>хипотекарно тржиште</a:t>
            </a:r>
            <a:endParaRPr lang="sr-Cyrl-RS" dirty="0" smtClean="0"/>
          </a:p>
          <a:p>
            <a:r>
              <a:rPr lang="sr-Cyrl-RS" i="1" dirty="0" smtClean="0">
                <a:hlinkClick r:id="rId6" tooltip="Тржиште финансијских деривата (страница не постоји)"/>
              </a:rPr>
              <a:t>тржиште финансијских деривата</a:t>
            </a:r>
            <a:endParaRPr lang="sr-Cyrl-RS" dirty="0"/>
          </a:p>
        </p:txBody>
      </p:sp>
      <p:sp>
        <p:nvSpPr>
          <p:cNvPr id="5" name="Rectangle 4"/>
          <p:cNvSpPr/>
          <p:nvPr/>
        </p:nvSpPr>
        <p:spPr>
          <a:xfrm>
            <a:off x="5929322" y="214290"/>
            <a:ext cx="32146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u="sng" dirty="0" smtClean="0"/>
              <a:t>10.</a:t>
            </a:r>
            <a:r>
              <a:rPr lang="ru-RU" b="1" u="sng" dirty="0" smtClean="0"/>
              <a:t>Подела </a:t>
            </a:r>
            <a:r>
              <a:rPr lang="ru-RU" b="1" u="sng" dirty="0" smtClean="0"/>
              <a:t>према организационој структури</a:t>
            </a:r>
          </a:p>
          <a:p>
            <a:r>
              <a:rPr lang="ru-RU" dirty="0" smtClean="0"/>
              <a:t>Имајући у виду организациону структуру, </a:t>
            </a:r>
          </a:p>
          <a:p>
            <a:r>
              <a:rPr lang="sr-Cyrl-RS" b="1" dirty="0" smtClean="0"/>
              <a:t>Подела према типу финансијске активе</a:t>
            </a:r>
          </a:p>
          <a:p>
            <a:r>
              <a:rPr lang="sr-Cyrl-RS" dirty="0" smtClean="0"/>
              <a:t>Поред </a:t>
            </a:r>
            <a:r>
              <a:rPr lang="sr-Latn-RS" dirty="0" smtClean="0"/>
              <a:t>-</a:t>
            </a:r>
            <a:r>
              <a:rPr lang="sr-Cyrl-RS" dirty="0" smtClean="0"/>
              <a:t>опште </a:t>
            </a:r>
            <a:r>
              <a:rPr lang="sr-Cyrl-RS" dirty="0" smtClean="0"/>
              <a:t>и </a:t>
            </a:r>
            <a:r>
              <a:rPr lang="sr-Latn-RS" dirty="0" smtClean="0"/>
              <a:t>-</a:t>
            </a:r>
            <a:r>
              <a:rPr lang="sr-Cyrl-RS" dirty="0" smtClean="0"/>
              <a:t>глобалне </a:t>
            </a:r>
            <a:r>
              <a:rPr lang="sr-Cyrl-RS" dirty="0" smtClean="0"/>
              <a:t>поделе финансијских тржишта, постоји даља њихова сегментација на </a:t>
            </a:r>
            <a:r>
              <a:rPr lang="sr-Latn-RS" dirty="0" smtClean="0"/>
              <a:t>-</a:t>
            </a:r>
            <a:r>
              <a:rPr lang="sr-Cyrl-RS" dirty="0" smtClean="0"/>
              <a:t>специјализована </a:t>
            </a:r>
            <a:r>
              <a:rPr lang="sr-Cyrl-RS" dirty="0" smtClean="0"/>
              <a:t>тржишта. </a:t>
            </a:r>
          </a:p>
        </p:txBody>
      </p:sp>
      <p:pic>
        <p:nvPicPr>
          <p:cNvPr id="6" name="Picture 5" descr="download (57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6380" y="3857628"/>
            <a:ext cx="3386144" cy="25098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Децо одморите се за празнике, све најлепше вам желим!</a:t>
            </a:r>
            <a:endParaRPr lang="en-US" dirty="0"/>
          </a:p>
        </p:txBody>
      </p:sp>
      <p:pic>
        <p:nvPicPr>
          <p:cNvPr id="5" name="Content Placeholder 4" descr="1-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0"/>
            <a:ext cx="5111750" cy="6500834"/>
          </a:xfrm>
        </p:spPr>
      </p:pic>
      <p:sp>
        <p:nvSpPr>
          <p:cNvPr id="6" name="Text Placeholder 1"/>
          <p:cNvSpPr>
            <a:spLocks noGrp="1"/>
          </p:cNvSpPr>
          <p:nvPr>
            <p:ph type="body" sz="half" idx="2"/>
          </p:nvPr>
        </p:nvSpPr>
        <p:spPr>
          <a:xfrm>
            <a:off x="609600" y="1752600"/>
            <a:ext cx="1819275" cy="4343400"/>
          </a:xfrm>
        </p:spPr>
        <p:txBody>
          <a:bodyPr>
            <a:noAutofit/>
          </a:bodyPr>
          <a:lstStyle/>
          <a:p>
            <a:r>
              <a:rPr lang="sr-Cyrl-RS" sz="1600" dirty="0" smtClean="0"/>
              <a:t>Због предстојећих празника,</a:t>
            </a:r>
            <a:r>
              <a:rPr lang="sr-Cyrl-RS" sz="1600" dirty="0" smtClean="0"/>
              <a:t> </a:t>
            </a:r>
            <a:r>
              <a:rPr lang="sr-Cyrl-RS" sz="1600" dirty="0" smtClean="0"/>
              <a:t>нећу вам задавати домаћи задатак</a:t>
            </a:r>
            <a:r>
              <a:rPr lang="sr-Latn-RS" sz="1600" dirty="0" smtClean="0"/>
              <a:t> </a:t>
            </a:r>
            <a:r>
              <a:rPr lang="sr-Cyrl-RS" sz="1600" dirty="0" smtClean="0"/>
              <a:t>конкретан. </a:t>
            </a:r>
            <a:r>
              <a:rPr lang="sr-Cyrl-RS" sz="1600" dirty="0" smtClean="0"/>
              <a:t>Ваш задатак је да прочитате ову и претходну лекцију. </a:t>
            </a:r>
            <a:r>
              <a:rPr lang="sr-Latn-RS" sz="1600" dirty="0" smtClean="0"/>
              <a:t> </a:t>
            </a:r>
            <a:r>
              <a:rPr lang="sr-Cyrl-RS" sz="1600" dirty="0" smtClean="0"/>
              <a:t>Одморите се!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628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Појам, значај и врсте финансијског тржишта</vt:lpstr>
      <vt:lpstr>Појам финансијских тржишта</vt:lpstr>
      <vt:lpstr>Значај финансијаких тржишта</vt:lpstr>
      <vt:lpstr>ПОДЕЛА ФИНАНСИЈСКИХ ТРЖИШТА</vt:lpstr>
      <vt:lpstr>Slide 5</vt:lpstr>
      <vt:lpstr>Slide 6</vt:lpstr>
      <vt:lpstr>Slide 7</vt:lpstr>
      <vt:lpstr>Децо одморите се за празнике, све најлепше вам желим!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3</cp:revision>
  <dcterms:created xsi:type="dcterms:W3CDTF">2020-04-08T19:18:41Z</dcterms:created>
  <dcterms:modified xsi:type="dcterms:W3CDTF">2020-04-11T16:33:14Z</dcterms:modified>
</cp:coreProperties>
</file>