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8"/>
  </p:notesMasterIdLst>
  <p:sldIdLst>
    <p:sldId id="256" r:id="rId2"/>
    <p:sldId id="257" r:id="rId3"/>
    <p:sldId id="260"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6ABEDE-3C0C-4C45-897B-9AEEB1FC5038}" type="datetimeFigureOut">
              <a:rPr lang="en-US" smtClean="0"/>
              <a:pPr/>
              <a:t>4/4/2020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19C3E2-ED8C-4358-81FA-79C99232068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19C3E2-ED8C-4358-81FA-79C99232068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pPr algn="l" eaLnBrk="1" latinLnBrk="0" hangingPunct="1"/>
            <a:fld id="{48D92626-37D2-4832-BF7A-BC283494A20D}" type="datetimeFigureOut">
              <a:rPr lang="en-US" smtClean="0"/>
              <a:pPr algn="l" eaLnBrk="1" latinLnBrk="0" hangingPunct="1"/>
              <a:t>4/4/2020</a:t>
            </a:fld>
            <a:endParaRPr lang="en-US"/>
          </a:p>
        </p:txBody>
      </p:sp>
      <p:sp>
        <p:nvSpPr>
          <p:cNvPr id="17" name="Footer Placeholder 16"/>
          <p:cNvSpPr>
            <a:spLocks noGrp="1"/>
          </p:cNvSpPr>
          <p:nvPr>
            <p:ph type="ftr" sz="quarter" idx="11"/>
          </p:nvPr>
        </p:nvSpPr>
        <p:spPr/>
        <p:txBody>
          <a:bodyPr/>
          <a:lstStyle>
            <a:extLst/>
          </a:lstStyle>
          <a:p>
            <a:endParaRPr kumimoji="0" lang="en-US"/>
          </a:p>
        </p:txBody>
      </p:sp>
      <p:sp>
        <p:nvSpPr>
          <p:cNvPr id="29" name="Slide Number Placeholder 28"/>
          <p:cNvSpPr>
            <a:spLocks noGrp="1"/>
          </p:cNvSpPr>
          <p:nvPr>
            <p:ph type="sldNum" sz="quarter" idx="12"/>
          </p:nvPr>
        </p:nvSpPr>
        <p:spPr/>
        <p:txBody>
          <a:bodyPr/>
          <a:lstStyle>
            <a:extLst/>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pPr/>
              <a:t>4/4/2020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pPr/>
              <a:t>4/4/2020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pPr/>
              <a:t>4/4/2020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lgn="l" eaLnBrk="1" latinLnBrk="0" hangingPunct="1"/>
            <a:fld id="{48D92626-37D2-4832-BF7A-BC283494A20D}" type="datetimeFigureOut">
              <a:rPr lang="en-US" smtClean="0"/>
              <a:pPr algn="l" eaLnBrk="1" latinLnBrk="0" hangingPunct="1"/>
              <a:t>4/4/2020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D92626-37D2-4832-BF7A-BC283494A20D}" type="datetimeFigureOut">
              <a:rPr lang="en-US" smtClean="0"/>
              <a:pPr/>
              <a:t>4/4/2020</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8C592886-E571-45D5-8B56-343DC94F8FA6}"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8D92626-37D2-4832-BF7A-BC283494A20D}" type="datetimeFigureOut">
              <a:rPr lang="en-US" smtClean="0"/>
              <a:pPr/>
              <a:t>4/4/2020</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8C592886-E571-45D5-8B56-343DC94F8FA6}" type="slidenum">
              <a:rPr kumimoji="0" lang="en-US" smtClean="0"/>
              <a:pPr/>
              <a:t>‹#›</a:t>
            </a:fld>
            <a:endParaRPr kumimoji="0"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8D92626-37D2-4832-BF7A-BC283494A20D}" type="datetimeFigureOut">
              <a:rPr lang="en-US" smtClean="0"/>
              <a:pPr/>
              <a:t>4/4/2020</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8C592886-E571-45D5-8B56-343DC94F8FA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8D92626-37D2-4832-BF7A-BC283494A20D}" type="datetimeFigureOut">
              <a:rPr lang="en-US" smtClean="0"/>
              <a:pPr/>
              <a:t>4/4/2020</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8C592886-E571-45D5-8B56-343DC94F8FA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lgn="l" eaLnBrk="1" latinLnBrk="0" hangingPunct="1"/>
            <a:fld id="{48D92626-37D2-4832-BF7A-BC283494A20D}" type="datetimeFigureOut">
              <a:rPr lang="en-US" smtClean="0"/>
              <a:pPr algn="l" eaLnBrk="1" latinLnBrk="0" hangingPunct="1"/>
              <a:t>4/4/2020</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pPr algn="l" eaLnBrk="1" latinLnBrk="0" hangingPunct="1"/>
            <a:fld id="{48D92626-37D2-4832-BF7A-BC283494A20D}" type="datetimeFigureOut">
              <a:rPr lang="en-US" smtClean="0"/>
              <a:pPr algn="l" eaLnBrk="1" latinLnBrk="0" hangingPunct="1"/>
              <a:t>4/4/2020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kumimoji="0"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algn="l" eaLnBrk="1" latinLnBrk="0" hangingPunct="1"/>
            <a:fld id="{48D92626-37D2-4832-BF7A-BC283494A20D}" type="datetimeFigureOut">
              <a:rPr lang="en-US" smtClean="0"/>
              <a:pPr algn="l" eaLnBrk="1" latinLnBrk="0" hangingPunct="1"/>
              <a:t>4/4/2020</a:t>
            </a:fld>
            <a:endParaRPr lang="en-US" sz="1300" dirty="0">
              <a:solidFill>
                <a:schemeClr val="bg2">
                  <a:tint val="60000"/>
                  <a:satMod val="155000"/>
                </a:schemeClr>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lgn="r" eaLnBrk="1" latinLnBrk="0" hangingPunct="1"/>
            <a:endParaRPr kumimoji="0" lang="en-US" sz="1300" dirty="0">
              <a:solidFill>
                <a:schemeClr val="bg2">
                  <a:tint val="60000"/>
                  <a:satMod val="155000"/>
                </a:schemeClr>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lgn="r" eaLnBrk="1" latinLnBrk="0" hangingPunct="1"/>
            <a:fld id="{8C592886-E571-45D5-8B56-343DC94F8FA6}" type="slidenum">
              <a:rPr kumimoji="0" lang="en-US" smtClean="0"/>
              <a:pPr algn="r" eaLnBrk="1" latinLnBrk="0" hangingPunct="1"/>
              <a:t>‹#›</a:t>
            </a:fld>
            <a:endParaRPr kumimoji="0" lang="en-US" sz="1600" b="1" dirty="0">
              <a:solidFill>
                <a:schemeClr val="tx2">
                  <a:shade val="90000"/>
                </a:schemeClr>
              </a:solidFill>
              <a:effectLst/>
            </a:endParaRPr>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351672"/>
            <a:ext cx="8222816" cy="2791708"/>
          </a:xfrm>
        </p:spPr>
        <p:txBody>
          <a:bodyPr>
            <a:normAutofit/>
          </a:bodyPr>
          <a:lstStyle/>
          <a:p>
            <a:endParaRPr lang="sr-Cyrl-RS" dirty="0" smtClean="0"/>
          </a:p>
          <a:p>
            <a:r>
              <a:rPr lang="sr-Cyrl-RS" dirty="0" smtClean="0"/>
              <a:t>Кроз презентацију ће бити приказан концепт лекције. За додатна објашњења ученици се упућују на уџбеник стране 186, 187. Овом лекцијом завршавамо наставну тему ХОВ. Следећа наставна област је финансијска тржишта. Час утврђивања је предвиђен  за петак, када ће бити провера, о времену прикључења на </a:t>
            </a:r>
            <a:r>
              <a:rPr lang="sr-Latn-RS" dirty="0" smtClean="0"/>
              <a:t>classroom </a:t>
            </a:r>
            <a:r>
              <a:rPr lang="sr-Cyrl-RS" dirty="0" smtClean="0"/>
              <a:t> бићете обавештени. Дакле за систематизацију спремите наставну област </a:t>
            </a:r>
            <a:r>
              <a:rPr lang="sr-Cyrl-RS" dirty="0" smtClean="0"/>
              <a:t>ХОВ</a:t>
            </a:r>
            <a:r>
              <a:rPr lang="sr-Latn-RS" dirty="0" smtClean="0"/>
              <a:t> </a:t>
            </a:r>
            <a:r>
              <a:rPr lang="sr-Cyrl-RS" dirty="0" smtClean="0"/>
              <a:t>и БАНКАРСКИ МЕНАЏМЕНТ </a:t>
            </a:r>
            <a:r>
              <a:rPr lang="sr-Cyrl-RS" dirty="0" smtClean="0"/>
              <a:t>!</a:t>
            </a:r>
            <a:endParaRPr lang="en-US" dirty="0"/>
          </a:p>
        </p:txBody>
      </p:sp>
      <p:sp>
        <p:nvSpPr>
          <p:cNvPr id="3" name="Title 2"/>
          <p:cNvSpPr>
            <a:spLocks noGrp="1"/>
          </p:cNvSpPr>
          <p:nvPr>
            <p:ph type="title"/>
          </p:nvPr>
        </p:nvSpPr>
        <p:spPr/>
        <p:txBody>
          <a:bodyPr/>
          <a:lstStyle/>
          <a:p>
            <a:r>
              <a:rPr lang="sr-Cyrl-RS" sz="4000" b="1" dirty="0" smtClean="0"/>
              <a:t>СКЛАДИШНИЦЕ-ЗАЛОЖНИЦА И КОНОСМАН</a:t>
            </a:r>
            <a:r>
              <a:rPr lang="sr-Latn-RS" sz="4000" b="1" dirty="0" smtClean="0"/>
              <a:t>-</a:t>
            </a:r>
            <a:r>
              <a:rPr lang="sr-Cyrl-RS" sz="4000" b="1" dirty="0" smtClean="0"/>
              <a:t>ТЕРЕТНИЦА</a:t>
            </a:r>
            <a:endParaRPr lang="en-US" sz="4000" b="1" dirty="0"/>
          </a:p>
        </p:txBody>
      </p:sp>
      <p:pic>
        <p:nvPicPr>
          <p:cNvPr id="4" name="Picture 3" descr="images (34).jpg"/>
          <p:cNvPicPr>
            <a:picLocks noChangeAspect="1"/>
          </p:cNvPicPr>
          <p:nvPr/>
        </p:nvPicPr>
        <p:blipFill>
          <a:blip r:embed="rId3"/>
          <a:stretch>
            <a:fillRect/>
          </a:stretch>
        </p:blipFill>
        <p:spPr>
          <a:xfrm>
            <a:off x="2143108" y="4572008"/>
            <a:ext cx="5429288" cy="200026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3600" dirty="0" smtClean="0"/>
              <a:t>Заложница -сладишница основне одлике:</a:t>
            </a:r>
            <a:endParaRPr lang="en-US" sz="3600" dirty="0"/>
          </a:p>
        </p:txBody>
      </p:sp>
      <p:sp>
        <p:nvSpPr>
          <p:cNvPr id="3" name="Content Placeholder 2"/>
          <p:cNvSpPr>
            <a:spLocks noGrp="1"/>
          </p:cNvSpPr>
          <p:nvPr>
            <p:ph idx="1"/>
          </p:nvPr>
        </p:nvSpPr>
        <p:spPr/>
        <p:txBody>
          <a:bodyPr>
            <a:normAutofit/>
          </a:bodyPr>
          <a:lstStyle/>
          <a:p>
            <a:r>
              <a:rPr lang="sr-Cyrl-RS" sz="2400" dirty="0" smtClean="0"/>
              <a:t>Заложница је део складишнице који омогућава да оставодавац располаже робом и после њеног залагања.</a:t>
            </a:r>
          </a:p>
          <a:p>
            <a:r>
              <a:rPr lang="sr-Cyrl-RS" sz="2400" dirty="0" smtClean="0"/>
              <a:t>Складишница  је исправа коју издаје овлашћено складиште, а којом потрђује  да је  од оставодавца примило на чување робу која је у њој означена и којом се обавезује да ту робу изда лицу које је према њеној садржини овлашћено да прими.</a:t>
            </a:r>
          </a:p>
          <a:p>
            <a:r>
              <a:rPr lang="sr-Cyrl-RS" sz="2400" dirty="0" smtClean="0"/>
              <a:t>Складишница се састоји према Закону од два дела:</a:t>
            </a:r>
          </a:p>
          <a:p>
            <a:r>
              <a:rPr lang="sr-Cyrl-RS" sz="2400" dirty="0" smtClean="0"/>
              <a:t>1.признаница</a:t>
            </a:r>
          </a:p>
          <a:p>
            <a:r>
              <a:rPr lang="sr-Cyrl-RS" sz="2400" dirty="0" smtClean="0"/>
              <a:t>2.заложница</a:t>
            </a:r>
            <a:endParaRPr lang="en-US" sz="2400" dirty="0"/>
          </a:p>
        </p:txBody>
      </p:sp>
      <p:pic>
        <p:nvPicPr>
          <p:cNvPr id="4" name="Picture 3" descr="images (38).jpg"/>
          <p:cNvPicPr>
            <a:picLocks noChangeAspect="1"/>
          </p:cNvPicPr>
          <p:nvPr/>
        </p:nvPicPr>
        <p:blipFill>
          <a:blip r:embed="rId2"/>
          <a:stretch>
            <a:fillRect/>
          </a:stretch>
        </p:blipFill>
        <p:spPr>
          <a:xfrm>
            <a:off x="8143900" y="4643446"/>
            <a:ext cx="1000100" cy="221455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Заложница - складишница</a:t>
            </a:r>
            <a:endParaRPr lang="en-US" dirty="0"/>
          </a:p>
        </p:txBody>
      </p:sp>
      <p:sp>
        <p:nvSpPr>
          <p:cNvPr id="3" name="Text Placeholder 2"/>
          <p:cNvSpPr>
            <a:spLocks noGrp="1"/>
          </p:cNvSpPr>
          <p:nvPr>
            <p:ph type="body" idx="2"/>
          </p:nvPr>
        </p:nvSpPr>
        <p:spPr/>
        <p:txBody>
          <a:bodyPr>
            <a:noAutofit/>
          </a:bodyPr>
          <a:lstStyle/>
          <a:p>
            <a:r>
              <a:rPr lang="sr-Cyrl-RS" sz="1600" dirty="0" smtClean="0"/>
              <a:t>-</a:t>
            </a:r>
            <a:r>
              <a:rPr lang="sr-Cyrl-RS" sz="1600" b="1" dirty="0" smtClean="0"/>
              <a:t>Пренос признанице без заложнице </a:t>
            </a:r>
            <a:r>
              <a:rPr lang="sr-Cyrl-RS" sz="1600" dirty="0" smtClean="0"/>
              <a:t>даје пријемнику право да захтева да му се преда роба ако исплати имаоцу заложнице, износ који треба на тај дан исплатити.</a:t>
            </a:r>
          </a:p>
          <a:p>
            <a:r>
              <a:rPr lang="sr-Cyrl-RS" sz="1600" dirty="0" smtClean="0"/>
              <a:t>-</a:t>
            </a:r>
            <a:r>
              <a:rPr lang="sr-Cyrl-RS" sz="1600" b="1" dirty="0" smtClean="0"/>
              <a:t>Пренос заложнице без признанице </a:t>
            </a:r>
            <a:r>
              <a:rPr lang="sr-Cyrl-RS" sz="1600" dirty="0" smtClean="0"/>
              <a:t>даје пријемнику право залоге на роби. Пријамник је дужан да без одлагања пријави складиштару да је на њега извршен пренос  заложнице, а складиште је дужно да то евидентира у регистар складишта.</a:t>
            </a:r>
            <a:endParaRPr lang="en-US" sz="1600" dirty="0"/>
          </a:p>
        </p:txBody>
      </p:sp>
      <p:sp>
        <p:nvSpPr>
          <p:cNvPr id="4" name="Content Placeholder 3"/>
          <p:cNvSpPr>
            <a:spLocks noGrp="1"/>
          </p:cNvSpPr>
          <p:nvPr>
            <p:ph sz="half" idx="1"/>
          </p:nvPr>
        </p:nvSpPr>
        <p:spPr/>
        <p:txBody>
          <a:bodyPr>
            <a:normAutofit fontScale="85000" lnSpcReduction="20000"/>
          </a:bodyPr>
          <a:lstStyle/>
          <a:p>
            <a:r>
              <a:rPr lang="sr-Cyrl-RS" sz="2400" dirty="0" smtClean="0"/>
              <a:t>Признаница и заложница морају се позивати једна на другу.</a:t>
            </a:r>
          </a:p>
          <a:p>
            <a:r>
              <a:rPr lang="sr-Cyrl-RS" sz="2400" dirty="0" smtClean="0"/>
              <a:t>Признаница и заложница могу се преносити индосаментом, заједно или одвојено.</a:t>
            </a:r>
          </a:p>
          <a:p>
            <a:r>
              <a:rPr lang="sr-Cyrl-RS" sz="2400" dirty="0" smtClean="0"/>
              <a:t>Оставодавац може од складиштара захтевати да му робу подели на више делова и да му за сваки део изда складишницу.</a:t>
            </a:r>
          </a:p>
          <a:p>
            <a:r>
              <a:rPr lang="sr-Cyrl-RS" sz="2400" dirty="0" smtClean="0"/>
              <a:t>Ималац складишнице има право да захтева да му се преда роба означена на њој.</a:t>
            </a:r>
          </a:p>
          <a:p>
            <a:r>
              <a:rPr lang="sr-Cyrl-RS" sz="2400" dirty="0" smtClean="0"/>
              <a:t>Пријемник је лице на које се преноси признаница или заложница.</a:t>
            </a:r>
          </a:p>
          <a:p>
            <a:r>
              <a:rPr lang="sr-Cyrl-RS" sz="2400" dirty="0" smtClean="0"/>
              <a:t>Пренос на пријемника уписује се у регистар складишта, где мора писати датум, седиште и др.</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Коносман - теретница</a:t>
            </a:r>
            <a:endParaRPr lang="en-US" dirty="0"/>
          </a:p>
        </p:txBody>
      </p:sp>
      <p:sp>
        <p:nvSpPr>
          <p:cNvPr id="3" name="Content Placeholder 2"/>
          <p:cNvSpPr>
            <a:spLocks noGrp="1"/>
          </p:cNvSpPr>
          <p:nvPr>
            <p:ph sz="half" idx="1"/>
          </p:nvPr>
        </p:nvSpPr>
        <p:spPr/>
        <p:txBody>
          <a:bodyPr>
            <a:normAutofit/>
          </a:bodyPr>
          <a:lstStyle/>
          <a:p>
            <a:r>
              <a:rPr lang="sr-Cyrl-RS" sz="2400" b="1" dirty="0" smtClean="0"/>
              <a:t>Коносман</a:t>
            </a:r>
            <a:r>
              <a:rPr lang="sr-Cyrl-RS" sz="2400" dirty="0" smtClean="0"/>
              <a:t> је исправа коју бродар издаје одређеном лицу.</a:t>
            </a:r>
          </a:p>
          <a:p>
            <a:r>
              <a:rPr lang="sr-Cyrl-RS" sz="2400" b="1" dirty="0" smtClean="0"/>
              <a:t>Крцатељ</a:t>
            </a:r>
            <a:r>
              <a:rPr lang="sr-Cyrl-RS" sz="2400" dirty="0" smtClean="0"/>
              <a:t> је лице које добија исправу од бродара(коносман).</a:t>
            </a:r>
          </a:p>
          <a:p>
            <a:r>
              <a:rPr lang="sr-Cyrl-RS" sz="2400" dirty="0" smtClean="0"/>
              <a:t>Коносман је исправа која је сачињена на основу уговора о превозу робе поморским, воденим путем.</a:t>
            </a:r>
            <a:endParaRPr lang="en-US" sz="2400" dirty="0"/>
          </a:p>
        </p:txBody>
      </p:sp>
      <p:sp>
        <p:nvSpPr>
          <p:cNvPr id="4" name="Content Placeholder 3"/>
          <p:cNvSpPr>
            <a:spLocks noGrp="1"/>
          </p:cNvSpPr>
          <p:nvPr>
            <p:ph sz="half" idx="2"/>
          </p:nvPr>
        </p:nvSpPr>
        <p:spPr/>
        <p:txBody>
          <a:bodyPr>
            <a:normAutofit/>
          </a:bodyPr>
          <a:lstStyle/>
          <a:p>
            <a:r>
              <a:rPr lang="sr-Cyrl-RS" b="1" dirty="0" smtClean="0"/>
              <a:t>Карактеристике:</a:t>
            </a:r>
          </a:p>
          <a:p>
            <a:r>
              <a:rPr lang="sr-Cyrl-RS" sz="2400" dirty="0" smtClean="0"/>
              <a:t>1.Потврђује пријем робе на превоз која је означена.</a:t>
            </a:r>
          </a:p>
          <a:p>
            <a:r>
              <a:rPr lang="sr-Cyrl-RS" sz="2400" dirty="0" smtClean="0"/>
              <a:t>2.Није уговор о превозу робе  али је доказ о постојању уговора и његове садржине.</a:t>
            </a:r>
          </a:p>
          <a:p>
            <a:r>
              <a:rPr lang="sr-Cyrl-RS" sz="2400" dirty="0" smtClean="0"/>
              <a:t>3.Бродар се обавезује да преда терет његовом овлашћеном имаоцу.</a:t>
            </a:r>
          </a:p>
          <a:p>
            <a:endParaRPr lang="sr-Cyrl-RS" sz="2400"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Коносман - теретница</a:t>
            </a:r>
            <a:endParaRPr lang="en-US" dirty="0"/>
          </a:p>
        </p:txBody>
      </p:sp>
      <p:sp>
        <p:nvSpPr>
          <p:cNvPr id="3" name="Content Placeholder 2"/>
          <p:cNvSpPr>
            <a:spLocks noGrp="1"/>
          </p:cNvSpPr>
          <p:nvPr>
            <p:ph idx="1"/>
          </p:nvPr>
        </p:nvSpPr>
        <p:spPr/>
        <p:txBody>
          <a:bodyPr>
            <a:normAutofit/>
          </a:bodyPr>
          <a:lstStyle/>
          <a:p>
            <a:r>
              <a:rPr lang="sr-Cyrl-RS" sz="2400" dirty="0" smtClean="0"/>
              <a:t>-Коносман је стварно правна ХОВ</a:t>
            </a:r>
          </a:p>
          <a:p>
            <a:r>
              <a:rPr lang="sr-Latn-RS" sz="2400" dirty="0" smtClean="0"/>
              <a:t>-</a:t>
            </a:r>
            <a:r>
              <a:rPr lang="sr-Cyrl-RS" sz="2400" dirty="0" smtClean="0"/>
              <a:t>Може да гласи на име, по наредби или на доносиоца.</a:t>
            </a:r>
          </a:p>
          <a:p>
            <a:r>
              <a:rPr lang="sr-Latn-RS" sz="2400" dirty="0" smtClean="0"/>
              <a:t>-</a:t>
            </a:r>
            <a:r>
              <a:rPr lang="sr-Cyrl-RS" sz="2400" dirty="0" smtClean="0"/>
              <a:t>Коносман својеручно потписује бродар или његов помоћник а саставља га бродар на основу писмених података крцатеља.</a:t>
            </a:r>
          </a:p>
          <a:p>
            <a:endParaRPr lang="en-US" sz="2400" dirty="0"/>
          </a:p>
        </p:txBody>
      </p:sp>
      <p:pic>
        <p:nvPicPr>
          <p:cNvPr id="4" name="Picture 3" descr="300px-Container_ship_loading-700px.jpg"/>
          <p:cNvPicPr>
            <a:picLocks noChangeAspect="1"/>
          </p:cNvPicPr>
          <p:nvPr/>
        </p:nvPicPr>
        <p:blipFill>
          <a:blip r:embed="rId2"/>
          <a:stretch>
            <a:fillRect/>
          </a:stretch>
        </p:blipFill>
        <p:spPr>
          <a:xfrm>
            <a:off x="571472" y="3929066"/>
            <a:ext cx="8358246" cy="292893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Срећан рад!</a:t>
            </a:r>
            <a:br>
              <a:rPr lang="sr-Cyrl-RS" dirty="0" smtClean="0"/>
            </a:br>
            <a:r>
              <a:rPr lang="sr-Cyrl-RS" dirty="0" smtClean="0"/>
              <a:t>САМО ПРАТИТЕ ОБАВЕШТЕЊА</a:t>
            </a:r>
            <a:endParaRPr lang="en-US" dirty="0"/>
          </a:p>
        </p:txBody>
      </p:sp>
      <p:sp>
        <p:nvSpPr>
          <p:cNvPr id="3" name="Subtitle 2"/>
          <p:cNvSpPr>
            <a:spLocks noGrp="1"/>
          </p:cNvSpPr>
          <p:nvPr>
            <p:ph type="subTitle" idx="1"/>
          </p:nvPr>
        </p:nvSpPr>
        <p:spPr/>
        <p:txBody>
          <a:bodyPr/>
          <a:lstStyle/>
          <a:p>
            <a:r>
              <a:rPr lang="sr-Cyrl-RS" dirty="0" smtClean="0"/>
              <a:t>ДЕЦО, ОСТАНИТЕ КОД КУЋЕ!</a:t>
            </a:r>
            <a:endParaRPr lang="en-US" dirty="0"/>
          </a:p>
        </p:txBody>
      </p:sp>
      <p:sp>
        <p:nvSpPr>
          <p:cNvPr id="4" name="Smiley Face 3"/>
          <p:cNvSpPr/>
          <p:nvPr/>
        </p:nvSpPr>
        <p:spPr>
          <a:xfrm>
            <a:off x="3143240" y="785794"/>
            <a:ext cx="3128978" cy="192882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82</TotalTime>
  <Words>426</Words>
  <Application>Microsoft Office PowerPoint</Application>
  <PresentationFormat>On-screen Show (4:3)</PresentationFormat>
  <Paragraphs>33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Metro</vt:lpstr>
      <vt:lpstr>СКЛАДИШНИЦЕ-ЗАЛОЖНИЦА И КОНОСМАН-ТЕРЕТНИЦА</vt:lpstr>
      <vt:lpstr>Заложница -сладишница основне одлике:</vt:lpstr>
      <vt:lpstr>Заложница - складишница</vt:lpstr>
      <vt:lpstr>Коносман - теретница</vt:lpstr>
      <vt:lpstr>Коносман - теретница</vt:lpstr>
      <vt:lpstr>Срећан рад! САМО ПРАТИТЕ ОБАВЕШТЕЊА</vt:lpstr>
    </vt:vector>
  </TitlesOfParts>
  <Company>SnipeR's Redemption Network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СКЛАДИШНИЦЕ-ЗАЛОЖНИЦА И КОНОСМАН</dc:title>
  <dc:creator>new user</dc:creator>
  <cp:lastModifiedBy>new user</cp:lastModifiedBy>
  <cp:revision>5</cp:revision>
  <dcterms:created xsi:type="dcterms:W3CDTF">2020-04-04T15:57:35Z</dcterms:created>
  <dcterms:modified xsi:type="dcterms:W3CDTF">2020-04-04T20:11:54Z</dcterms:modified>
</cp:coreProperties>
</file>