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324B-421D-40EE-A059-76BF62FEF48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5E918-E21C-433B-8A0A-6534AD6C8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5E918-E21C-433B-8A0A-6534AD6C85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TREZORSKO POSLOVANJE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BANKARSKI POSLOVI</a:t>
            </a:r>
            <a:endParaRPr lang="en-US" dirty="0"/>
          </a:p>
        </p:txBody>
      </p:sp>
      <p:pic>
        <p:nvPicPr>
          <p:cNvPr id="4" name="Picture 3" descr="SecurityRiskAssm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071546"/>
            <a:ext cx="6000792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TREZORSKOG POSLOVANJA 1. POSEBNA ORGANIZACIONA JEDINICA U OKVIRU SLUŽBE ZA FINANSIJE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sveobuhvatno</a:t>
            </a:r>
            <a:r>
              <a:rPr lang="en-US" dirty="0" smtClean="0"/>
              <a:t> </a:t>
            </a:r>
            <a:r>
              <a:rPr lang="en-US" dirty="0" err="1" smtClean="0"/>
              <a:t>sagledao</a:t>
            </a:r>
            <a:r>
              <a:rPr lang="en-US" dirty="0" smtClean="0"/>
              <a:t> </a:t>
            </a:r>
            <a:r>
              <a:rPr lang="en-US" dirty="0" err="1" smtClean="0"/>
              <a:t>trezor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kompleksna</a:t>
            </a:r>
            <a:r>
              <a:rPr lang="en-US" dirty="0" smtClean="0"/>
              <a:t> oblast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, </a:t>
            </a:r>
            <a:r>
              <a:rPr lang="en-US" dirty="0" err="1" smtClean="0"/>
              <a:t>počev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državnog</a:t>
            </a:r>
            <a:r>
              <a:rPr lang="en-US" dirty="0" smtClean="0"/>
              <a:t> do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, </a:t>
            </a:r>
            <a:r>
              <a:rPr lang="en-US" dirty="0" err="1" smtClean="0"/>
              <a:t>najjednostavnije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krenemo</a:t>
            </a:r>
            <a:r>
              <a:rPr lang="en-US" dirty="0" smtClean="0"/>
              <a:t> u </a:t>
            </a:r>
            <a:r>
              <a:rPr lang="en-US" dirty="0" err="1" smtClean="0"/>
              <a:t>pojašnjenja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u </a:t>
            </a:r>
            <a:r>
              <a:rPr lang="en-US" dirty="0" err="1" smtClean="0"/>
              <a:t>razumevanje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 smtClean="0"/>
              <a:t>trezora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Trezor</a:t>
            </a:r>
            <a:r>
              <a:rPr lang="en-US" dirty="0" smtClean="0"/>
              <a:t> u </a:t>
            </a:r>
            <a:r>
              <a:rPr lang="en-US" dirty="0" err="1" smtClean="0"/>
              <a:t>lokalnoj</a:t>
            </a:r>
            <a:r>
              <a:rPr lang="en-US" dirty="0" smtClean="0"/>
              <a:t> </a:t>
            </a:r>
            <a:r>
              <a:rPr lang="en-US" dirty="0" err="1" smtClean="0"/>
              <a:t>upravi</a:t>
            </a:r>
            <a:r>
              <a:rPr lang="en-US" dirty="0" smtClean="0"/>
              <a:t>, a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,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organizovan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celina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finansije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organizovati</a:t>
            </a:r>
            <a:r>
              <a:rPr lang="en-US" dirty="0" smtClean="0"/>
              <a:t> </a:t>
            </a:r>
            <a:r>
              <a:rPr lang="en-US" dirty="0" err="1" smtClean="0"/>
              <a:t>odeljenje</a:t>
            </a:r>
            <a:r>
              <a:rPr lang="en-US" dirty="0" smtClean="0"/>
              <a:t>, </a:t>
            </a:r>
            <a:r>
              <a:rPr lang="en-US" dirty="0" err="1" smtClean="0"/>
              <a:t>odsek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niži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u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nazivu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trezor</a:t>
            </a:r>
            <a:r>
              <a:rPr lang="en-US" dirty="0" smtClean="0"/>
              <a:t>, a u </a:t>
            </a:r>
            <a:r>
              <a:rPr lang="en-US" dirty="0" err="1" smtClean="0"/>
              <a:t>sistematizaciji</a:t>
            </a:r>
            <a:r>
              <a:rPr lang="en-US" dirty="0" smtClean="0"/>
              <a:t> tog </a:t>
            </a:r>
            <a:r>
              <a:rPr lang="en-US" dirty="0" err="1" smtClean="0"/>
              <a:t>organizacionog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definisana</a:t>
            </a:r>
            <a:r>
              <a:rPr lang="en-US" dirty="0" smtClean="0"/>
              <a:t> </a:t>
            </a:r>
            <a:r>
              <a:rPr lang="en-US" dirty="0" err="1" smtClean="0"/>
              <a:t>radna</a:t>
            </a:r>
            <a:r>
              <a:rPr lang="en-US" dirty="0" smtClean="0"/>
              <a:t> </a:t>
            </a:r>
            <a:r>
              <a:rPr lang="en-US" dirty="0" err="1" smtClean="0"/>
              <a:t>mesta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obavljati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trezora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jedinicama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samouprave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op</a:t>
            </a:r>
            <a:r>
              <a:rPr lang="sr-Latn-RS" dirty="0" smtClean="0"/>
              <a:t>št</a:t>
            </a:r>
            <a:r>
              <a:rPr lang="en-US" dirty="0" err="1" smtClean="0"/>
              <a:t>inama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sr-Latn-RS" dirty="0" smtClean="0"/>
              <a:t>za</a:t>
            </a:r>
            <a:r>
              <a:rPr lang="en-US" dirty="0" err="1" smtClean="0"/>
              <a:t>poslenih</a:t>
            </a:r>
            <a:r>
              <a:rPr lang="en-US" dirty="0" smtClean="0"/>
              <a:t> pa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samostalnu</a:t>
            </a:r>
            <a:r>
              <a:rPr lang="en-US" dirty="0" smtClean="0"/>
              <a:t> </a:t>
            </a:r>
            <a:r>
              <a:rPr lang="en-US" dirty="0" err="1" smtClean="0"/>
              <a:t>službu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finansije</a:t>
            </a:r>
            <a:r>
              <a:rPr lang="en-US" dirty="0" smtClean="0"/>
              <a:t>, </a:t>
            </a:r>
            <a:r>
              <a:rPr lang="en-US" dirty="0" err="1" smtClean="0"/>
              <a:t>ti</a:t>
            </a:r>
            <a:r>
              <a:rPr lang="en-US" dirty="0" smtClean="0"/>
              <a:t> se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 smtClean="0"/>
              <a:t>zajedno</a:t>
            </a:r>
            <a:r>
              <a:rPr lang="en-US" dirty="0" smtClean="0"/>
              <a:t> s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procesima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Neophodno</a:t>
            </a:r>
            <a:r>
              <a:rPr lang="en-US" dirty="0" smtClean="0"/>
              <a:t> je </a:t>
            </a:r>
            <a:r>
              <a:rPr lang="en-US" dirty="0" err="1" smtClean="0"/>
              <a:t>izdvojiti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trezora</a:t>
            </a:r>
            <a:r>
              <a:rPr lang="en-US" dirty="0" smtClean="0"/>
              <a:t> </a:t>
            </a:r>
            <a:r>
              <a:rPr lang="en-US" dirty="0" err="1" smtClean="0"/>
              <a:t>barem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samostalne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finansije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trezo</a:t>
            </a:r>
            <a:r>
              <a:rPr lang="sr-Latn-RS" dirty="0" smtClean="0"/>
              <a:t>rsko poslovanje.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ELEMENTI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Latn-RS" dirty="0" smtClean="0"/>
              <a:t>FUNKCIONISANJA TREZORSKOG POSLOVANJA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Pored </a:t>
            </a:r>
            <a:r>
              <a:rPr lang="en-US" sz="1600" dirty="0" err="1" smtClean="0"/>
              <a:t>razumevanja</a:t>
            </a:r>
            <a:r>
              <a:rPr lang="en-US" sz="1600" dirty="0" smtClean="0"/>
              <a:t> </a:t>
            </a:r>
            <a:r>
              <a:rPr lang="en-US" sz="1600" dirty="0" err="1" smtClean="0"/>
              <a:t>trezora</a:t>
            </a:r>
            <a:r>
              <a:rPr lang="en-US" sz="1600" dirty="0" smtClean="0"/>
              <a:t> u </a:t>
            </a:r>
            <a:r>
              <a:rPr lang="en-US" sz="1600" dirty="0" err="1" smtClean="0"/>
              <a:t>organizacionom</a:t>
            </a:r>
            <a:r>
              <a:rPr lang="en-US" sz="1600" dirty="0" smtClean="0"/>
              <a:t> </a:t>
            </a:r>
            <a:r>
              <a:rPr lang="en-US" sz="1600" dirty="0" err="1" smtClean="0"/>
              <a:t>smislu</a:t>
            </a:r>
            <a:r>
              <a:rPr lang="en-US" sz="1600" dirty="0" smtClean="0"/>
              <a:t>, </a:t>
            </a:r>
            <a:r>
              <a:rPr lang="en-US" sz="1600" dirty="0" err="1" smtClean="0"/>
              <a:t>neophodno</a:t>
            </a:r>
            <a:r>
              <a:rPr lang="en-US" sz="1600" dirty="0" smtClean="0"/>
              <a:t> je </a:t>
            </a:r>
            <a:r>
              <a:rPr lang="en-US" sz="1600" dirty="0" err="1" smtClean="0"/>
              <a:t>trezor</a:t>
            </a:r>
            <a:r>
              <a:rPr lang="en-US" sz="1600" dirty="0" smtClean="0"/>
              <a:t>, </a:t>
            </a:r>
            <a:r>
              <a:rPr lang="en-US" sz="1600" dirty="0" err="1" smtClean="0"/>
              <a:t>odnosno</a:t>
            </a:r>
            <a:r>
              <a:rPr lang="en-US" sz="1600" dirty="0" smtClean="0"/>
              <a:t> </a:t>
            </a:r>
            <a:r>
              <a:rPr lang="en-US" sz="1600" dirty="0" err="1" smtClean="0"/>
              <a:t>trezorsko</a:t>
            </a:r>
            <a:r>
              <a:rPr lang="en-US" sz="1600" dirty="0" smtClean="0"/>
              <a:t> </a:t>
            </a:r>
            <a:r>
              <a:rPr lang="en-US" sz="1600" dirty="0" err="1" smtClean="0"/>
              <a:t>poslovanje</a:t>
            </a:r>
            <a:r>
              <a:rPr lang="en-US" sz="1600" dirty="0" smtClean="0"/>
              <a:t> </a:t>
            </a:r>
            <a:r>
              <a:rPr lang="en-US" sz="1600" dirty="0" err="1" smtClean="0"/>
              <a:t>razumeti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u </a:t>
            </a:r>
            <a:r>
              <a:rPr lang="en-US" sz="1600" dirty="0" err="1" smtClean="0"/>
              <a:t>funkcionalnom</a:t>
            </a:r>
            <a:r>
              <a:rPr lang="en-US" sz="1600" dirty="0" smtClean="0"/>
              <a:t> </a:t>
            </a:r>
            <a:r>
              <a:rPr lang="en-US" sz="1600" dirty="0" err="1" smtClean="0"/>
              <a:t>smislu</a:t>
            </a:r>
            <a:r>
              <a:rPr lang="en-US" sz="1600" dirty="0" smtClean="0"/>
              <a:t>. </a:t>
            </a:r>
            <a:endParaRPr lang="sr-Latn-RS" sz="1600" dirty="0" smtClean="0"/>
          </a:p>
          <a:p>
            <a:r>
              <a:rPr lang="en-US" sz="1600" i="1" dirty="0" err="1" smtClean="0"/>
              <a:t>Trezor</a:t>
            </a:r>
            <a:r>
              <a:rPr lang="en-US" sz="1600" i="1" dirty="0" smtClean="0"/>
              <a:t> u </a:t>
            </a:r>
            <a:r>
              <a:rPr lang="en-US" sz="1600" i="1" dirty="0" err="1" smtClean="0"/>
              <a:t>funkcionalnom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smislu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treba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obezbijediti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efikasno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raspolaganje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upravljanje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budžetskim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sredstvima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što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podrazumeva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centralizovan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skup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procesa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koji</a:t>
            </a:r>
            <a:r>
              <a:rPr lang="en-US" sz="1600" i="1" dirty="0" smtClean="0"/>
              <a:t> se </a:t>
            </a:r>
            <a:r>
              <a:rPr lang="en-US" sz="1600" i="1" dirty="0" err="1" smtClean="0"/>
              <a:t>odnose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planiranje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kontrolu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sredstava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koja</a:t>
            </a:r>
            <a:r>
              <a:rPr lang="sr-Latn-RS" sz="1600" i="1" dirty="0" smtClean="0"/>
              <a:t> dolaze i odlaze</a:t>
            </a:r>
            <a:r>
              <a:rPr lang="en-US" sz="1600" i="1" dirty="0" smtClean="0"/>
              <a:t>  </a:t>
            </a:r>
            <a:r>
              <a:rPr lang="en-US" sz="1600" i="1" dirty="0" err="1" smtClean="0"/>
              <a:t>sa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računa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kojima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raspolaže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jedinica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lokalne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samouprave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zatim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izmirenje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obaveza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proces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praćenja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potraživanja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imovine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raspolaganju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kraju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blagovremeno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tačno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potpuno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izveštavanje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za</a:t>
            </a:r>
            <a:r>
              <a:rPr lang="en-US" sz="1600" i="1" dirty="0" smtClean="0"/>
              <a:t> op</a:t>
            </a:r>
            <a:r>
              <a:rPr lang="sr-Latn-RS" sz="1600" i="1" dirty="0" smtClean="0"/>
              <a:t>št</a:t>
            </a:r>
            <a:r>
              <a:rPr lang="en-US" sz="1600" i="1" dirty="0" err="1" smtClean="0"/>
              <a:t>inski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menadžment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kojem</a:t>
            </a:r>
            <a:r>
              <a:rPr lang="en-US" sz="1600" i="1" dirty="0" smtClean="0"/>
              <a:t> se </a:t>
            </a:r>
            <a:r>
              <a:rPr lang="en-US" sz="1600" i="1" dirty="0" err="1" smtClean="0"/>
              <a:t>baziraju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odluke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odgovornosti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istih</a:t>
            </a:r>
            <a:r>
              <a:rPr lang="en-US" sz="1600" i="1" dirty="0" smtClean="0"/>
              <a:t>. </a:t>
            </a:r>
            <a:endParaRPr lang="sr-Latn-RS" sz="1600" i="1" dirty="0" smtClean="0"/>
          </a:p>
          <a:p>
            <a:r>
              <a:rPr lang="sr-Latn-RS" sz="1600" b="1" dirty="0" smtClean="0"/>
              <a:t>E</a:t>
            </a:r>
            <a:r>
              <a:rPr lang="en-US" sz="1600" b="1" dirty="0" err="1" smtClean="0"/>
              <a:t>lemenata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funkcija</a:t>
            </a:r>
            <a:r>
              <a:rPr lang="sr-Latn-RS" sz="1600" b="1" dirty="0" smtClean="0"/>
              <a:t>:</a:t>
            </a:r>
          </a:p>
          <a:p>
            <a:r>
              <a:rPr lang="en-US" sz="1600" dirty="0" err="1" smtClean="0"/>
              <a:t>Prvi</a:t>
            </a:r>
            <a:r>
              <a:rPr lang="en-US" sz="1600" dirty="0" smtClean="0"/>
              <a:t> element </a:t>
            </a:r>
            <a:r>
              <a:rPr lang="en-US" sz="1600" dirty="0" err="1" smtClean="0"/>
              <a:t>trezorskog</a:t>
            </a:r>
            <a:r>
              <a:rPr lang="en-US" sz="1600" dirty="0" smtClean="0"/>
              <a:t> </a:t>
            </a:r>
            <a:r>
              <a:rPr lang="en-US" sz="1600" dirty="0" err="1" smtClean="0"/>
              <a:t>poslovanja</a:t>
            </a:r>
            <a:r>
              <a:rPr lang="en-US" sz="1600" dirty="0" smtClean="0"/>
              <a:t> </a:t>
            </a:r>
            <a:r>
              <a:rPr lang="en-US" sz="1600" b="1" dirty="0" err="1" smtClean="0"/>
              <a:t>jeste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jedinstveni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račun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trezora</a:t>
            </a:r>
            <a:r>
              <a:rPr lang="en-US" sz="1600" b="1" dirty="0" smtClean="0"/>
              <a:t> (JRT)</a:t>
            </a:r>
            <a:r>
              <a:rPr lang="en-US" sz="1600" dirty="0" smtClean="0"/>
              <a:t> </a:t>
            </a:r>
            <a:r>
              <a:rPr lang="en-US" sz="1600" dirty="0" err="1" smtClean="0"/>
              <a:t>jedinice</a:t>
            </a:r>
            <a:r>
              <a:rPr lang="en-US" sz="1600" dirty="0" smtClean="0"/>
              <a:t> </a:t>
            </a:r>
            <a:r>
              <a:rPr lang="en-US" sz="1600" dirty="0" err="1" smtClean="0"/>
              <a:t>lokalne</a:t>
            </a:r>
            <a:r>
              <a:rPr lang="en-US" sz="1600" dirty="0" smtClean="0"/>
              <a:t> </a:t>
            </a:r>
            <a:r>
              <a:rPr lang="en-US" sz="1600" dirty="0" err="1" smtClean="0"/>
              <a:t>samouprave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r>
              <a:rPr lang="en-US" sz="1600" dirty="0" smtClean="0"/>
              <a:t> JRT </a:t>
            </a:r>
            <a:r>
              <a:rPr lang="en-US" sz="1600" dirty="0" err="1" smtClean="0"/>
              <a:t>predstavlja</a:t>
            </a:r>
            <a:r>
              <a:rPr lang="en-US" sz="1600" dirty="0" smtClean="0"/>
              <a:t> </a:t>
            </a:r>
            <a:r>
              <a:rPr lang="en-US" sz="1600" dirty="0" err="1" smtClean="0"/>
              <a:t>skup</a:t>
            </a:r>
            <a:r>
              <a:rPr lang="en-US" sz="1600" dirty="0" smtClean="0"/>
              <a:t> </a:t>
            </a:r>
            <a:r>
              <a:rPr lang="en-US" sz="1600" dirty="0" err="1" smtClean="0"/>
              <a:t>računa</a:t>
            </a:r>
            <a:r>
              <a:rPr lang="en-US" sz="1600" dirty="0" smtClean="0"/>
              <a:t> </a:t>
            </a:r>
            <a:r>
              <a:rPr lang="en-US" sz="1600" dirty="0" err="1" smtClean="0"/>
              <a:t>otvorenih</a:t>
            </a:r>
            <a:r>
              <a:rPr lang="en-US" sz="1600" dirty="0" smtClean="0"/>
              <a:t> </a:t>
            </a:r>
            <a:r>
              <a:rPr lang="en-US" sz="1600" dirty="0" err="1" smtClean="0"/>
              <a:t>kod</a:t>
            </a:r>
            <a:r>
              <a:rPr lang="en-US" sz="1600" dirty="0" smtClean="0"/>
              <a:t> </a:t>
            </a:r>
            <a:r>
              <a:rPr lang="en-US" sz="1600" dirty="0" err="1" smtClean="0"/>
              <a:t>komercijalnih</a:t>
            </a:r>
            <a:r>
              <a:rPr lang="en-US" sz="1600" dirty="0" smtClean="0"/>
              <a:t> </a:t>
            </a:r>
            <a:r>
              <a:rPr lang="en-US" sz="1600" dirty="0" err="1" smtClean="0"/>
              <a:t>banaka</a:t>
            </a:r>
            <a:r>
              <a:rPr lang="en-US" sz="1600" dirty="0" smtClean="0"/>
              <a:t>. </a:t>
            </a:r>
            <a:r>
              <a:rPr lang="en-US" sz="1600" dirty="0" err="1" smtClean="0"/>
              <a:t>Za</a:t>
            </a:r>
            <a:r>
              <a:rPr lang="en-US" sz="1600" dirty="0" smtClean="0"/>
              <a:t> o</a:t>
            </a:r>
            <a:r>
              <a:rPr lang="sr-Latn-RS" sz="1600" dirty="0" smtClean="0"/>
              <a:t>pšt</a:t>
            </a:r>
            <a:r>
              <a:rPr lang="en-US" sz="1600" dirty="0" err="1" smtClean="0"/>
              <a:t>ine</a:t>
            </a:r>
            <a:r>
              <a:rPr lang="en-US" sz="1600" dirty="0" smtClean="0"/>
              <a:t>, </a:t>
            </a:r>
            <a:r>
              <a:rPr lang="en-US" sz="1600" dirty="0" err="1" smtClean="0"/>
              <a:t>imajući</a:t>
            </a:r>
            <a:r>
              <a:rPr lang="en-US" sz="1600" dirty="0" smtClean="0"/>
              <a:t> u </a:t>
            </a:r>
            <a:r>
              <a:rPr lang="en-US" sz="1600" dirty="0" err="1" smtClean="0"/>
              <a:t>vidu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 </a:t>
            </a:r>
            <a:r>
              <a:rPr lang="en-US" sz="1600" dirty="0" err="1" smtClean="0"/>
              <a:t>njihovih</a:t>
            </a:r>
            <a:r>
              <a:rPr lang="en-US" sz="1600" dirty="0" smtClean="0"/>
              <a:t> </a:t>
            </a:r>
            <a:r>
              <a:rPr lang="en-US" sz="1600" dirty="0" err="1" smtClean="0"/>
              <a:t>poslova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zadataka</a:t>
            </a:r>
            <a:r>
              <a:rPr lang="en-US" sz="1600" dirty="0" smtClean="0"/>
              <a:t>, </a:t>
            </a:r>
            <a:r>
              <a:rPr lang="en-US" sz="1600" dirty="0" err="1" smtClean="0"/>
              <a:t>bitni</a:t>
            </a:r>
            <a:r>
              <a:rPr lang="en-US" sz="1600" dirty="0" smtClean="0"/>
              <a:t> </a:t>
            </a:r>
            <a:r>
              <a:rPr lang="en-US" sz="1600" dirty="0" err="1" smtClean="0"/>
              <a:t>računi</a:t>
            </a:r>
            <a:r>
              <a:rPr lang="en-US" sz="1600" dirty="0" smtClean="0"/>
              <a:t> </a:t>
            </a:r>
            <a:r>
              <a:rPr lang="en-US" sz="1600" dirty="0" err="1" smtClean="0"/>
              <a:t>koje</a:t>
            </a:r>
            <a:r>
              <a:rPr lang="en-US" sz="1600" dirty="0" smtClean="0"/>
              <a:t> </a:t>
            </a:r>
            <a:r>
              <a:rPr lang="en-US" sz="1600" dirty="0" err="1" smtClean="0"/>
              <a:t>treba</a:t>
            </a:r>
            <a:r>
              <a:rPr lang="en-US" sz="1600" dirty="0" smtClean="0"/>
              <a:t> </a:t>
            </a:r>
            <a:r>
              <a:rPr lang="en-US" sz="1600" dirty="0" err="1" smtClean="0"/>
              <a:t>otvoriti</a:t>
            </a:r>
            <a:r>
              <a:rPr lang="en-US" sz="1600" dirty="0" smtClean="0"/>
              <a:t> </a:t>
            </a:r>
            <a:r>
              <a:rPr lang="en-US" sz="1600" dirty="0" err="1" smtClean="0"/>
              <a:t>kod</a:t>
            </a:r>
            <a:r>
              <a:rPr lang="en-US" sz="1600" dirty="0" smtClean="0"/>
              <a:t> </a:t>
            </a:r>
            <a:r>
              <a:rPr lang="en-US" sz="1600" dirty="0" err="1" smtClean="0"/>
              <a:t>komercijalnih</a:t>
            </a:r>
            <a:r>
              <a:rPr lang="en-US" sz="1600" dirty="0" smtClean="0"/>
              <a:t> </a:t>
            </a:r>
            <a:r>
              <a:rPr lang="en-US" sz="1600" dirty="0" err="1" smtClean="0"/>
              <a:t>banaka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 err="1" smtClean="0"/>
              <a:t>sledeći</a:t>
            </a:r>
            <a:r>
              <a:rPr lang="en-US" sz="1600" dirty="0" smtClean="0"/>
              <a:t>: </a:t>
            </a:r>
            <a:r>
              <a:rPr lang="en-US" sz="1600" dirty="0" err="1" smtClean="0"/>
              <a:t>depozitni</a:t>
            </a:r>
            <a:r>
              <a:rPr lang="en-US" sz="1600" dirty="0" smtClean="0"/>
              <a:t> </a:t>
            </a:r>
            <a:r>
              <a:rPr lang="en-US" sz="1600" dirty="0" err="1" smtClean="0"/>
              <a:t>račun</a:t>
            </a:r>
            <a:r>
              <a:rPr lang="en-US" sz="1600" dirty="0" smtClean="0"/>
              <a:t>, </a:t>
            </a:r>
            <a:r>
              <a:rPr lang="en-US" sz="1600" dirty="0" err="1" smtClean="0"/>
              <a:t>jedan</a:t>
            </a:r>
            <a:r>
              <a:rPr lang="en-US" sz="1600" dirty="0" smtClean="0"/>
              <a:t> </a:t>
            </a:r>
            <a:r>
              <a:rPr lang="en-US" sz="1600" dirty="0" err="1" smtClean="0"/>
              <a:t>ili</a:t>
            </a:r>
            <a:r>
              <a:rPr lang="en-US" sz="1600" dirty="0" smtClean="0"/>
              <a:t> </a:t>
            </a:r>
            <a:r>
              <a:rPr lang="en-US" sz="1600" dirty="0" err="1" smtClean="0"/>
              <a:t>više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transakcijskih</a:t>
            </a:r>
            <a:r>
              <a:rPr lang="en-US" sz="1600" dirty="0" smtClean="0"/>
              <a:t> </a:t>
            </a:r>
            <a:r>
              <a:rPr lang="en-US" sz="1600" dirty="0" err="1" smtClean="0"/>
              <a:t>računa</a:t>
            </a:r>
            <a:r>
              <a:rPr lang="en-US" sz="1600" dirty="0" smtClean="0"/>
              <a:t>, a </a:t>
            </a:r>
            <a:r>
              <a:rPr lang="en-US" sz="1600" dirty="0" err="1" smtClean="0"/>
              <a:t>po</a:t>
            </a:r>
            <a:r>
              <a:rPr lang="en-US" sz="1600" dirty="0" smtClean="0"/>
              <a:t> </a:t>
            </a:r>
            <a:r>
              <a:rPr lang="en-US" sz="1600" dirty="0" err="1" smtClean="0"/>
              <a:t>potrebi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namenski</a:t>
            </a:r>
            <a:r>
              <a:rPr lang="en-US" sz="1600" dirty="0" smtClean="0"/>
              <a:t> </a:t>
            </a:r>
            <a:r>
              <a:rPr lang="en-US" sz="1600" dirty="0" err="1" smtClean="0"/>
              <a:t>podračuni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račun</a:t>
            </a:r>
            <a:r>
              <a:rPr lang="en-US" sz="1600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investicije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zaštitu</a:t>
            </a:r>
            <a:r>
              <a:rPr lang="en-US" sz="1600" dirty="0" smtClean="0"/>
              <a:t> </a:t>
            </a:r>
            <a:r>
              <a:rPr lang="en-US" sz="1600" dirty="0" err="1" smtClean="0"/>
              <a:t>sredstava</a:t>
            </a:r>
            <a:r>
              <a:rPr lang="en-US" sz="1600" dirty="0" smtClean="0"/>
              <a:t>. </a:t>
            </a:r>
            <a:endParaRPr lang="sr-Latn-RS" sz="1600" dirty="0" smtClean="0"/>
          </a:p>
          <a:p>
            <a:endParaRPr lang="en-US" sz="16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2214554"/>
            <a:ext cx="2466975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ELEMENTI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</a:t>
            </a:r>
            <a:r>
              <a:rPr lang="sr-Latn-RS" sz="2000" dirty="0" smtClean="0"/>
              <a:t> računi trezora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143116"/>
            <a:ext cx="8666456" cy="3977640"/>
          </a:xfrm>
        </p:spPr>
        <p:txBody>
          <a:bodyPr>
            <a:noAutofit/>
          </a:bodyPr>
          <a:lstStyle/>
          <a:p>
            <a:r>
              <a:rPr lang="vi-VN" sz="2000" b="1" dirty="0" smtClean="0"/>
              <a:t>Transakcijski računi </a:t>
            </a:r>
            <a:r>
              <a:rPr lang="vi-VN" sz="2000" dirty="0" smtClean="0"/>
              <a:t>su takođe otvoreni kod komercijalnih banaka i može ih u okviru jedinstvenog računa trezora biti više otvorenih kod različitih banaka. </a:t>
            </a:r>
            <a:endParaRPr lang="sr-Latn-RS" sz="2000" dirty="0" smtClean="0"/>
          </a:p>
          <a:p>
            <a:r>
              <a:rPr lang="vi-VN" sz="2000" dirty="0" smtClean="0"/>
              <a:t>U okviru jedinstvenog računa trezora, ukoliko postoji potreba, mogu se naći i </a:t>
            </a:r>
            <a:r>
              <a:rPr lang="vi-VN" sz="2000" b="1" dirty="0" smtClean="0"/>
              <a:t>računi za investicije i zaštitu sredstava</a:t>
            </a:r>
            <a:r>
              <a:rPr lang="vi-VN" sz="2000" dirty="0" smtClean="0"/>
              <a:t>, kao i </a:t>
            </a:r>
            <a:r>
              <a:rPr lang="vi-VN" sz="2000" b="1" dirty="0" smtClean="0"/>
              <a:t>namenski podračuni. </a:t>
            </a:r>
            <a:endParaRPr lang="sr-Latn-RS" sz="2000" b="1" dirty="0" smtClean="0"/>
          </a:p>
          <a:p>
            <a:r>
              <a:rPr lang="vi-VN" sz="2000" dirty="0" smtClean="0"/>
              <a:t>Namenske podračune Zakon dozvoljava i poznaje ih; međutim, njihova pr</a:t>
            </a:r>
            <a:r>
              <a:rPr lang="sr-Latn-RS" sz="2000" dirty="0" smtClean="0"/>
              <a:t>i</a:t>
            </a:r>
            <a:r>
              <a:rPr lang="vi-VN" sz="2000" dirty="0" smtClean="0"/>
              <a:t>imena skreće, odnosno vraća procese finansijskog poslovanja na neka prošla vremena u vezi s namenskim računima i odvojenim finansijskim planovima i izvještajima izvan budžetskih okvira. </a:t>
            </a:r>
            <a:endParaRPr lang="sr-Latn-RS" sz="2000" dirty="0" smtClean="0"/>
          </a:p>
          <a:p>
            <a:r>
              <a:rPr lang="vi-VN" sz="2000" dirty="0" smtClean="0"/>
              <a:t>Ono što se želi rešiti namenskim podračunima otvorenim kod komercijalnih banaka mnogo kvalitetnije se može rešiti unutar trezora i njegovih procesa. Otvaranjem mogućnosti za namenske podračune žele se zaštiti sredstva od nenamenskog trošenja, a zaštitni mehanizam se daje komercijalnim bankama, a ne trezoru koji upravo treba da razvija tu funkciju. </a:t>
            </a:r>
            <a:endParaRPr lang="en-US" sz="2000" dirty="0"/>
          </a:p>
        </p:txBody>
      </p:sp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0"/>
            <a:ext cx="4429156" cy="19476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RS" dirty="0" smtClean="0"/>
              <a:t>ankaski poslovi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Bankarski poslovi su oni poslovi koji obavljaju banke. Bankarsko poslovanje je privredna delatnost čiji je osnovni predmet poslovanja promet novca. Bankarski poslovi se zaključuju između bankarskih organizacija u vezi sa prometom novca i usluga sa novcem.</a:t>
            </a:r>
            <a:br>
              <a:rPr lang="vi-VN" dirty="0" smtClean="0"/>
            </a:br>
            <a:r>
              <a:rPr lang="vi-VN" dirty="0" smtClean="0"/>
              <a:t>Prema položaju banke prema klijentu, bankarski poslovi mogu biti:</a:t>
            </a:r>
          </a:p>
          <a:p>
            <a:r>
              <a:rPr lang="vi-VN" dirty="0" smtClean="0"/>
              <a:t>AKTIVNI – banka se pojavljuje u ulozi poverioca, a klijent u ulozi dužnika; obavlja se promet od banke prema klijentu;</a:t>
            </a:r>
          </a:p>
          <a:p>
            <a:r>
              <a:rPr lang="vi-VN" dirty="0" smtClean="0"/>
              <a:t>PASIVNI – banka se pojavljuje u ulozi dužnika. Ovim poslovima banka prikuplja novčana sredstva da bi mogla da posluje;</a:t>
            </a:r>
          </a:p>
          <a:p>
            <a:r>
              <a:rPr lang="vi-VN" dirty="0" smtClean="0"/>
              <a:t>NEUTRALNI – to su uslužni poslovi banaka u kojima se banka ne pojavljuje ni u ulozi dužnika ni u ulozi poverioca, već za stručne usluge koje pruža klijentima uzima određenu proviziju.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Vrste bankarsih poslova i subjekti bankaskog poslovanja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depozitni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kreditni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devizni</a:t>
            </a:r>
            <a:r>
              <a:rPr lang="en-US" dirty="0" smtClean="0"/>
              <a:t>, </a:t>
            </a:r>
            <a:r>
              <a:rPr lang="en-US" dirty="0" err="1" smtClean="0"/>
              <a:t>deviznovalutni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menjački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emisioni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depo</a:t>
            </a:r>
            <a:r>
              <a:rPr lang="en-US" dirty="0" smtClean="0"/>
              <a:t> – </a:t>
            </a:r>
            <a:r>
              <a:rPr lang="en-US" dirty="0" err="1" smtClean="0"/>
              <a:t>poslovi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efektima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garancijski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Bankarski poslovi se zaključuju između bankarskih organizacija u vezi sa prometom novca i usluga sa novcem.</a:t>
            </a:r>
            <a:br>
              <a:rPr lang="vi-VN" dirty="0" smtClean="0"/>
            </a:br>
            <a:r>
              <a:rPr lang="vi-VN" dirty="0" smtClean="0"/>
              <a:t>Bankarsko poslovanje obavljaju banke i druge finansijske organizacije – subjekti bankarskog poslovanja. Postoje poslovne banke i centralna banka odnosno, Narodna banka Srbije.</a:t>
            </a:r>
            <a:br>
              <a:rPr lang="vi-VN" dirty="0" smtClean="0"/>
            </a:br>
            <a:r>
              <a:rPr lang="vi-VN" dirty="0" smtClean="0"/>
              <a:t>Osnovni izvor prava u pogledu bankarski poslova su Zakon o obligacionim odnosima (član 1035 – 1088) Zakonom o bankama i drugim finansijskim organizacijama. Na banke se primenjuje i opšti pravni režim koji je važeći za privredne subjekte (Zakon o privrednim društvima).</a:t>
            </a:r>
            <a:endParaRPr lang="en-US" dirty="0"/>
          </a:p>
        </p:txBody>
      </p:sp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714884"/>
            <a:ext cx="3057525" cy="14954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857364"/>
            <a:ext cx="6172200" cy="8572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omaći zadatak “Studija slučaja”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857496"/>
            <a:ext cx="6172200" cy="3524254"/>
          </a:xfrm>
        </p:spPr>
        <p:txBody>
          <a:bodyPr>
            <a:noAutofit/>
          </a:bodyPr>
          <a:lstStyle/>
          <a:p>
            <a:r>
              <a:rPr lang="sr-Latn-RS" sz="1600" dirty="0" smtClean="0"/>
              <a:t>Na osnovu realne životne situacije grupa vrši analizu, donosi rešenje, zaključak, rešava problem na zadatu temu.</a:t>
            </a:r>
          </a:p>
          <a:p>
            <a:r>
              <a:rPr lang="sr-Latn-RS" sz="1600" dirty="0" smtClean="0"/>
              <a:t>Zadatak može biti individuali ili grupni.</a:t>
            </a:r>
          </a:p>
          <a:p>
            <a:r>
              <a:rPr lang="sr-Latn-RS" sz="1600" dirty="0" smtClean="0"/>
              <a:t>Izgradite veštine međuljudskih odnosa, razvijajte sposobnost rasuđivanja, kritičkog </a:t>
            </a:r>
            <a:r>
              <a:rPr lang="sr-Latn-RS" sz="1600" dirty="0" smtClean="0"/>
              <a:t>razmišljanja </a:t>
            </a:r>
            <a:r>
              <a:rPr lang="sr-Latn-RS" sz="1600" dirty="0" smtClean="0"/>
              <a:t>i rešavanja problema</a:t>
            </a:r>
          </a:p>
          <a:p>
            <a:r>
              <a:rPr lang="sr-Latn-RS" sz="1600" dirty="0" smtClean="0"/>
              <a:t>Dakle, izaberite iz lekcije deo, slajd ili oblast po vašem izboru. Možete da radite u grupi, paru ili samostalno </a:t>
            </a:r>
            <a:r>
              <a:rPr lang="sr-Latn-RS" sz="1600" dirty="0" smtClean="0"/>
              <a:t>odlučite </a:t>
            </a:r>
            <a:r>
              <a:rPr lang="sr-Latn-RS" sz="1600" dirty="0" smtClean="0"/>
              <a:t>sami i sami se podelite.  A to znači da se sami organizujete i da </a:t>
            </a:r>
            <a:r>
              <a:rPr lang="sr-Latn-RS" sz="1600" dirty="0" smtClean="0"/>
              <a:t>analizirate </a:t>
            </a:r>
            <a:r>
              <a:rPr lang="sr-Latn-RS" sz="1600" dirty="0" smtClean="0"/>
              <a:t>neki pojam iz lekcije na vaš način. </a:t>
            </a:r>
            <a:r>
              <a:rPr lang="sr-Latn-RS" sz="1600" dirty="0" smtClean="0"/>
              <a:t>Možete </a:t>
            </a:r>
            <a:r>
              <a:rPr lang="sr-Latn-RS" sz="1600" dirty="0" smtClean="0"/>
              <a:t>kroz pitanja  </a:t>
            </a:r>
            <a:r>
              <a:rPr lang="sr-Latn-RS" sz="1600" dirty="0" smtClean="0"/>
              <a:t>odgovore, opisivanj. </a:t>
            </a:r>
            <a:r>
              <a:rPr lang="sr-Latn-RS" sz="1600" dirty="0" smtClean="0"/>
              <a:t>Dakle imate mogućnost da jedan zadatak identičan uradi </a:t>
            </a:r>
            <a:r>
              <a:rPr lang="sr-Latn-RS" sz="1600" dirty="0" smtClean="0"/>
              <a:t>ipreda </a:t>
            </a:r>
            <a:r>
              <a:rPr lang="sr-Latn-RS" sz="1600" dirty="0" smtClean="0"/>
              <a:t>vas par, nekoliko.</a:t>
            </a:r>
          </a:p>
          <a:p>
            <a:r>
              <a:rPr lang="sr-Latn-RS" sz="1600" dirty="0" smtClean="0"/>
              <a:t>Srećan rad!</a:t>
            </a:r>
          </a:p>
        </p:txBody>
      </p:sp>
      <p:sp>
        <p:nvSpPr>
          <p:cNvPr id="4" name="Smiley Face 3"/>
          <p:cNvSpPr/>
          <p:nvPr/>
        </p:nvSpPr>
        <p:spPr>
          <a:xfrm>
            <a:off x="6786578" y="50004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214942" y="2357430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716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TREZORSKO POSLOVANJE</vt:lpstr>
      <vt:lpstr>TREZORSKOG POSLOVANJA 1. POSEBNA ORGANIZACIONA JEDINICA U OKVIRU SLUŽBE ZA FINANSIJE</vt:lpstr>
      <vt:lpstr>ELEMENTI</vt:lpstr>
      <vt:lpstr>ELEMENTI</vt:lpstr>
      <vt:lpstr>Bankaski poslovi</vt:lpstr>
      <vt:lpstr>Vrste bankarsih poslova i subjekti bankaskog poslovanja</vt:lpstr>
      <vt:lpstr>Domaći zadatak “Studija slučaja”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TREZORSKO POSLOVANJE</dc:title>
  <dc:creator>new user</dc:creator>
  <cp:lastModifiedBy>new user</cp:lastModifiedBy>
  <cp:revision>5</cp:revision>
  <dcterms:created xsi:type="dcterms:W3CDTF">2020-05-10T13:40:17Z</dcterms:created>
  <dcterms:modified xsi:type="dcterms:W3CDTF">2020-05-10T20:47:09Z</dcterms:modified>
</cp:coreProperties>
</file>