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4/20/2020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4/20/2020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4/20/2020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4/20/2020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D92626-37D2-4832-BF7A-BC283494A20D}" type="datetimeFigureOut">
              <a:rPr lang="en-US" smtClean="0"/>
              <a:pPr/>
              <a:t>4/20/2020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D92626-37D2-4832-BF7A-BC283494A20D}" type="datetimeFigureOut">
              <a:rPr lang="en-US" smtClean="0"/>
              <a:pPr/>
              <a:t>4/20/2020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D92626-37D2-4832-BF7A-BC283494A20D}" type="datetimeFigureOut">
              <a:rPr lang="en-US" smtClean="0"/>
              <a:pPr/>
              <a:t>4/20/2020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pPr/>
              <a:t>4/20/2020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4/20/2020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lgn="l" eaLnBrk="1" latinLnBrk="0" hangingPunct="1"/>
            <a:fld id="{48D92626-37D2-4832-BF7A-BC283494A20D}" type="datetimeFigureOut">
              <a:rPr lang="en-US" smtClean="0"/>
              <a:pPr algn="l" eaLnBrk="1" latinLnBrk="0" hangingPunct="1"/>
              <a:t>4/20/2020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pPr algn="l" eaLnBrk="1" latinLnBrk="0" hangingPunct="1"/>
            <a:fld id="{48D92626-37D2-4832-BF7A-BC283494A20D}" type="datetimeFigureOut">
              <a:rPr lang="en-US" smtClean="0"/>
              <a:pPr algn="l" eaLnBrk="1" latinLnBrk="0" hangingPunct="1"/>
              <a:t>4/20/2020</a:t>
            </a:fld>
            <a:endParaRPr lang="en-US" sz="1300" dirty="0">
              <a:solidFill>
                <a:schemeClr val="bg2">
                  <a:tint val="60000"/>
                  <a:satMod val="155000"/>
                </a:schemeClr>
              </a:solidFill>
            </a:endParaRPr>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pPr algn="r" eaLnBrk="1" latinLnBrk="0" hangingPunct="1"/>
            <a:endParaRPr kumimoji="0" lang="en-US" sz="1300" dirty="0">
              <a:solidFill>
                <a:schemeClr val="bg2">
                  <a:tint val="60000"/>
                  <a:satMod val="155000"/>
                </a:schemeClr>
              </a:solidFill>
            </a:endParaRPr>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t>Potencijal banke i multiplikacija sredstava</a:t>
            </a:r>
            <a:endParaRPr lang="en-US" dirty="0"/>
          </a:p>
        </p:txBody>
      </p:sp>
      <p:sp>
        <p:nvSpPr>
          <p:cNvPr id="3" name="Subtitle 2"/>
          <p:cNvSpPr>
            <a:spLocks noGrp="1"/>
          </p:cNvSpPr>
          <p:nvPr>
            <p:ph type="subTitle" idx="1"/>
          </p:nvPr>
        </p:nvSpPr>
        <p:spPr/>
        <p:txBody>
          <a:bodyPr>
            <a:normAutofit fontScale="92500" lnSpcReduction="20000"/>
          </a:bodyPr>
          <a:lstStyle/>
          <a:p>
            <a:r>
              <a:rPr lang="sr-Latn-RS" dirty="0" smtClean="0"/>
              <a:t>Domaći zadatak je da odgovorite na pitanje iz tabele. Deco više puta sam ponovila da prepisivanje lekcija nije obavezno ali je poželjno. Vaša povratna informacija je sadržana u domaćem zadatku</a:t>
            </a:r>
            <a:r>
              <a:rPr lang="sr-Latn-RS" dirty="0" smtClean="0"/>
              <a:t>. Ova lekcija vam je primer kako u prakci izgleda multiplikacija sredstava odnosno na koji način može da se uveća potencijal banke. Nije obavezna za učenje, više predstavlja podsticaj za one koje žele malo dublja znanja.</a:t>
            </a:r>
            <a:endParaRPr lang="en-US" dirty="0"/>
          </a:p>
        </p:txBody>
      </p:sp>
      <p:pic>
        <p:nvPicPr>
          <p:cNvPr id="4" name="Picture 3" descr="download (57).jpg"/>
          <p:cNvPicPr>
            <a:picLocks noChangeAspect="1"/>
          </p:cNvPicPr>
          <p:nvPr/>
        </p:nvPicPr>
        <p:blipFill>
          <a:blip r:embed="rId2"/>
          <a:stretch>
            <a:fillRect/>
          </a:stretch>
        </p:blipFill>
        <p:spPr>
          <a:xfrm>
            <a:off x="1071538" y="214290"/>
            <a:ext cx="6643734" cy="171451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Latn-RS" sz="2800" dirty="0" smtClean="0"/>
              <a:t>Kroz prezentaciju je prikazan jedan od načina u bankarskom poslovanju realizacije mutiplikacije novca. </a:t>
            </a:r>
            <a:endParaRPr lang="en-US" sz="2800" dirty="0"/>
          </a:p>
        </p:txBody>
      </p:sp>
      <p:sp>
        <p:nvSpPr>
          <p:cNvPr id="3" name="Content Placeholder 2"/>
          <p:cNvSpPr>
            <a:spLocks noGrp="1"/>
          </p:cNvSpPr>
          <p:nvPr>
            <p:ph idx="1"/>
          </p:nvPr>
        </p:nvSpPr>
        <p:spPr/>
        <p:txBody>
          <a:bodyPr>
            <a:normAutofit fontScale="77500" lnSpcReduction="20000"/>
          </a:bodyPr>
          <a:lstStyle/>
          <a:p>
            <a:r>
              <a:rPr lang="sr-Latn-RS" dirty="0" smtClean="0"/>
              <a:t>I</a:t>
            </a:r>
            <a:r>
              <a:rPr lang="en-US" dirty="0" err="1" smtClean="0"/>
              <a:t>ako</a:t>
            </a:r>
            <a:r>
              <a:rPr lang="en-US" dirty="0" smtClean="0"/>
              <a:t> </a:t>
            </a:r>
            <a:r>
              <a:rPr lang="en-US" dirty="0" err="1" smtClean="0"/>
              <a:t>izgleda</a:t>
            </a:r>
            <a:r>
              <a:rPr lang="en-US" dirty="0" smtClean="0"/>
              <a:t> </a:t>
            </a:r>
            <a:r>
              <a:rPr lang="en-US" dirty="0" err="1" smtClean="0"/>
              <a:t>kontraintuitivno</a:t>
            </a:r>
            <a:r>
              <a:rPr lang="en-US" dirty="0" smtClean="0"/>
              <a:t>, </a:t>
            </a:r>
            <a:r>
              <a:rPr lang="en-US" dirty="0" err="1" smtClean="0"/>
              <a:t>štednja</a:t>
            </a:r>
            <a:r>
              <a:rPr lang="en-US" dirty="0" smtClean="0"/>
              <a:t> ne </a:t>
            </a:r>
            <a:r>
              <a:rPr lang="en-US" dirty="0" err="1" smtClean="0"/>
              <a:t>povećava</a:t>
            </a:r>
            <a:r>
              <a:rPr lang="en-US" dirty="0" smtClean="0"/>
              <a:t> </a:t>
            </a:r>
            <a:r>
              <a:rPr lang="en-US" dirty="0" err="1" smtClean="0"/>
              <a:t>depozitni</a:t>
            </a:r>
            <a:r>
              <a:rPr lang="en-US" dirty="0" smtClean="0"/>
              <a:t>, a time </a:t>
            </a:r>
            <a:r>
              <a:rPr lang="en-US" dirty="0" err="1" smtClean="0"/>
              <a:t>ni</a:t>
            </a:r>
            <a:r>
              <a:rPr lang="en-US" dirty="0" smtClean="0"/>
              <a:t> </a:t>
            </a:r>
            <a:r>
              <a:rPr lang="en-US" dirty="0" err="1" smtClean="0"/>
              <a:t>kreditni</a:t>
            </a:r>
            <a:r>
              <a:rPr lang="en-US" dirty="0" smtClean="0"/>
              <a:t> </a:t>
            </a:r>
            <a:r>
              <a:rPr lang="en-US" dirty="0" err="1" smtClean="0"/>
              <a:t>potencijal</a:t>
            </a:r>
            <a:r>
              <a:rPr lang="en-US" dirty="0" smtClean="0"/>
              <a:t> </a:t>
            </a:r>
            <a:r>
              <a:rPr lang="en-US" dirty="0" err="1" smtClean="0"/>
              <a:t>banaka</a:t>
            </a:r>
            <a:r>
              <a:rPr lang="en-US" dirty="0" smtClean="0"/>
              <a:t>. </a:t>
            </a:r>
            <a:r>
              <a:rPr lang="en-US" dirty="0" err="1" smtClean="0"/>
              <a:t>Ovde</a:t>
            </a:r>
            <a:r>
              <a:rPr lang="en-US" dirty="0" smtClean="0"/>
              <a:t> je </a:t>
            </a:r>
            <a:r>
              <a:rPr lang="en-US" dirty="0" err="1" smtClean="0"/>
              <a:t>važno</a:t>
            </a:r>
            <a:r>
              <a:rPr lang="en-US" dirty="0" smtClean="0"/>
              <a:t> </a:t>
            </a:r>
            <a:r>
              <a:rPr lang="en-US" dirty="0" err="1" smtClean="0"/>
              <a:t>sagledati</a:t>
            </a:r>
            <a:r>
              <a:rPr lang="en-US" dirty="0" smtClean="0"/>
              <a:t> </a:t>
            </a:r>
            <a:r>
              <a:rPr lang="en-US" dirty="0" err="1" smtClean="0"/>
              <a:t>bilans</a:t>
            </a:r>
            <a:r>
              <a:rPr lang="en-US" dirty="0" smtClean="0"/>
              <a:t> </a:t>
            </a:r>
            <a:r>
              <a:rPr lang="en-US" dirty="0" err="1" smtClean="0"/>
              <a:t>bankarskog</a:t>
            </a:r>
            <a:r>
              <a:rPr lang="en-US" dirty="0" smtClean="0"/>
              <a:t> </a:t>
            </a:r>
            <a:r>
              <a:rPr lang="en-US" dirty="0" err="1" smtClean="0"/>
              <a:t>sistema</a:t>
            </a:r>
            <a:r>
              <a:rPr lang="en-US" dirty="0" smtClean="0"/>
              <a:t> </a:t>
            </a:r>
            <a:r>
              <a:rPr lang="en-US" dirty="0" err="1" smtClean="0"/>
              <a:t>kao</a:t>
            </a:r>
            <a:r>
              <a:rPr lang="en-US" dirty="0" smtClean="0"/>
              <a:t> </a:t>
            </a:r>
            <a:r>
              <a:rPr lang="en-US" dirty="0" err="1" smtClean="0"/>
              <a:t>celine</a:t>
            </a:r>
            <a:r>
              <a:rPr lang="en-US" dirty="0" smtClean="0"/>
              <a:t>, a ne </a:t>
            </a:r>
            <a:r>
              <a:rPr lang="en-US" dirty="0" err="1" smtClean="0"/>
              <a:t>samo</a:t>
            </a:r>
            <a:r>
              <a:rPr lang="en-US" dirty="0" smtClean="0"/>
              <a:t> </a:t>
            </a:r>
            <a:r>
              <a:rPr lang="en-US" dirty="0" err="1" smtClean="0"/>
              <a:t>bilans</a:t>
            </a:r>
            <a:r>
              <a:rPr lang="en-US" dirty="0" smtClean="0"/>
              <a:t> </a:t>
            </a:r>
            <a:r>
              <a:rPr lang="en-US" dirty="0" err="1" smtClean="0"/>
              <a:t>jedne</a:t>
            </a:r>
            <a:r>
              <a:rPr lang="en-US" dirty="0" smtClean="0"/>
              <a:t> </a:t>
            </a:r>
            <a:r>
              <a:rPr lang="en-US" dirty="0" err="1" smtClean="0"/>
              <a:t>banke</a:t>
            </a:r>
            <a:r>
              <a:rPr lang="en-US" dirty="0" smtClean="0"/>
              <a:t>. </a:t>
            </a:r>
            <a:endParaRPr lang="sr-Latn-RS" dirty="0" smtClean="0"/>
          </a:p>
          <a:p>
            <a:r>
              <a:rPr lang="en-US" dirty="0" err="1" smtClean="0"/>
              <a:t>Kada</a:t>
            </a:r>
            <a:r>
              <a:rPr lang="en-US" dirty="0" smtClean="0"/>
              <a:t> </a:t>
            </a:r>
            <a:r>
              <a:rPr lang="en-US" dirty="0" err="1" smtClean="0"/>
              <a:t>radnik</a:t>
            </a:r>
            <a:r>
              <a:rPr lang="en-US" dirty="0" smtClean="0"/>
              <a:t> </a:t>
            </a:r>
            <a:r>
              <a:rPr lang="en-US" dirty="0" err="1" smtClean="0"/>
              <a:t>primi</a:t>
            </a:r>
            <a:r>
              <a:rPr lang="en-US" dirty="0" smtClean="0"/>
              <a:t> </a:t>
            </a:r>
            <a:r>
              <a:rPr lang="en-US" dirty="0" err="1" smtClean="0"/>
              <a:t>platu</a:t>
            </a:r>
            <a:r>
              <a:rPr lang="en-US" dirty="0" smtClean="0"/>
              <a:t>, </a:t>
            </a:r>
            <a:r>
              <a:rPr lang="en-US" dirty="0" err="1" smtClean="0"/>
              <a:t>za</a:t>
            </a:r>
            <a:r>
              <a:rPr lang="en-US" dirty="0" smtClean="0"/>
              <a:t> </a:t>
            </a:r>
            <a:r>
              <a:rPr lang="en-US" dirty="0" err="1" smtClean="0"/>
              <a:t>iznos</a:t>
            </a:r>
            <a:r>
              <a:rPr lang="en-US" dirty="0" smtClean="0"/>
              <a:t> plate </a:t>
            </a:r>
            <a:r>
              <a:rPr lang="en-US" dirty="0" err="1" smtClean="0"/>
              <a:t>koja</a:t>
            </a:r>
            <a:r>
              <a:rPr lang="en-US" dirty="0" smtClean="0"/>
              <a:t> je </a:t>
            </a:r>
            <a:r>
              <a:rPr lang="en-US" dirty="0" err="1" smtClean="0"/>
              <a:t>stigla</a:t>
            </a:r>
            <a:r>
              <a:rPr lang="en-US" dirty="0" smtClean="0"/>
              <a:t> </a:t>
            </a:r>
            <a:r>
              <a:rPr lang="en-US" dirty="0" err="1" smtClean="0"/>
              <a:t>na</a:t>
            </a:r>
            <a:r>
              <a:rPr lang="en-US" dirty="0" smtClean="0"/>
              <a:t> </a:t>
            </a:r>
            <a:r>
              <a:rPr lang="en-US" dirty="0" err="1" smtClean="0"/>
              <a:t>njegov</a:t>
            </a:r>
            <a:r>
              <a:rPr lang="en-US" dirty="0" smtClean="0"/>
              <a:t> </a:t>
            </a:r>
            <a:r>
              <a:rPr lang="en-US" dirty="0" err="1" smtClean="0"/>
              <a:t>tekući</a:t>
            </a:r>
            <a:r>
              <a:rPr lang="en-US" dirty="0" smtClean="0"/>
              <a:t> (</a:t>
            </a:r>
            <a:r>
              <a:rPr lang="en-US" dirty="0" err="1" smtClean="0"/>
              <a:t>depozitni</a:t>
            </a:r>
            <a:r>
              <a:rPr lang="en-US" dirty="0" smtClean="0"/>
              <a:t>) </a:t>
            </a:r>
            <a:r>
              <a:rPr lang="en-US" dirty="0" err="1" smtClean="0"/>
              <a:t>račun</a:t>
            </a:r>
            <a:r>
              <a:rPr lang="en-US" dirty="0" smtClean="0"/>
              <a:t>, </a:t>
            </a:r>
            <a:r>
              <a:rPr lang="en-US" dirty="0" err="1" smtClean="0"/>
              <a:t>smanjen</a:t>
            </a:r>
            <a:r>
              <a:rPr lang="en-US" dirty="0" smtClean="0"/>
              <a:t> je </a:t>
            </a:r>
            <a:r>
              <a:rPr lang="en-US" dirty="0" err="1" smtClean="0"/>
              <a:t>depozitni</a:t>
            </a:r>
            <a:r>
              <a:rPr lang="en-US" dirty="0" smtClean="0"/>
              <a:t> </a:t>
            </a:r>
            <a:r>
              <a:rPr lang="en-US" dirty="0" err="1" smtClean="0"/>
              <a:t>račun</a:t>
            </a:r>
            <a:r>
              <a:rPr lang="en-US" dirty="0" smtClean="0"/>
              <a:t> </a:t>
            </a:r>
            <a:r>
              <a:rPr lang="en-US" dirty="0" err="1" smtClean="0"/>
              <a:t>poslodavca</a:t>
            </a:r>
            <a:r>
              <a:rPr lang="en-US" dirty="0" smtClean="0"/>
              <a:t>. Rasta </a:t>
            </a:r>
            <a:r>
              <a:rPr lang="en-US" dirty="0" err="1" smtClean="0"/>
              <a:t>depozita</a:t>
            </a:r>
            <a:r>
              <a:rPr lang="en-US" dirty="0" smtClean="0"/>
              <a:t> </a:t>
            </a:r>
            <a:r>
              <a:rPr lang="en-US" dirty="0" err="1" smtClean="0"/>
              <a:t>ovde</a:t>
            </a:r>
            <a:r>
              <a:rPr lang="en-US" dirty="0" smtClean="0"/>
              <a:t> </a:t>
            </a:r>
            <a:r>
              <a:rPr lang="en-US" dirty="0" err="1" smtClean="0"/>
              <a:t>nema</a:t>
            </a:r>
            <a:r>
              <a:rPr lang="en-US" dirty="0" smtClean="0"/>
              <a:t>, </a:t>
            </a:r>
            <a:r>
              <a:rPr lang="en-US" dirty="0" err="1" smtClean="0"/>
              <a:t>radi</a:t>
            </a:r>
            <a:r>
              <a:rPr lang="en-US" dirty="0" smtClean="0"/>
              <a:t> se </a:t>
            </a:r>
            <a:r>
              <a:rPr lang="en-US" dirty="0" err="1" smtClean="0"/>
              <a:t>samo</a:t>
            </a:r>
            <a:r>
              <a:rPr lang="en-US" dirty="0" smtClean="0"/>
              <a:t> o </a:t>
            </a:r>
            <a:r>
              <a:rPr lang="en-US" dirty="0" err="1" smtClean="0"/>
              <a:t>prelivanju</a:t>
            </a:r>
            <a:r>
              <a:rPr lang="en-US" dirty="0" smtClean="0"/>
              <a:t> </a:t>
            </a:r>
            <a:r>
              <a:rPr lang="en-US" dirty="0" err="1" smtClean="0"/>
              <a:t>depozita</a:t>
            </a:r>
            <a:r>
              <a:rPr lang="en-US" dirty="0" smtClean="0"/>
              <a:t> – </a:t>
            </a:r>
            <a:r>
              <a:rPr lang="en-US" dirty="0" err="1" smtClean="0"/>
              <a:t>ili</a:t>
            </a:r>
            <a:r>
              <a:rPr lang="en-US" dirty="0" smtClean="0"/>
              <a:t> u </a:t>
            </a:r>
            <a:r>
              <a:rPr lang="en-US" dirty="0" err="1" smtClean="0"/>
              <a:t>okviru</a:t>
            </a:r>
            <a:r>
              <a:rPr lang="en-US" dirty="0" smtClean="0"/>
              <a:t> </a:t>
            </a:r>
            <a:r>
              <a:rPr lang="en-US" dirty="0" err="1" smtClean="0"/>
              <a:t>jedne</a:t>
            </a:r>
            <a:r>
              <a:rPr lang="en-US" dirty="0" smtClean="0"/>
              <a:t> </a:t>
            </a:r>
            <a:r>
              <a:rPr lang="en-US" dirty="0" err="1" smtClean="0"/>
              <a:t>banke</a:t>
            </a:r>
            <a:r>
              <a:rPr lang="en-US" dirty="0" smtClean="0"/>
              <a:t> (</a:t>
            </a:r>
            <a:r>
              <a:rPr lang="en-US" dirty="0" err="1" smtClean="0"/>
              <a:t>kada</a:t>
            </a:r>
            <a:r>
              <a:rPr lang="en-US" dirty="0" smtClean="0"/>
              <a:t> </a:t>
            </a:r>
            <a:r>
              <a:rPr lang="en-US" dirty="0" err="1" smtClean="0"/>
              <a:t>preduzeće</a:t>
            </a:r>
            <a:r>
              <a:rPr lang="en-US" dirty="0" smtClean="0"/>
              <a:t> </a:t>
            </a:r>
            <a:r>
              <a:rPr lang="en-US" dirty="0" err="1" smtClean="0"/>
              <a:t>i</a:t>
            </a:r>
            <a:r>
              <a:rPr lang="en-US" dirty="0" smtClean="0"/>
              <a:t> </a:t>
            </a:r>
            <a:r>
              <a:rPr lang="en-US" dirty="0" err="1" smtClean="0"/>
              <a:t>radnik</a:t>
            </a:r>
            <a:r>
              <a:rPr lang="en-US" dirty="0" smtClean="0"/>
              <a:t> </a:t>
            </a:r>
            <a:r>
              <a:rPr lang="en-US" dirty="0" err="1" smtClean="0"/>
              <a:t>imaju</a:t>
            </a:r>
            <a:r>
              <a:rPr lang="en-US" dirty="0" smtClean="0"/>
              <a:t> </a:t>
            </a:r>
            <a:r>
              <a:rPr lang="en-US" dirty="0" err="1" smtClean="0"/>
              <a:t>račun</a:t>
            </a:r>
            <a:r>
              <a:rPr lang="en-US" dirty="0" smtClean="0"/>
              <a:t> </a:t>
            </a:r>
            <a:r>
              <a:rPr lang="en-US" dirty="0" err="1" smtClean="0"/>
              <a:t>kod</a:t>
            </a:r>
            <a:r>
              <a:rPr lang="en-US" dirty="0" smtClean="0"/>
              <a:t> </a:t>
            </a:r>
            <a:r>
              <a:rPr lang="en-US" dirty="0" err="1" smtClean="0"/>
              <a:t>iste</a:t>
            </a:r>
            <a:r>
              <a:rPr lang="en-US" dirty="0" smtClean="0"/>
              <a:t> </a:t>
            </a:r>
            <a:r>
              <a:rPr lang="en-US" dirty="0" err="1" smtClean="0"/>
              <a:t>banke</a:t>
            </a:r>
            <a:r>
              <a:rPr lang="en-US" dirty="0" smtClean="0"/>
              <a:t>), </a:t>
            </a:r>
            <a:r>
              <a:rPr lang="en-US" dirty="0" err="1" smtClean="0"/>
              <a:t>ili</a:t>
            </a:r>
            <a:r>
              <a:rPr lang="en-US" dirty="0" smtClean="0"/>
              <a:t> </a:t>
            </a:r>
            <a:r>
              <a:rPr lang="en-US" dirty="0" err="1" smtClean="0"/>
              <a:t>sa</a:t>
            </a:r>
            <a:r>
              <a:rPr lang="en-US" dirty="0" smtClean="0"/>
              <a:t> </a:t>
            </a:r>
            <a:r>
              <a:rPr lang="en-US" dirty="0" err="1" smtClean="0"/>
              <a:t>banke</a:t>
            </a:r>
            <a:r>
              <a:rPr lang="en-US" dirty="0" smtClean="0"/>
              <a:t> </a:t>
            </a:r>
            <a:r>
              <a:rPr lang="en-US" dirty="0" err="1" smtClean="0"/>
              <a:t>na</a:t>
            </a:r>
            <a:r>
              <a:rPr lang="en-US" dirty="0" smtClean="0"/>
              <a:t> </a:t>
            </a:r>
            <a:r>
              <a:rPr lang="en-US" dirty="0" err="1" smtClean="0"/>
              <a:t>banku</a:t>
            </a:r>
            <a:r>
              <a:rPr lang="en-US" dirty="0" smtClean="0"/>
              <a:t> (</a:t>
            </a:r>
            <a:r>
              <a:rPr lang="en-US" dirty="0" err="1" smtClean="0"/>
              <a:t>kada</a:t>
            </a:r>
            <a:r>
              <a:rPr lang="en-US" dirty="0" smtClean="0"/>
              <a:t> </a:t>
            </a:r>
            <a:r>
              <a:rPr lang="en-US" dirty="0" err="1" smtClean="0"/>
              <a:t>su</a:t>
            </a:r>
            <a:r>
              <a:rPr lang="en-US" dirty="0" smtClean="0"/>
              <a:t> </a:t>
            </a:r>
            <a:r>
              <a:rPr lang="en-US" dirty="0" err="1" smtClean="0"/>
              <a:t>računi</a:t>
            </a:r>
            <a:r>
              <a:rPr lang="en-US" dirty="0" smtClean="0"/>
              <a:t> u </a:t>
            </a:r>
            <a:r>
              <a:rPr lang="en-US" dirty="0" err="1" smtClean="0"/>
              <a:t>različitim</a:t>
            </a:r>
            <a:r>
              <a:rPr lang="en-US" dirty="0" smtClean="0"/>
              <a:t> </a:t>
            </a:r>
            <a:r>
              <a:rPr lang="en-US" dirty="0" err="1" smtClean="0"/>
              <a:t>bankama</a:t>
            </a:r>
            <a:r>
              <a:rPr lang="en-US" dirty="0" smtClean="0"/>
              <a:t>). </a:t>
            </a:r>
            <a:endParaRPr lang="sr-Latn-RS" dirty="0" smtClean="0"/>
          </a:p>
          <a:p>
            <a:r>
              <a:rPr lang="en-US" dirty="0" smtClean="0"/>
              <a:t>U </a:t>
            </a:r>
            <a:r>
              <a:rPr lang="en-US" dirty="0" err="1" smtClean="0"/>
              <a:t>oba</a:t>
            </a:r>
            <a:r>
              <a:rPr lang="en-US" dirty="0" smtClean="0"/>
              <a:t> </a:t>
            </a:r>
            <a:r>
              <a:rPr lang="en-US" dirty="0" err="1" smtClean="0"/>
              <a:t>slučaja</a:t>
            </a:r>
            <a:r>
              <a:rPr lang="en-US" dirty="0" smtClean="0"/>
              <a:t> </a:t>
            </a:r>
            <a:r>
              <a:rPr lang="en-US" dirty="0" err="1" smtClean="0"/>
              <a:t>ukupan</a:t>
            </a:r>
            <a:r>
              <a:rPr lang="en-US" dirty="0" smtClean="0"/>
              <a:t>, </a:t>
            </a:r>
            <a:r>
              <a:rPr lang="en-US" dirty="0" err="1" smtClean="0"/>
              <a:t>zbirni</a:t>
            </a:r>
            <a:r>
              <a:rPr lang="en-US" dirty="0" smtClean="0"/>
              <a:t> </a:t>
            </a:r>
            <a:r>
              <a:rPr lang="en-US" dirty="0" err="1" smtClean="0"/>
              <a:t>iznos</a:t>
            </a:r>
            <a:r>
              <a:rPr lang="en-US" dirty="0" smtClean="0"/>
              <a:t> </a:t>
            </a:r>
            <a:r>
              <a:rPr lang="en-US" dirty="0" err="1" smtClean="0"/>
              <a:t>depozita</a:t>
            </a:r>
            <a:r>
              <a:rPr lang="en-US" dirty="0" smtClean="0"/>
              <a:t> </a:t>
            </a:r>
            <a:r>
              <a:rPr lang="en-US" dirty="0" err="1" smtClean="0"/>
              <a:t>ostaje</a:t>
            </a:r>
            <a:r>
              <a:rPr lang="en-US" dirty="0" smtClean="0"/>
              <a:t> </a:t>
            </a:r>
            <a:r>
              <a:rPr lang="en-US" dirty="0" err="1" smtClean="0"/>
              <a:t>nepromenjen</a:t>
            </a:r>
            <a:r>
              <a:rPr lang="en-US" dirty="0" smtClean="0"/>
              <a:t>. </a:t>
            </a:r>
            <a:r>
              <a:rPr lang="en-US" dirty="0" err="1" smtClean="0"/>
              <a:t>Kupovni</a:t>
            </a:r>
            <a:r>
              <a:rPr lang="en-US" dirty="0" smtClean="0"/>
              <a:t> </a:t>
            </a:r>
            <a:r>
              <a:rPr lang="en-US" dirty="0" err="1" smtClean="0"/>
              <a:t>potencijal</a:t>
            </a:r>
            <a:r>
              <a:rPr lang="en-US" dirty="0" smtClean="0"/>
              <a:t> </a:t>
            </a:r>
            <a:r>
              <a:rPr lang="en-US" dirty="0" err="1" smtClean="0"/>
              <a:t>jednog</a:t>
            </a:r>
            <a:r>
              <a:rPr lang="en-US" dirty="0" smtClean="0"/>
              <a:t> </a:t>
            </a:r>
            <a:r>
              <a:rPr lang="en-US" dirty="0" err="1" smtClean="0"/>
              <a:t>aktera</a:t>
            </a:r>
            <a:r>
              <a:rPr lang="en-US" dirty="0" smtClean="0"/>
              <a:t> se </a:t>
            </a:r>
            <a:r>
              <a:rPr lang="en-US" dirty="0" err="1" smtClean="0"/>
              <a:t>povećava</a:t>
            </a:r>
            <a:r>
              <a:rPr lang="en-US" dirty="0" smtClean="0"/>
              <a:t> </a:t>
            </a:r>
            <a:r>
              <a:rPr lang="en-US" dirty="0" err="1" smtClean="0"/>
              <a:t>na</a:t>
            </a:r>
            <a:r>
              <a:rPr lang="en-US" dirty="0" smtClean="0"/>
              <a:t> </a:t>
            </a:r>
            <a:r>
              <a:rPr lang="en-US" dirty="0" err="1" smtClean="0"/>
              <a:t>teret</a:t>
            </a:r>
            <a:r>
              <a:rPr lang="en-US" dirty="0" smtClean="0"/>
              <a:t> </a:t>
            </a:r>
            <a:r>
              <a:rPr lang="en-US" dirty="0" err="1" smtClean="0"/>
              <a:t>drugog</a:t>
            </a:r>
            <a:r>
              <a:rPr lang="en-US" dirty="0" smtClean="0"/>
              <a:t>, </a:t>
            </a:r>
            <a:r>
              <a:rPr lang="en-US" dirty="0" err="1" smtClean="0"/>
              <a:t>ali</a:t>
            </a:r>
            <a:r>
              <a:rPr lang="en-US" dirty="0" smtClean="0"/>
              <a:t> </a:t>
            </a:r>
            <a:r>
              <a:rPr lang="en-US" dirty="0" err="1" smtClean="0"/>
              <a:t>zbirni</a:t>
            </a:r>
            <a:r>
              <a:rPr lang="en-US" dirty="0" smtClean="0"/>
              <a:t> </a:t>
            </a:r>
            <a:r>
              <a:rPr lang="en-US" dirty="0" err="1" smtClean="0"/>
              <a:t>potencijal</a:t>
            </a:r>
            <a:r>
              <a:rPr lang="en-US" dirty="0" smtClean="0"/>
              <a:t> </a:t>
            </a:r>
            <a:r>
              <a:rPr lang="en-US" dirty="0" err="1" smtClean="0"/>
              <a:t>ostaje</a:t>
            </a:r>
            <a:r>
              <a:rPr lang="en-US" dirty="0" smtClean="0"/>
              <a:t> </a:t>
            </a:r>
            <a:r>
              <a:rPr lang="en-US" dirty="0" err="1" smtClean="0"/>
              <a:t>nepromenjen</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2800" dirty="0" smtClean="0"/>
              <a:t>Scenarija i faze radnika koji prima platu na tekući račun a zatim je preliva na sledeće račune</a:t>
            </a:r>
            <a:endParaRPr lang="en-US" sz="2800" dirty="0"/>
          </a:p>
        </p:txBody>
      </p:sp>
      <p:sp>
        <p:nvSpPr>
          <p:cNvPr id="3" name="Content Placeholder 2"/>
          <p:cNvSpPr>
            <a:spLocks noGrp="1"/>
          </p:cNvSpPr>
          <p:nvPr>
            <p:ph sz="half" idx="1"/>
          </p:nvPr>
        </p:nvSpPr>
        <p:spPr/>
        <p:txBody>
          <a:bodyPr>
            <a:normAutofit fontScale="62500" lnSpcReduction="20000"/>
          </a:bodyPr>
          <a:lstStyle/>
          <a:p>
            <a:r>
              <a:rPr lang="en-US" dirty="0" smtClean="0"/>
              <a:t>U </a:t>
            </a:r>
            <a:r>
              <a:rPr lang="en-US" dirty="0" err="1" smtClean="0"/>
              <a:t>sledećoj</a:t>
            </a:r>
            <a:r>
              <a:rPr lang="en-US" dirty="0" smtClean="0"/>
              <a:t> </a:t>
            </a:r>
            <a:r>
              <a:rPr lang="en-US" dirty="0" err="1" smtClean="0"/>
              <a:t>fazi</a:t>
            </a:r>
            <a:r>
              <a:rPr lang="en-US" dirty="0" smtClean="0"/>
              <a:t> </a:t>
            </a:r>
            <a:r>
              <a:rPr lang="en-US" dirty="0" err="1" smtClean="0"/>
              <a:t>radnik</a:t>
            </a:r>
            <a:r>
              <a:rPr lang="en-US" dirty="0" smtClean="0"/>
              <a:t> </a:t>
            </a:r>
            <a:r>
              <a:rPr lang="en-US" dirty="0" err="1" smtClean="0"/>
              <a:t>će</a:t>
            </a:r>
            <a:r>
              <a:rPr lang="en-US" dirty="0" smtClean="0"/>
              <a:t> </a:t>
            </a:r>
            <a:r>
              <a:rPr lang="en-US" dirty="0" err="1" smtClean="0"/>
              <a:t>potrošiti</a:t>
            </a:r>
            <a:r>
              <a:rPr lang="en-US" dirty="0" smtClean="0"/>
              <a:t> </a:t>
            </a:r>
            <a:r>
              <a:rPr lang="en-US" dirty="0" err="1" smtClean="0"/>
              <a:t>deo</a:t>
            </a:r>
            <a:r>
              <a:rPr lang="en-US" dirty="0" smtClean="0"/>
              <a:t> </a:t>
            </a:r>
            <a:r>
              <a:rPr lang="en-US" dirty="0" err="1" smtClean="0"/>
              <a:t>novca</a:t>
            </a:r>
            <a:r>
              <a:rPr lang="en-US" dirty="0" smtClean="0"/>
              <a:t> </a:t>
            </a:r>
            <a:r>
              <a:rPr lang="en-US" dirty="0" err="1" smtClean="0"/>
              <a:t>i</a:t>
            </a:r>
            <a:r>
              <a:rPr lang="en-US" dirty="0" smtClean="0"/>
              <a:t> </a:t>
            </a:r>
            <a:r>
              <a:rPr lang="en-US" dirty="0" err="1" smtClean="0"/>
              <a:t>stanje</a:t>
            </a:r>
            <a:r>
              <a:rPr lang="en-US" dirty="0" smtClean="0"/>
              <a:t> </a:t>
            </a:r>
            <a:r>
              <a:rPr lang="en-US" dirty="0" err="1" smtClean="0"/>
              <a:t>na</a:t>
            </a:r>
            <a:r>
              <a:rPr lang="en-US" dirty="0" smtClean="0"/>
              <a:t> </a:t>
            </a:r>
            <a:r>
              <a:rPr lang="en-US" dirty="0" err="1" smtClean="0"/>
              <a:t>njegovom</a:t>
            </a:r>
            <a:r>
              <a:rPr lang="en-US" dirty="0" smtClean="0"/>
              <a:t> </a:t>
            </a:r>
            <a:r>
              <a:rPr lang="en-US" dirty="0" err="1" smtClean="0"/>
              <a:t>tekućem</a:t>
            </a:r>
            <a:r>
              <a:rPr lang="en-US" dirty="0" smtClean="0"/>
              <a:t> </a:t>
            </a:r>
            <a:r>
              <a:rPr lang="en-US" dirty="0" err="1" smtClean="0"/>
              <a:t>računu</a:t>
            </a:r>
            <a:r>
              <a:rPr lang="en-US" dirty="0" smtClean="0"/>
              <a:t> </a:t>
            </a:r>
            <a:r>
              <a:rPr lang="en-US" dirty="0" err="1" smtClean="0"/>
              <a:t>će</a:t>
            </a:r>
            <a:r>
              <a:rPr lang="en-US" dirty="0" smtClean="0"/>
              <a:t> se </a:t>
            </a:r>
            <a:r>
              <a:rPr lang="en-US" dirty="0" err="1" smtClean="0"/>
              <a:t>smanjiti</a:t>
            </a:r>
            <a:r>
              <a:rPr lang="en-US" dirty="0" smtClean="0"/>
              <a:t>.</a:t>
            </a:r>
            <a:endParaRPr lang="sr-Latn-RS" dirty="0" smtClean="0"/>
          </a:p>
          <a:p>
            <a:endParaRPr lang="sr-Latn-RS" dirty="0" smtClean="0"/>
          </a:p>
          <a:p>
            <a:r>
              <a:rPr lang="en-US" dirty="0" smtClean="0"/>
              <a:t> </a:t>
            </a:r>
            <a:r>
              <a:rPr lang="en-US" dirty="0" err="1" smtClean="0"/>
              <a:t>Za</a:t>
            </a:r>
            <a:r>
              <a:rPr lang="en-US" dirty="0" smtClean="0"/>
              <a:t> </a:t>
            </a:r>
            <a:r>
              <a:rPr lang="en-US" dirty="0" err="1" smtClean="0"/>
              <a:t>koliko</a:t>
            </a:r>
            <a:r>
              <a:rPr lang="en-US" dirty="0" smtClean="0"/>
              <a:t> se </a:t>
            </a:r>
            <a:r>
              <a:rPr lang="en-US" dirty="0" err="1" smtClean="0"/>
              <a:t>njegov</a:t>
            </a:r>
            <a:r>
              <a:rPr lang="en-US" dirty="0" smtClean="0"/>
              <a:t> </a:t>
            </a:r>
            <a:r>
              <a:rPr lang="en-US" dirty="0" err="1" smtClean="0"/>
              <a:t>račun</a:t>
            </a:r>
            <a:r>
              <a:rPr lang="en-US" dirty="0" smtClean="0"/>
              <a:t> </a:t>
            </a:r>
            <a:r>
              <a:rPr lang="en-US" dirty="0" err="1" smtClean="0"/>
              <a:t>bude</a:t>
            </a:r>
            <a:r>
              <a:rPr lang="en-US" dirty="0" smtClean="0"/>
              <a:t> </a:t>
            </a:r>
            <a:r>
              <a:rPr lang="en-US" dirty="0" err="1" smtClean="0"/>
              <a:t>smanjio</a:t>
            </a:r>
            <a:r>
              <a:rPr lang="en-US" dirty="0" smtClean="0"/>
              <a:t>, </a:t>
            </a:r>
            <a:r>
              <a:rPr lang="en-US" dirty="0" err="1" smtClean="0"/>
              <a:t>za</a:t>
            </a:r>
            <a:r>
              <a:rPr lang="en-US" dirty="0" smtClean="0"/>
              <a:t> </a:t>
            </a:r>
            <a:r>
              <a:rPr lang="en-US" dirty="0" err="1" smtClean="0"/>
              <a:t>toliko</a:t>
            </a:r>
            <a:r>
              <a:rPr lang="en-US" dirty="0" smtClean="0"/>
              <a:t> </a:t>
            </a:r>
            <a:r>
              <a:rPr lang="en-US" dirty="0" err="1" smtClean="0"/>
              <a:t>će</a:t>
            </a:r>
            <a:r>
              <a:rPr lang="en-US" dirty="0" smtClean="0"/>
              <a:t> se </a:t>
            </a:r>
            <a:r>
              <a:rPr lang="en-US" dirty="0" err="1" smtClean="0"/>
              <a:t>povećati</a:t>
            </a:r>
            <a:r>
              <a:rPr lang="en-US" dirty="0" smtClean="0"/>
              <a:t> </a:t>
            </a:r>
            <a:r>
              <a:rPr lang="en-US" dirty="0" err="1" smtClean="0"/>
              <a:t>računi</a:t>
            </a:r>
            <a:r>
              <a:rPr lang="en-US" dirty="0" smtClean="0"/>
              <a:t> (</a:t>
            </a:r>
            <a:r>
              <a:rPr lang="en-US" dirty="0" err="1" smtClean="0"/>
              <a:t>depoziti</a:t>
            </a:r>
            <a:r>
              <a:rPr lang="en-US" dirty="0" smtClean="0"/>
              <a:t>) </a:t>
            </a:r>
            <a:r>
              <a:rPr lang="en-US" dirty="0" err="1" smtClean="0"/>
              <a:t>prodavaca</a:t>
            </a:r>
            <a:r>
              <a:rPr lang="en-US" dirty="0" smtClean="0"/>
              <a:t> </a:t>
            </a:r>
            <a:r>
              <a:rPr lang="en-US" dirty="0" err="1" smtClean="0"/>
              <a:t>roba</a:t>
            </a:r>
            <a:r>
              <a:rPr lang="en-US" dirty="0" smtClean="0"/>
              <a:t> </a:t>
            </a:r>
            <a:r>
              <a:rPr lang="en-US" dirty="0" err="1" smtClean="0"/>
              <a:t>i</a:t>
            </a:r>
            <a:r>
              <a:rPr lang="en-US" dirty="0" smtClean="0"/>
              <a:t> </a:t>
            </a:r>
            <a:r>
              <a:rPr lang="en-US" dirty="0" err="1" smtClean="0"/>
              <a:t>usluga</a:t>
            </a:r>
            <a:r>
              <a:rPr lang="en-US" dirty="0" smtClean="0"/>
              <a:t>. I </a:t>
            </a:r>
            <a:r>
              <a:rPr lang="en-US" dirty="0" err="1" smtClean="0"/>
              <a:t>još</a:t>
            </a:r>
            <a:r>
              <a:rPr lang="en-US" dirty="0" smtClean="0"/>
              <a:t> </a:t>
            </a:r>
            <a:r>
              <a:rPr lang="en-US" dirty="0" err="1" smtClean="0"/>
              <a:t>važnije</a:t>
            </a:r>
            <a:r>
              <a:rPr lang="en-US" dirty="0" smtClean="0"/>
              <a:t>, </a:t>
            </a:r>
            <a:r>
              <a:rPr lang="en-US" dirty="0" err="1" smtClean="0"/>
              <a:t>nepotrošeni</a:t>
            </a:r>
            <a:r>
              <a:rPr lang="en-US" dirty="0" smtClean="0"/>
              <a:t> </a:t>
            </a:r>
            <a:r>
              <a:rPr lang="en-US" dirty="0" err="1" smtClean="0"/>
              <a:t>deo</a:t>
            </a:r>
            <a:r>
              <a:rPr lang="en-US" dirty="0" smtClean="0"/>
              <a:t> plate </a:t>
            </a:r>
            <a:r>
              <a:rPr lang="en-US" dirty="0" err="1" smtClean="0"/>
              <a:t>koji</a:t>
            </a:r>
            <a:r>
              <a:rPr lang="en-US" dirty="0" smtClean="0"/>
              <a:t> </a:t>
            </a:r>
            <a:r>
              <a:rPr lang="en-US" dirty="0" err="1" smtClean="0"/>
              <a:t>ostaje</a:t>
            </a:r>
            <a:r>
              <a:rPr lang="en-US" dirty="0" smtClean="0"/>
              <a:t> </a:t>
            </a:r>
            <a:r>
              <a:rPr lang="en-US" dirty="0" err="1" smtClean="0"/>
              <a:t>kao</a:t>
            </a:r>
            <a:r>
              <a:rPr lang="en-US" dirty="0" smtClean="0"/>
              <a:t> </a:t>
            </a:r>
            <a:r>
              <a:rPr lang="en-US" dirty="0" err="1" smtClean="0"/>
              <a:t>štednja</a:t>
            </a:r>
            <a:r>
              <a:rPr lang="en-US" dirty="0" smtClean="0"/>
              <a:t>, </a:t>
            </a:r>
            <a:r>
              <a:rPr lang="en-US" dirty="0" err="1" smtClean="0"/>
              <a:t>ni</a:t>
            </a:r>
            <a:r>
              <a:rPr lang="en-US" dirty="0" smtClean="0"/>
              <a:t> </a:t>
            </a:r>
            <a:r>
              <a:rPr lang="en-US" dirty="0" err="1" smtClean="0"/>
              <a:t>na</a:t>
            </a:r>
            <a:r>
              <a:rPr lang="en-US" dirty="0" smtClean="0"/>
              <a:t> </a:t>
            </a:r>
            <a:r>
              <a:rPr lang="en-US" dirty="0" err="1" smtClean="0"/>
              <a:t>koji</a:t>
            </a:r>
            <a:r>
              <a:rPr lang="en-US" dirty="0" smtClean="0"/>
              <a:t> </a:t>
            </a:r>
            <a:r>
              <a:rPr lang="en-US" dirty="0" err="1" smtClean="0"/>
              <a:t>način</a:t>
            </a:r>
            <a:r>
              <a:rPr lang="en-US" dirty="0" smtClean="0"/>
              <a:t> </a:t>
            </a:r>
            <a:r>
              <a:rPr lang="en-US" dirty="0" err="1" smtClean="0"/>
              <a:t>nije</a:t>
            </a:r>
            <a:r>
              <a:rPr lang="en-US" dirty="0" smtClean="0"/>
              <a:t> </a:t>
            </a:r>
            <a:r>
              <a:rPr lang="en-US" dirty="0" err="1" smtClean="0"/>
              <a:t>povećao</a:t>
            </a:r>
            <a:r>
              <a:rPr lang="en-US" dirty="0" smtClean="0"/>
              <a:t> </a:t>
            </a:r>
            <a:r>
              <a:rPr lang="en-US" dirty="0" err="1" smtClean="0"/>
              <a:t>depozitni</a:t>
            </a:r>
            <a:r>
              <a:rPr lang="en-US" dirty="0" smtClean="0"/>
              <a:t> </a:t>
            </a:r>
            <a:r>
              <a:rPr lang="en-US" dirty="0" err="1" smtClean="0"/>
              <a:t>potencijal</a:t>
            </a:r>
            <a:r>
              <a:rPr lang="en-US" dirty="0" smtClean="0"/>
              <a:t> </a:t>
            </a:r>
            <a:r>
              <a:rPr lang="en-US" dirty="0" err="1" smtClean="0"/>
              <a:t>banke</a:t>
            </a:r>
            <a:r>
              <a:rPr lang="en-US" dirty="0" smtClean="0"/>
              <a:t>.</a:t>
            </a:r>
            <a:endParaRPr lang="sr-Latn-RS" dirty="0" smtClean="0"/>
          </a:p>
          <a:p>
            <a:endParaRPr lang="sr-Latn-RS" dirty="0" smtClean="0"/>
          </a:p>
          <a:p>
            <a:r>
              <a:rPr lang="en-US" dirty="0" err="1" smtClean="0"/>
              <a:t>Kupovna</a:t>
            </a:r>
            <a:r>
              <a:rPr lang="en-US" dirty="0" smtClean="0"/>
              <a:t> </a:t>
            </a:r>
            <a:r>
              <a:rPr lang="en-US" dirty="0" err="1" smtClean="0"/>
              <a:t>moć</a:t>
            </a:r>
            <a:r>
              <a:rPr lang="en-US" dirty="0" smtClean="0"/>
              <a:t> u </a:t>
            </a:r>
            <a:r>
              <a:rPr lang="en-US" dirty="0" err="1" smtClean="0"/>
              <a:t>ekonomiji</a:t>
            </a:r>
            <a:r>
              <a:rPr lang="en-US" dirty="0" smtClean="0"/>
              <a:t> </a:t>
            </a:r>
            <a:r>
              <a:rPr lang="en-US" dirty="0" err="1" smtClean="0"/>
              <a:t>nije</a:t>
            </a:r>
            <a:r>
              <a:rPr lang="en-US" dirty="0" smtClean="0"/>
              <a:t> </a:t>
            </a:r>
            <a:r>
              <a:rPr lang="en-US" dirty="0" err="1" smtClean="0"/>
              <a:t>povećana</a:t>
            </a:r>
            <a:r>
              <a:rPr lang="en-US" dirty="0" smtClean="0"/>
              <a:t>, </a:t>
            </a:r>
            <a:r>
              <a:rPr lang="en-US" dirty="0" err="1" smtClean="0"/>
              <a:t>niti</a:t>
            </a:r>
            <a:r>
              <a:rPr lang="en-US" dirty="0" smtClean="0"/>
              <a:t> je </a:t>
            </a:r>
            <a:r>
              <a:rPr lang="en-US" dirty="0" err="1" smtClean="0"/>
              <a:t>povećana</a:t>
            </a:r>
            <a:r>
              <a:rPr lang="en-US" dirty="0" smtClean="0"/>
              <a:t> </a:t>
            </a:r>
            <a:r>
              <a:rPr lang="en-US" dirty="0" err="1" smtClean="0"/>
              <a:t>suma</a:t>
            </a:r>
            <a:r>
              <a:rPr lang="en-US" dirty="0" smtClean="0"/>
              <a:t> </a:t>
            </a:r>
            <a:r>
              <a:rPr lang="en-US" dirty="0" err="1" smtClean="0"/>
              <a:t>depozita</a:t>
            </a:r>
            <a:r>
              <a:rPr lang="en-US" dirty="0" smtClean="0"/>
              <a:t> u </a:t>
            </a:r>
            <a:r>
              <a:rPr lang="en-US" dirty="0" err="1" smtClean="0"/>
              <a:t>bankarskom</a:t>
            </a:r>
            <a:r>
              <a:rPr lang="en-US" dirty="0" smtClean="0"/>
              <a:t> </a:t>
            </a:r>
            <a:r>
              <a:rPr lang="en-US" dirty="0" err="1" smtClean="0"/>
              <a:t>sistemu</a:t>
            </a:r>
            <a:r>
              <a:rPr lang="en-US" dirty="0" smtClean="0"/>
              <a:t>.</a:t>
            </a:r>
            <a:endParaRPr lang="en-US" dirty="0"/>
          </a:p>
        </p:txBody>
      </p:sp>
      <p:sp>
        <p:nvSpPr>
          <p:cNvPr id="4" name="Content Placeholder 3"/>
          <p:cNvSpPr>
            <a:spLocks noGrp="1"/>
          </p:cNvSpPr>
          <p:nvPr>
            <p:ph sz="half" idx="2"/>
          </p:nvPr>
        </p:nvSpPr>
        <p:spPr/>
        <p:txBody>
          <a:bodyPr>
            <a:normAutofit fontScale="62500" lnSpcReduction="20000"/>
          </a:bodyPr>
          <a:lstStyle/>
          <a:p>
            <a:r>
              <a:rPr lang="en-US" dirty="0" smtClean="0"/>
              <a:t>U </a:t>
            </a:r>
            <a:r>
              <a:rPr lang="en-US" dirty="0" err="1" smtClean="0"/>
              <a:t>drugačijem</a:t>
            </a:r>
            <a:r>
              <a:rPr lang="en-US" dirty="0" smtClean="0"/>
              <a:t> </a:t>
            </a:r>
            <a:r>
              <a:rPr lang="en-US" dirty="0" err="1" smtClean="0"/>
              <a:t>scenariju</a:t>
            </a:r>
            <a:r>
              <a:rPr lang="en-US" dirty="0" smtClean="0"/>
              <a:t>, </a:t>
            </a:r>
            <a:r>
              <a:rPr lang="en-US" dirty="0" err="1" smtClean="0"/>
              <a:t>ako</a:t>
            </a:r>
            <a:r>
              <a:rPr lang="en-US" dirty="0" smtClean="0"/>
              <a:t> </a:t>
            </a:r>
            <a:r>
              <a:rPr lang="en-US" dirty="0" err="1" smtClean="0"/>
              <a:t>radnik</a:t>
            </a:r>
            <a:r>
              <a:rPr lang="en-US" dirty="0" smtClean="0"/>
              <a:t> </a:t>
            </a:r>
            <a:r>
              <a:rPr lang="en-US" dirty="0" err="1" smtClean="0"/>
              <a:t>uzima</a:t>
            </a:r>
            <a:r>
              <a:rPr lang="en-US" dirty="0" smtClean="0"/>
              <a:t> </a:t>
            </a:r>
            <a:r>
              <a:rPr lang="en-US" dirty="0" err="1" smtClean="0"/>
              <a:t>kredit</a:t>
            </a:r>
            <a:r>
              <a:rPr lang="en-US" dirty="0" smtClean="0"/>
              <a:t>, </a:t>
            </a:r>
            <a:r>
              <a:rPr lang="en-US" dirty="0" err="1" smtClean="0"/>
              <a:t>banka</a:t>
            </a:r>
            <a:r>
              <a:rPr lang="en-US" dirty="0" smtClean="0"/>
              <a:t> </a:t>
            </a:r>
            <a:r>
              <a:rPr lang="en-US" dirty="0" err="1" smtClean="0"/>
              <a:t>kreira</a:t>
            </a:r>
            <a:r>
              <a:rPr lang="en-US" dirty="0" smtClean="0"/>
              <a:t> </a:t>
            </a:r>
            <a:r>
              <a:rPr lang="en-US" dirty="0" err="1" smtClean="0"/>
              <a:t>depozit</a:t>
            </a:r>
            <a:r>
              <a:rPr lang="en-US" dirty="0" smtClean="0"/>
              <a:t> </a:t>
            </a:r>
            <a:r>
              <a:rPr lang="en-US" dirty="0" err="1" smtClean="0"/>
              <a:t>koji</a:t>
            </a:r>
            <a:r>
              <a:rPr lang="en-US" dirty="0" smtClean="0"/>
              <a:t> je </a:t>
            </a:r>
            <a:r>
              <a:rPr lang="en-US" dirty="0" err="1" smtClean="0"/>
              <a:t>radniku</a:t>
            </a:r>
            <a:r>
              <a:rPr lang="en-US" dirty="0" smtClean="0"/>
              <a:t> </a:t>
            </a:r>
            <a:r>
              <a:rPr lang="en-US" dirty="0" err="1" smtClean="0"/>
              <a:t>stavljen</a:t>
            </a:r>
            <a:r>
              <a:rPr lang="en-US" dirty="0" smtClean="0"/>
              <a:t> </a:t>
            </a:r>
            <a:r>
              <a:rPr lang="en-US" dirty="0" err="1" smtClean="0"/>
              <a:t>na</a:t>
            </a:r>
            <a:r>
              <a:rPr lang="en-US" dirty="0" smtClean="0"/>
              <a:t> </a:t>
            </a:r>
            <a:r>
              <a:rPr lang="en-US" dirty="0" err="1" smtClean="0"/>
              <a:t>raspolaganje</a:t>
            </a:r>
            <a:r>
              <a:rPr lang="en-US" dirty="0" smtClean="0"/>
              <a:t>. </a:t>
            </a:r>
            <a:endParaRPr lang="sr-Latn-RS" dirty="0" smtClean="0"/>
          </a:p>
          <a:p>
            <a:endParaRPr lang="sr-Latn-RS" dirty="0" smtClean="0"/>
          </a:p>
          <a:p>
            <a:r>
              <a:rPr lang="en-US" dirty="0" err="1" smtClean="0"/>
              <a:t>Kada</a:t>
            </a:r>
            <a:r>
              <a:rPr lang="en-US" dirty="0" smtClean="0"/>
              <a:t> je </a:t>
            </a:r>
            <a:r>
              <a:rPr lang="en-US" dirty="0" err="1" smtClean="0"/>
              <a:t>kredit</a:t>
            </a:r>
            <a:r>
              <a:rPr lang="en-US" dirty="0" smtClean="0"/>
              <a:t> </a:t>
            </a:r>
            <a:r>
              <a:rPr lang="en-US" dirty="0" err="1" smtClean="0"/>
              <a:t>odobren</a:t>
            </a:r>
            <a:r>
              <a:rPr lang="en-US" dirty="0" smtClean="0"/>
              <a:t>, </a:t>
            </a:r>
            <a:r>
              <a:rPr lang="en-US" dirty="0" err="1" smtClean="0"/>
              <a:t>na</a:t>
            </a:r>
            <a:r>
              <a:rPr lang="en-US" dirty="0" smtClean="0"/>
              <a:t> </a:t>
            </a:r>
            <a:r>
              <a:rPr lang="en-US" dirty="0" err="1" smtClean="0"/>
              <a:t>računu</a:t>
            </a:r>
            <a:r>
              <a:rPr lang="en-US" dirty="0" smtClean="0"/>
              <a:t> </a:t>
            </a:r>
            <a:r>
              <a:rPr lang="en-US" dirty="0" err="1" smtClean="0"/>
              <a:t>radnika</a:t>
            </a:r>
            <a:r>
              <a:rPr lang="en-US" dirty="0" smtClean="0"/>
              <a:t> se </a:t>
            </a:r>
            <a:r>
              <a:rPr lang="en-US" dirty="0" err="1" smtClean="0"/>
              <a:t>pojavljuje</a:t>
            </a:r>
            <a:r>
              <a:rPr lang="en-US" dirty="0" smtClean="0"/>
              <a:t> nova </a:t>
            </a:r>
            <a:r>
              <a:rPr lang="en-US" dirty="0" err="1" smtClean="0"/>
              <a:t>količina</a:t>
            </a:r>
            <a:r>
              <a:rPr lang="en-US" dirty="0" smtClean="0"/>
              <a:t> </a:t>
            </a:r>
            <a:r>
              <a:rPr lang="en-US" dirty="0" err="1" smtClean="0"/>
              <a:t>kreiranog</a:t>
            </a:r>
            <a:r>
              <a:rPr lang="en-US" dirty="0" smtClean="0"/>
              <a:t> </a:t>
            </a:r>
            <a:r>
              <a:rPr lang="en-US" dirty="0" err="1" smtClean="0"/>
              <a:t>novca</a:t>
            </a:r>
            <a:r>
              <a:rPr lang="en-US" dirty="0" smtClean="0"/>
              <a:t> </a:t>
            </a:r>
            <a:r>
              <a:rPr lang="en-US" dirty="0" err="1" smtClean="0"/>
              <a:t>i</a:t>
            </a:r>
            <a:r>
              <a:rPr lang="en-US" dirty="0" smtClean="0"/>
              <a:t> to je nova </a:t>
            </a:r>
            <a:r>
              <a:rPr lang="en-US" dirty="0" err="1" smtClean="0"/>
              <a:t>kupovna</a:t>
            </a:r>
            <a:r>
              <a:rPr lang="en-US" dirty="0" smtClean="0"/>
              <a:t> </a:t>
            </a:r>
            <a:r>
              <a:rPr lang="en-US" dirty="0" err="1" smtClean="0"/>
              <a:t>moć</a:t>
            </a:r>
            <a:r>
              <a:rPr lang="en-US" dirty="0" smtClean="0"/>
              <a:t>.</a:t>
            </a:r>
            <a:endParaRPr lang="sr-Latn-RS" dirty="0" smtClean="0"/>
          </a:p>
          <a:p>
            <a:endParaRPr lang="sr-Latn-RS" dirty="0" smtClean="0"/>
          </a:p>
          <a:p>
            <a:r>
              <a:rPr lang="en-US" dirty="0" err="1" smtClean="0"/>
              <a:t>Znamo</a:t>
            </a:r>
            <a:r>
              <a:rPr lang="en-US" dirty="0" smtClean="0"/>
              <a:t> de je </a:t>
            </a:r>
            <a:r>
              <a:rPr lang="en-US" dirty="0" err="1" smtClean="0"/>
              <a:t>reč</a:t>
            </a:r>
            <a:r>
              <a:rPr lang="en-US" dirty="0" smtClean="0"/>
              <a:t> o </a:t>
            </a:r>
            <a:r>
              <a:rPr lang="en-US" dirty="0" err="1" smtClean="0"/>
              <a:t>novoj</a:t>
            </a:r>
            <a:r>
              <a:rPr lang="en-US" dirty="0" smtClean="0"/>
              <a:t>, </a:t>
            </a:r>
            <a:r>
              <a:rPr lang="en-US" dirty="0" err="1" smtClean="0"/>
              <a:t>dodatnoj</a:t>
            </a:r>
            <a:r>
              <a:rPr lang="en-US" dirty="0" smtClean="0"/>
              <a:t> </a:t>
            </a:r>
            <a:r>
              <a:rPr lang="en-US" dirty="0" err="1" smtClean="0"/>
              <a:t>kupovnoj</a:t>
            </a:r>
            <a:r>
              <a:rPr lang="en-US" dirty="0" smtClean="0"/>
              <a:t> </a:t>
            </a:r>
            <a:r>
              <a:rPr lang="en-US" dirty="0" err="1" smtClean="0"/>
              <a:t>moći</a:t>
            </a:r>
            <a:r>
              <a:rPr lang="en-US" dirty="0" smtClean="0"/>
              <a:t> </a:t>
            </a:r>
            <a:r>
              <a:rPr lang="en-US" dirty="0" err="1" smtClean="0"/>
              <a:t>jer</a:t>
            </a:r>
            <a:r>
              <a:rPr lang="en-US" dirty="0" smtClean="0"/>
              <a:t> </a:t>
            </a:r>
            <a:r>
              <a:rPr lang="en-US" dirty="0" err="1" smtClean="0"/>
              <a:t>ovom</a:t>
            </a:r>
            <a:r>
              <a:rPr lang="en-US" dirty="0" smtClean="0"/>
              <a:t> </a:t>
            </a:r>
            <a:r>
              <a:rPr lang="en-US" dirty="0" err="1" smtClean="0"/>
              <a:t>emisijom</a:t>
            </a:r>
            <a:r>
              <a:rPr lang="en-US" dirty="0" smtClean="0"/>
              <a:t> </a:t>
            </a:r>
            <a:r>
              <a:rPr lang="en-US" dirty="0" err="1" smtClean="0"/>
              <a:t>kredita</a:t>
            </a:r>
            <a:r>
              <a:rPr lang="en-US" dirty="0" smtClean="0"/>
              <a:t> </a:t>
            </a:r>
            <a:r>
              <a:rPr lang="en-US" dirty="0" err="1" smtClean="0"/>
              <a:t>nijedan</a:t>
            </a:r>
            <a:r>
              <a:rPr lang="en-US" dirty="0" smtClean="0"/>
              <a:t> </a:t>
            </a:r>
            <a:r>
              <a:rPr lang="en-US" dirty="0" err="1" smtClean="0"/>
              <a:t>depozit</a:t>
            </a:r>
            <a:r>
              <a:rPr lang="en-US" dirty="0" smtClean="0"/>
              <a:t> u </a:t>
            </a:r>
            <a:r>
              <a:rPr lang="en-US" dirty="0" err="1" smtClean="0"/>
              <a:t>banci</a:t>
            </a:r>
            <a:r>
              <a:rPr lang="en-US" dirty="0" smtClean="0"/>
              <a:t> </a:t>
            </a:r>
            <a:r>
              <a:rPr lang="en-US" dirty="0" err="1" smtClean="0"/>
              <a:t>nije</a:t>
            </a:r>
            <a:r>
              <a:rPr lang="en-US" dirty="0" smtClean="0"/>
              <a:t> </a:t>
            </a:r>
            <a:r>
              <a:rPr lang="en-US" dirty="0" err="1" smtClean="0"/>
              <a:t>smanjen</a:t>
            </a:r>
            <a:r>
              <a:rPr lang="en-US" dirty="0" smtClean="0"/>
              <a:t> </a:t>
            </a:r>
            <a:r>
              <a:rPr lang="en-US" dirty="0" err="1" smtClean="0"/>
              <a:t>i</a:t>
            </a:r>
            <a:r>
              <a:rPr lang="en-US" dirty="0" smtClean="0"/>
              <a:t> </a:t>
            </a:r>
            <a:r>
              <a:rPr lang="en-US" dirty="0" err="1" smtClean="0"/>
              <a:t>nije</a:t>
            </a:r>
            <a:r>
              <a:rPr lang="en-US" dirty="0" smtClean="0"/>
              <a:t> </a:t>
            </a:r>
            <a:r>
              <a:rPr lang="en-US" dirty="0" err="1" smtClean="0"/>
              <a:t>došlo</a:t>
            </a:r>
            <a:r>
              <a:rPr lang="en-US" dirty="0" smtClean="0"/>
              <a:t> do </a:t>
            </a:r>
            <a:r>
              <a:rPr lang="en-US" dirty="0" err="1" smtClean="0"/>
              <a:t>prelivanja</a:t>
            </a:r>
            <a:r>
              <a:rPr lang="en-US" dirty="0" smtClean="0"/>
              <a:t>.</a:t>
            </a:r>
            <a:endParaRPr lang="sr-Latn-RS" dirty="0" smtClean="0"/>
          </a:p>
          <a:p>
            <a:endParaRPr lang="sr-Latn-RS" dirty="0" smtClean="0"/>
          </a:p>
          <a:p>
            <a:r>
              <a:rPr lang="en-US" dirty="0" smtClean="0"/>
              <a:t> </a:t>
            </a:r>
            <a:r>
              <a:rPr lang="en-US" dirty="0" err="1" smtClean="0"/>
              <a:t>Ovaj</a:t>
            </a:r>
            <a:r>
              <a:rPr lang="en-US" dirty="0" smtClean="0"/>
              <a:t> </a:t>
            </a:r>
            <a:r>
              <a:rPr lang="en-US" dirty="0" err="1" smtClean="0"/>
              <a:t>novac</a:t>
            </a:r>
            <a:r>
              <a:rPr lang="en-US" dirty="0" smtClean="0"/>
              <a:t> je </a:t>
            </a:r>
            <a:r>
              <a:rPr lang="en-US" dirty="0" err="1" smtClean="0"/>
              <a:t>nastao</a:t>
            </a:r>
            <a:r>
              <a:rPr lang="en-US" dirty="0" smtClean="0"/>
              <a:t> „</a:t>
            </a:r>
            <a:r>
              <a:rPr lang="en-US" dirty="0" err="1" smtClean="0"/>
              <a:t>iz</a:t>
            </a:r>
            <a:r>
              <a:rPr lang="en-US" dirty="0" smtClean="0"/>
              <a:t> </a:t>
            </a:r>
            <a:r>
              <a:rPr lang="en-US" dirty="0" err="1" smtClean="0"/>
              <a:t>vazduha</a:t>
            </a:r>
            <a:r>
              <a:rPr lang="en-US" dirty="0" smtClean="0"/>
              <a:t>“ </a:t>
            </a:r>
            <a:r>
              <a:rPr lang="en-US" dirty="0" err="1" smtClean="0"/>
              <a:t>i</a:t>
            </a:r>
            <a:r>
              <a:rPr lang="en-US" dirty="0" smtClean="0"/>
              <a:t> </a:t>
            </a:r>
            <a:r>
              <a:rPr lang="en-US" dirty="0" err="1" smtClean="0"/>
              <a:t>bilans</a:t>
            </a:r>
            <a:r>
              <a:rPr lang="en-US" dirty="0" smtClean="0"/>
              <a:t> </a:t>
            </a:r>
            <a:r>
              <a:rPr lang="en-US" dirty="0" err="1" smtClean="0"/>
              <a:t>banke</a:t>
            </a:r>
            <a:r>
              <a:rPr lang="en-US" dirty="0" smtClean="0"/>
              <a:t> je </a:t>
            </a:r>
            <a:r>
              <a:rPr lang="en-US" dirty="0" err="1" smtClean="0"/>
              <a:t>uvećan</a:t>
            </a:r>
            <a:r>
              <a:rPr lang="en-US" dirty="0" smtClean="0"/>
              <a:t> (</a:t>
            </a:r>
            <a:r>
              <a:rPr lang="en-US" dirty="0" err="1" smtClean="0"/>
              <a:t>i</a:t>
            </a:r>
            <a:r>
              <a:rPr lang="en-US" dirty="0" smtClean="0"/>
              <a:t> </a:t>
            </a:r>
            <a:r>
              <a:rPr lang="en-US" dirty="0" err="1" smtClean="0"/>
              <a:t>na</a:t>
            </a:r>
            <a:r>
              <a:rPr lang="en-US" dirty="0" smtClean="0"/>
              <a:t> </a:t>
            </a:r>
            <a:r>
              <a:rPr lang="en-US" dirty="0" err="1" smtClean="0"/>
              <a:t>strani</a:t>
            </a:r>
            <a:r>
              <a:rPr lang="en-US" dirty="0" smtClean="0"/>
              <a:t> </a:t>
            </a:r>
            <a:r>
              <a:rPr lang="en-US" dirty="0" err="1" smtClean="0"/>
              <a:t>imovine</a:t>
            </a:r>
            <a:r>
              <a:rPr lang="en-US" dirty="0" smtClean="0"/>
              <a:t> </a:t>
            </a:r>
            <a:r>
              <a:rPr lang="en-US" dirty="0" err="1" smtClean="0"/>
              <a:t>i</a:t>
            </a:r>
            <a:r>
              <a:rPr lang="en-US" dirty="0" smtClean="0"/>
              <a:t> </a:t>
            </a:r>
            <a:r>
              <a:rPr lang="en-US" dirty="0" err="1" smtClean="0"/>
              <a:t>na</a:t>
            </a:r>
            <a:r>
              <a:rPr lang="en-US" dirty="0" smtClean="0"/>
              <a:t> </a:t>
            </a:r>
            <a:r>
              <a:rPr lang="en-US" dirty="0" err="1" smtClean="0"/>
              <a:t>strani</a:t>
            </a:r>
            <a:r>
              <a:rPr lang="en-US" dirty="0" smtClean="0"/>
              <a:t> </a:t>
            </a:r>
            <a:r>
              <a:rPr lang="en-US" dirty="0" err="1" smtClean="0"/>
              <a:t>obaveza</a:t>
            </a:r>
            <a:r>
              <a:rPr lang="en-US" dirty="0" smtClean="0"/>
              <a:t>) </a:t>
            </a:r>
            <a:r>
              <a:rPr lang="en-US" dirty="0" err="1" smtClean="0"/>
              <a:t>za</a:t>
            </a:r>
            <a:r>
              <a:rPr lang="en-US" dirty="0" smtClean="0"/>
              <a:t> </a:t>
            </a:r>
            <a:r>
              <a:rPr lang="en-US" dirty="0" err="1" smtClean="0"/>
              <a:t>iznos</a:t>
            </a:r>
            <a:r>
              <a:rPr lang="en-US" dirty="0" smtClean="0"/>
              <a:t> </a:t>
            </a:r>
            <a:r>
              <a:rPr lang="en-US" dirty="0" err="1" smtClean="0"/>
              <a:t>odobrenog</a:t>
            </a:r>
            <a:r>
              <a:rPr lang="en-US" dirty="0" smtClean="0"/>
              <a:t> </a:t>
            </a:r>
            <a:r>
              <a:rPr lang="en-US" dirty="0" err="1" smtClean="0"/>
              <a:t>kredita</a:t>
            </a:r>
            <a:r>
              <a:rPr lang="en-US" dirty="0" smtClean="0"/>
              <a: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Proces kojim dužnik vraća novac kao sledeća faza</a:t>
            </a:r>
            <a:endParaRPr lang="en-US" dirty="0"/>
          </a:p>
        </p:txBody>
      </p:sp>
      <p:sp>
        <p:nvSpPr>
          <p:cNvPr id="3" name="Content Placeholder 2"/>
          <p:cNvSpPr>
            <a:spLocks noGrp="1"/>
          </p:cNvSpPr>
          <p:nvPr>
            <p:ph sz="half" idx="1"/>
          </p:nvPr>
        </p:nvSpPr>
        <p:spPr/>
        <p:txBody>
          <a:bodyPr>
            <a:normAutofit fontScale="62500" lnSpcReduction="20000"/>
          </a:bodyPr>
          <a:lstStyle/>
          <a:p>
            <a:r>
              <a:rPr lang="en-US" dirty="0" err="1" smtClean="0"/>
              <a:t>Suprotan</a:t>
            </a:r>
            <a:r>
              <a:rPr lang="en-US" dirty="0" smtClean="0"/>
              <a:t> </a:t>
            </a:r>
            <a:r>
              <a:rPr lang="en-US" dirty="0" err="1" smtClean="0"/>
              <a:t>proces</a:t>
            </a:r>
            <a:r>
              <a:rPr lang="en-US" dirty="0" smtClean="0"/>
              <a:t> </a:t>
            </a:r>
            <a:r>
              <a:rPr lang="en-US" dirty="0" err="1" smtClean="0"/>
              <a:t>nastaje</a:t>
            </a:r>
            <a:r>
              <a:rPr lang="en-US" dirty="0" smtClean="0"/>
              <a:t> </a:t>
            </a:r>
            <a:r>
              <a:rPr lang="en-US" dirty="0" err="1" smtClean="0"/>
              <a:t>kada</a:t>
            </a:r>
            <a:r>
              <a:rPr lang="en-US" dirty="0" smtClean="0"/>
              <a:t> </a:t>
            </a:r>
            <a:r>
              <a:rPr lang="en-US" dirty="0" err="1" smtClean="0"/>
              <a:t>dužnik</a:t>
            </a:r>
            <a:r>
              <a:rPr lang="en-US" dirty="0" smtClean="0"/>
              <a:t> </a:t>
            </a:r>
            <a:r>
              <a:rPr lang="en-US" dirty="0" err="1" smtClean="0"/>
              <a:t>vraća</a:t>
            </a:r>
            <a:r>
              <a:rPr lang="en-US" dirty="0" smtClean="0"/>
              <a:t> </a:t>
            </a:r>
            <a:r>
              <a:rPr lang="en-US" dirty="0" err="1" smtClean="0"/>
              <a:t>kredit</a:t>
            </a:r>
            <a:r>
              <a:rPr lang="en-US" dirty="0" smtClean="0"/>
              <a:t>. </a:t>
            </a:r>
            <a:endParaRPr lang="sr-Latn-RS" dirty="0" smtClean="0"/>
          </a:p>
          <a:p>
            <a:endParaRPr lang="sr-Latn-RS" dirty="0" smtClean="0"/>
          </a:p>
          <a:p>
            <a:r>
              <a:rPr lang="en-US" dirty="0" err="1" smtClean="0"/>
              <a:t>Svako</a:t>
            </a:r>
            <a:r>
              <a:rPr lang="en-US" dirty="0" smtClean="0"/>
              <a:t> </a:t>
            </a:r>
            <a:r>
              <a:rPr lang="en-US" dirty="0" err="1" smtClean="0"/>
              <a:t>razduživanje</a:t>
            </a:r>
            <a:r>
              <a:rPr lang="en-US" dirty="0" smtClean="0"/>
              <a:t> (</a:t>
            </a:r>
            <a:r>
              <a:rPr lang="en-US" dirty="0" err="1" smtClean="0"/>
              <a:t>vraćanje</a:t>
            </a:r>
            <a:r>
              <a:rPr lang="en-US" dirty="0" smtClean="0"/>
              <a:t> </a:t>
            </a:r>
            <a:r>
              <a:rPr lang="en-US" dirty="0" err="1" smtClean="0"/>
              <a:t>kredita</a:t>
            </a:r>
            <a:r>
              <a:rPr lang="en-US" dirty="0" smtClean="0"/>
              <a:t>) je </a:t>
            </a:r>
            <a:r>
              <a:rPr lang="en-US" dirty="0" err="1" smtClean="0"/>
              <a:t>istovremeno</a:t>
            </a:r>
            <a:r>
              <a:rPr lang="en-US" dirty="0" smtClean="0"/>
              <a:t> </a:t>
            </a:r>
            <a:r>
              <a:rPr lang="en-US" dirty="0" err="1" smtClean="0"/>
              <a:t>proces</a:t>
            </a:r>
            <a:r>
              <a:rPr lang="en-US" dirty="0" smtClean="0"/>
              <a:t> </a:t>
            </a:r>
            <a:r>
              <a:rPr lang="en-US" dirty="0" err="1" smtClean="0"/>
              <a:t>poništavanja</a:t>
            </a:r>
            <a:r>
              <a:rPr lang="en-US" dirty="0" smtClean="0"/>
              <a:t> </a:t>
            </a:r>
            <a:r>
              <a:rPr lang="en-US" dirty="0" err="1" smtClean="0"/>
              <a:t>novca</a:t>
            </a:r>
            <a:r>
              <a:rPr lang="en-US" dirty="0" smtClean="0"/>
              <a:t> </a:t>
            </a:r>
            <a:r>
              <a:rPr lang="en-US" dirty="0" err="1" smtClean="0"/>
              <a:t>i</a:t>
            </a:r>
            <a:r>
              <a:rPr lang="en-US" dirty="0" smtClean="0"/>
              <a:t> </a:t>
            </a:r>
            <a:r>
              <a:rPr lang="en-US" dirty="0" err="1" smtClean="0"/>
              <a:t>kupovne</a:t>
            </a:r>
            <a:r>
              <a:rPr lang="en-US" dirty="0" smtClean="0"/>
              <a:t> </a:t>
            </a:r>
            <a:r>
              <a:rPr lang="en-US" dirty="0" err="1" smtClean="0"/>
              <a:t>moći</a:t>
            </a:r>
            <a:r>
              <a:rPr lang="en-US" dirty="0" smtClean="0"/>
              <a:t> </a:t>
            </a:r>
            <a:r>
              <a:rPr lang="en-US" dirty="0" err="1" smtClean="0"/>
              <a:t>i</a:t>
            </a:r>
            <a:r>
              <a:rPr lang="en-US" dirty="0" smtClean="0"/>
              <a:t> </a:t>
            </a:r>
            <a:r>
              <a:rPr lang="en-US" dirty="0" err="1" smtClean="0"/>
              <a:t>dovodi</a:t>
            </a:r>
            <a:r>
              <a:rPr lang="en-US" dirty="0" smtClean="0"/>
              <a:t> do </a:t>
            </a:r>
            <a:r>
              <a:rPr lang="en-US" dirty="0" err="1" smtClean="0"/>
              <a:t>smanjivanje</a:t>
            </a:r>
            <a:r>
              <a:rPr lang="en-US" dirty="0" smtClean="0"/>
              <a:t> </a:t>
            </a:r>
            <a:r>
              <a:rPr lang="en-US" dirty="0" err="1" smtClean="0"/>
              <a:t>visine</a:t>
            </a:r>
            <a:r>
              <a:rPr lang="en-US" dirty="0" smtClean="0"/>
              <a:t> </a:t>
            </a:r>
            <a:r>
              <a:rPr lang="en-US" dirty="0" err="1" smtClean="0"/>
              <a:t>depozita</a:t>
            </a:r>
            <a:r>
              <a:rPr lang="en-US" dirty="0" smtClean="0"/>
              <a:t> u </a:t>
            </a:r>
            <a:r>
              <a:rPr lang="en-US" dirty="0" err="1" smtClean="0"/>
              <a:t>sistemu</a:t>
            </a:r>
            <a:r>
              <a:rPr lang="en-US" dirty="0" smtClean="0"/>
              <a:t>.</a:t>
            </a:r>
            <a:endParaRPr lang="sr-Latn-RS" dirty="0" smtClean="0"/>
          </a:p>
          <a:p>
            <a:endParaRPr lang="sr-Latn-RS" dirty="0" smtClean="0"/>
          </a:p>
          <a:p>
            <a:r>
              <a:rPr lang="en-US" dirty="0" smtClean="0"/>
              <a:t> Kao </a:t>
            </a:r>
            <a:r>
              <a:rPr lang="en-US" dirty="0" err="1" smtClean="0"/>
              <a:t>što</a:t>
            </a:r>
            <a:r>
              <a:rPr lang="en-US" dirty="0" smtClean="0"/>
              <a:t> je u </a:t>
            </a:r>
            <a:r>
              <a:rPr lang="en-US" dirty="0" err="1" smtClean="0"/>
              <a:t>procesu</a:t>
            </a:r>
            <a:r>
              <a:rPr lang="en-US" dirty="0" smtClean="0"/>
              <a:t> </a:t>
            </a:r>
            <a:r>
              <a:rPr lang="en-US" dirty="0" err="1" smtClean="0"/>
              <a:t>emitovanja</a:t>
            </a:r>
            <a:r>
              <a:rPr lang="en-US" dirty="0" smtClean="0"/>
              <a:t> </a:t>
            </a:r>
            <a:r>
              <a:rPr lang="en-US" dirty="0" err="1" smtClean="0"/>
              <a:t>kredita</a:t>
            </a:r>
            <a:r>
              <a:rPr lang="en-US" dirty="0" smtClean="0"/>
              <a:t> </a:t>
            </a:r>
            <a:r>
              <a:rPr lang="en-US" dirty="0" err="1" smtClean="0"/>
              <a:t>došlo</a:t>
            </a:r>
            <a:r>
              <a:rPr lang="en-US" dirty="0" smtClean="0"/>
              <a:t> do </a:t>
            </a:r>
            <a:r>
              <a:rPr lang="en-US" dirty="0" err="1" smtClean="0"/>
              <a:t>povećavanja</a:t>
            </a:r>
            <a:r>
              <a:rPr lang="en-US" dirty="0" smtClean="0"/>
              <a:t> </a:t>
            </a:r>
            <a:r>
              <a:rPr lang="en-US" dirty="0" err="1" smtClean="0"/>
              <a:t>i</a:t>
            </a:r>
            <a:r>
              <a:rPr lang="en-US" dirty="0" smtClean="0"/>
              <a:t> </a:t>
            </a:r>
            <a:r>
              <a:rPr lang="en-US" dirty="0" err="1" smtClean="0"/>
              <a:t>imovine</a:t>
            </a:r>
            <a:r>
              <a:rPr lang="en-US" dirty="0" smtClean="0"/>
              <a:t> </a:t>
            </a:r>
            <a:r>
              <a:rPr lang="en-US" dirty="0" err="1" smtClean="0"/>
              <a:t>i</a:t>
            </a:r>
            <a:r>
              <a:rPr lang="en-US" dirty="0" smtClean="0"/>
              <a:t> </a:t>
            </a:r>
            <a:r>
              <a:rPr lang="en-US" dirty="0" err="1" smtClean="0"/>
              <a:t>obaveza</a:t>
            </a:r>
            <a:r>
              <a:rPr lang="en-US" dirty="0" smtClean="0"/>
              <a:t> </a:t>
            </a:r>
            <a:r>
              <a:rPr lang="en-US" dirty="0" err="1" smtClean="0"/>
              <a:t>banka</a:t>
            </a:r>
            <a:r>
              <a:rPr lang="en-US" dirty="0" smtClean="0"/>
              <a:t> </a:t>
            </a:r>
            <a:r>
              <a:rPr lang="en-US" dirty="0" err="1" smtClean="0"/>
              <a:t>za</a:t>
            </a:r>
            <a:r>
              <a:rPr lang="en-US" dirty="0" smtClean="0"/>
              <a:t> </a:t>
            </a:r>
            <a:r>
              <a:rPr lang="en-US" dirty="0" err="1" smtClean="0"/>
              <a:t>isti</a:t>
            </a:r>
            <a:r>
              <a:rPr lang="en-US" dirty="0" smtClean="0"/>
              <a:t> </a:t>
            </a:r>
            <a:r>
              <a:rPr lang="en-US" dirty="0" err="1" smtClean="0"/>
              <a:t>iznos</a:t>
            </a:r>
            <a:r>
              <a:rPr lang="en-US" dirty="0" smtClean="0"/>
              <a:t>, </a:t>
            </a:r>
            <a:r>
              <a:rPr lang="en-US" dirty="0" err="1" smtClean="0"/>
              <a:t>kod</a:t>
            </a:r>
            <a:r>
              <a:rPr lang="en-US" dirty="0" smtClean="0"/>
              <a:t> </a:t>
            </a:r>
            <a:r>
              <a:rPr lang="en-US" dirty="0" err="1" smtClean="0"/>
              <a:t>otplate</a:t>
            </a:r>
            <a:r>
              <a:rPr lang="en-US" dirty="0" smtClean="0"/>
              <a:t> </a:t>
            </a:r>
            <a:r>
              <a:rPr lang="en-US" dirty="0" err="1" smtClean="0"/>
              <a:t>kredita</a:t>
            </a:r>
            <a:r>
              <a:rPr lang="en-US" dirty="0" smtClean="0"/>
              <a:t>, </a:t>
            </a:r>
            <a:r>
              <a:rPr lang="en-US" dirty="0" err="1" smtClean="0"/>
              <a:t>za</a:t>
            </a:r>
            <a:r>
              <a:rPr lang="en-US" dirty="0" smtClean="0"/>
              <a:t> </a:t>
            </a:r>
            <a:r>
              <a:rPr lang="en-US" dirty="0" err="1" smtClean="0"/>
              <a:t>isti</a:t>
            </a:r>
            <a:r>
              <a:rPr lang="en-US" dirty="0" smtClean="0"/>
              <a:t> </a:t>
            </a:r>
            <a:r>
              <a:rPr lang="en-US" dirty="0" err="1" smtClean="0"/>
              <a:t>iznos</a:t>
            </a:r>
            <a:r>
              <a:rPr lang="en-US" dirty="0" smtClean="0"/>
              <a:t> se </a:t>
            </a:r>
            <a:r>
              <a:rPr lang="en-US" dirty="0" err="1" smtClean="0"/>
              <a:t>smanjuju</a:t>
            </a:r>
            <a:r>
              <a:rPr lang="en-US" dirty="0" smtClean="0"/>
              <a:t> </a:t>
            </a:r>
            <a:r>
              <a:rPr lang="en-US" dirty="0" err="1" smtClean="0"/>
              <a:t>i</a:t>
            </a:r>
            <a:r>
              <a:rPr lang="en-US" dirty="0" smtClean="0"/>
              <a:t> </a:t>
            </a:r>
            <a:r>
              <a:rPr lang="en-US" dirty="0" err="1" smtClean="0"/>
              <a:t>obaveze</a:t>
            </a:r>
            <a:r>
              <a:rPr lang="en-US" dirty="0" smtClean="0"/>
              <a:t> </a:t>
            </a:r>
            <a:r>
              <a:rPr lang="en-US" dirty="0" err="1" smtClean="0"/>
              <a:t>i</a:t>
            </a:r>
            <a:r>
              <a:rPr lang="en-US" dirty="0" smtClean="0"/>
              <a:t> </a:t>
            </a:r>
            <a:r>
              <a:rPr lang="en-US" dirty="0" err="1" smtClean="0"/>
              <a:t>imovina</a:t>
            </a:r>
            <a:r>
              <a:rPr lang="en-US" dirty="0" smtClean="0"/>
              <a:t> </a:t>
            </a:r>
            <a:r>
              <a:rPr lang="en-US" dirty="0" err="1" smtClean="0"/>
              <a:t>banke</a:t>
            </a:r>
            <a:r>
              <a:rPr lang="en-US" dirty="0" smtClean="0"/>
              <a:t>.</a:t>
            </a:r>
          </a:p>
          <a:p>
            <a:r>
              <a:rPr lang="en-US" dirty="0" smtClean="0"/>
              <a:t/>
            </a:r>
            <a:br>
              <a:rPr lang="en-US" dirty="0" smtClean="0"/>
            </a:br>
            <a:endParaRPr lang="en-US" dirty="0"/>
          </a:p>
        </p:txBody>
      </p:sp>
      <p:sp>
        <p:nvSpPr>
          <p:cNvPr id="4" name="Content Placeholder 3"/>
          <p:cNvSpPr>
            <a:spLocks noGrp="1"/>
          </p:cNvSpPr>
          <p:nvPr>
            <p:ph sz="half" idx="2"/>
          </p:nvPr>
        </p:nvSpPr>
        <p:spPr/>
        <p:txBody>
          <a:bodyPr>
            <a:normAutofit fontScale="62500" lnSpcReduction="20000"/>
          </a:bodyPr>
          <a:lstStyle/>
          <a:p>
            <a:r>
              <a:rPr lang="en-US" dirty="0" smtClean="0"/>
              <a:t>Banka ne </a:t>
            </a:r>
            <a:r>
              <a:rPr lang="en-US" dirty="0" err="1" smtClean="0"/>
              <a:t>odobrava</a:t>
            </a:r>
            <a:r>
              <a:rPr lang="en-US" dirty="0" smtClean="0"/>
              <a:t> </a:t>
            </a:r>
            <a:r>
              <a:rPr lang="en-US" dirty="0" err="1" smtClean="0"/>
              <a:t>kredit</a:t>
            </a:r>
            <a:r>
              <a:rPr lang="en-US" dirty="0" smtClean="0"/>
              <a:t> </a:t>
            </a:r>
            <a:r>
              <a:rPr lang="en-US" dirty="0" err="1" smtClean="0"/>
              <a:t>zato</a:t>
            </a:r>
            <a:r>
              <a:rPr lang="en-US" dirty="0" smtClean="0"/>
              <a:t> </a:t>
            </a:r>
            <a:r>
              <a:rPr lang="en-US" dirty="0" err="1" smtClean="0"/>
              <a:t>što</a:t>
            </a:r>
            <a:r>
              <a:rPr lang="en-US" dirty="0" smtClean="0"/>
              <a:t> je </a:t>
            </a:r>
            <a:r>
              <a:rPr lang="en-US" dirty="0" err="1" smtClean="0"/>
              <a:t>neko</a:t>
            </a:r>
            <a:r>
              <a:rPr lang="en-US" dirty="0" smtClean="0"/>
              <a:t> </a:t>
            </a:r>
            <a:r>
              <a:rPr lang="en-US" dirty="0" err="1" smtClean="0"/>
              <a:t>deponovao</a:t>
            </a:r>
            <a:r>
              <a:rPr lang="en-US" dirty="0" smtClean="0"/>
              <a:t> </a:t>
            </a:r>
            <a:r>
              <a:rPr lang="en-US" dirty="0" err="1" smtClean="0"/>
              <a:t>novi</a:t>
            </a:r>
            <a:r>
              <a:rPr lang="en-US" dirty="0" smtClean="0"/>
              <a:t> </a:t>
            </a:r>
            <a:r>
              <a:rPr lang="en-US" dirty="0" err="1" smtClean="0"/>
              <a:t>novac</a:t>
            </a:r>
            <a:r>
              <a:rPr lang="en-US" dirty="0" smtClean="0"/>
              <a:t>, </a:t>
            </a:r>
            <a:r>
              <a:rPr lang="en-US" dirty="0" err="1" smtClean="0"/>
              <a:t>već</a:t>
            </a:r>
            <a:r>
              <a:rPr lang="en-US" dirty="0" smtClean="0"/>
              <a:t> </a:t>
            </a:r>
            <a:r>
              <a:rPr lang="en-US" dirty="0" err="1" smtClean="0"/>
              <a:t>zato</a:t>
            </a:r>
            <a:r>
              <a:rPr lang="en-US" dirty="0" smtClean="0"/>
              <a:t> </a:t>
            </a:r>
            <a:r>
              <a:rPr lang="en-US" dirty="0" err="1" smtClean="0"/>
              <a:t>što</a:t>
            </a:r>
            <a:r>
              <a:rPr lang="en-US" dirty="0" smtClean="0"/>
              <a:t> </a:t>
            </a:r>
            <a:endParaRPr lang="sr-Latn-RS" dirty="0" smtClean="0"/>
          </a:p>
          <a:p>
            <a:r>
              <a:rPr lang="sr-Latn-RS" dirty="0" smtClean="0"/>
              <a:t>p</a:t>
            </a:r>
            <a:r>
              <a:rPr lang="en-US" dirty="0" err="1" smtClean="0"/>
              <a:t>ostoji</a:t>
            </a:r>
            <a:r>
              <a:rPr lang="en-US" dirty="0" smtClean="0"/>
              <a:t> </a:t>
            </a:r>
            <a:r>
              <a:rPr lang="en-US" dirty="0" err="1" smtClean="0"/>
              <a:t>tražnja</a:t>
            </a:r>
            <a:r>
              <a:rPr lang="en-US" dirty="0" smtClean="0"/>
              <a:t> </a:t>
            </a:r>
            <a:r>
              <a:rPr lang="en-US" dirty="0" err="1" smtClean="0"/>
              <a:t>za</a:t>
            </a:r>
            <a:r>
              <a:rPr lang="en-US" dirty="0" smtClean="0"/>
              <a:t> </a:t>
            </a:r>
            <a:r>
              <a:rPr lang="en-US" dirty="0" err="1" smtClean="0"/>
              <a:t>kreditima</a:t>
            </a:r>
            <a:r>
              <a:rPr lang="en-US" dirty="0" smtClean="0"/>
              <a:t>.</a:t>
            </a:r>
            <a:endParaRPr lang="sr-Latn-RS" dirty="0" smtClean="0"/>
          </a:p>
          <a:p>
            <a:endParaRPr lang="sr-Latn-RS" dirty="0" smtClean="0"/>
          </a:p>
          <a:p>
            <a:r>
              <a:rPr lang="en-US" dirty="0" smtClean="0"/>
              <a:t>Banka </a:t>
            </a:r>
            <a:r>
              <a:rPr lang="en-US" dirty="0" err="1" smtClean="0"/>
              <a:t>veruje</a:t>
            </a:r>
            <a:r>
              <a:rPr lang="en-US" dirty="0" smtClean="0"/>
              <a:t> </a:t>
            </a:r>
            <a:r>
              <a:rPr lang="en-US" dirty="0" err="1" smtClean="0"/>
              <a:t>da</a:t>
            </a:r>
            <a:r>
              <a:rPr lang="en-US" dirty="0" smtClean="0"/>
              <a:t> </a:t>
            </a:r>
            <a:r>
              <a:rPr lang="en-US" dirty="0" err="1" smtClean="0"/>
              <a:t>će</a:t>
            </a:r>
            <a:r>
              <a:rPr lang="en-US" dirty="0" smtClean="0"/>
              <a:t> </a:t>
            </a:r>
            <a:r>
              <a:rPr lang="en-US" dirty="0" err="1" smtClean="0"/>
              <a:t>klijent</a:t>
            </a:r>
            <a:r>
              <a:rPr lang="en-US" dirty="0" smtClean="0"/>
              <a:t> </a:t>
            </a:r>
            <a:r>
              <a:rPr lang="en-US" dirty="0" err="1" smtClean="0"/>
              <a:t>kome</a:t>
            </a:r>
            <a:r>
              <a:rPr lang="en-US" dirty="0" smtClean="0"/>
              <a:t> je </a:t>
            </a:r>
            <a:r>
              <a:rPr lang="en-US" dirty="0" err="1" smtClean="0"/>
              <a:t>kredit</a:t>
            </a:r>
            <a:r>
              <a:rPr lang="en-US" dirty="0" smtClean="0"/>
              <a:t> </a:t>
            </a:r>
            <a:r>
              <a:rPr lang="en-US" dirty="0" err="1" smtClean="0"/>
              <a:t>odobren</a:t>
            </a:r>
            <a:r>
              <a:rPr lang="en-US" dirty="0" smtClean="0"/>
              <a:t> </a:t>
            </a:r>
            <a:r>
              <a:rPr lang="en-US" dirty="0" err="1" smtClean="0"/>
              <a:t>biti</a:t>
            </a:r>
            <a:r>
              <a:rPr lang="en-US" dirty="0" smtClean="0"/>
              <a:t> u </a:t>
            </a:r>
            <a:r>
              <a:rPr lang="en-US" dirty="0" err="1" smtClean="0"/>
              <a:t>stanju</a:t>
            </a:r>
            <a:r>
              <a:rPr lang="en-US" dirty="0" smtClean="0"/>
              <a:t> </a:t>
            </a:r>
            <a:r>
              <a:rPr lang="en-US" dirty="0" err="1" smtClean="0"/>
              <a:t>da</a:t>
            </a:r>
            <a:r>
              <a:rPr lang="en-US" dirty="0" smtClean="0"/>
              <a:t> </a:t>
            </a:r>
            <a:r>
              <a:rPr lang="en-US" dirty="0" err="1" smtClean="0"/>
              <a:t>ga</a:t>
            </a:r>
            <a:r>
              <a:rPr lang="en-US" dirty="0" smtClean="0"/>
              <a:t> </a:t>
            </a:r>
            <a:r>
              <a:rPr lang="en-US" dirty="0" err="1" smtClean="0"/>
              <a:t>vrati</a:t>
            </a:r>
            <a:r>
              <a:rPr lang="en-US" dirty="0" smtClean="0"/>
              <a:t> </a:t>
            </a:r>
            <a:r>
              <a:rPr lang="en-US" dirty="0" err="1" smtClean="0"/>
              <a:t>sa</a:t>
            </a:r>
            <a:r>
              <a:rPr lang="en-US" dirty="0" smtClean="0"/>
              <a:t> </a:t>
            </a:r>
            <a:r>
              <a:rPr lang="en-US" dirty="0" err="1" smtClean="0"/>
              <a:t>kamatom</a:t>
            </a:r>
            <a:r>
              <a:rPr lang="en-US" dirty="0" smtClean="0"/>
              <a:t> </a:t>
            </a:r>
            <a:r>
              <a:rPr lang="en-US" dirty="0" err="1" smtClean="0"/>
              <a:t>i</a:t>
            </a:r>
            <a:r>
              <a:rPr lang="en-US" dirty="0" smtClean="0"/>
              <a:t> </a:t>
            </a:r>
            <a:r>
              <a:rPr lang="en-US" dirty="0" err="1" smtClean="0"/>
              <a:t>da</a:t>
            </a:r>
            <a:r>
              <a:rPr lang="en-US" dirty="0" smtClean="0"/>
              <a:t> </a:t>
            </a:r>
            <a:r>
              <a:rPr lang="en-US" dirty="0" err="1" smtClean="0"/>
              <a:t>će</a:t>
            </a:r>
            <a:r>
              <a:rPr lang="en-US" dirty="0" smtClean="0"/>
              <a:t> u tom </a:t>
            </a:r>
            <a:r>
              <a:rPr lang="en-US" dirty="0" err="1" smtClean="0"/>
              <a:t>procesu</a:t>
            </a:r>
            <a:r>
              <a:rPr lang="en-US" dirty="0" smtClean="0"/>
              <a:t> </a:t>
            </a:r>
            <a:r>
              <a:rPr lang="en-US" dirty="0" err="1" smtClean="0"/>
              <a:t>banka</a:t>
            </a:r>
            <a:r>
              <a:rPr lang="en-US" dirty="0" smtClean="0"/>
              <a:t> </a:t>
            </a:r>
            <a:r>
              <a:rPr lang="en-US" dirty="0" err="1" smtClean="0"/>
              <a:t>zaraditi</a:t>
            </a:r>
            <a:r>
              <a:rPr lang="en-US" dirty="0" smtClean="0"/>
              <a:t>. </a:t>
            </a:r>
            <a:endParaRPr lang="sr-Latn-RS" dirty="0" smtClean="0"/>
          </a:p>
          <a:p>
            <a:endParaRPr lang="sr-Latn-RS" dirty="0" smtClean="0"/>
          </a:p>
          <a:p>
            <a:r>
              <a:rPr lang="en-US" b="1" dirty="0" err="1" smtClean="0"/>
              <a:t>Ovo</a:t>
            </a:r>
            <a:r>
              <a:rPr lang="en-US" b="1" dirty="0" smtClean="0"/>
              <a:t> je </a:t>
            </a:r>
            <a:r>
              <a:rPr lang="en-US" b="1" dirty="0" err="1" smtClean="0"/>
              <a:t>ključni</a:t>
            </a:r>
            <a:r>
              <a:rPr lang="en-US" b="1" dirty="0" smtClean="0"/>
              <a:t> </a:t>
            </a:r>
            <a:r>
              <a:rPr lang="en-US" b="1" dirty="0" err="1" smtClean="0"/>
              <a:t>momenat</a:t>
            </a:r>
            <a:r>
              <a:rPr lang="en-US" b="1" dirty="0" smtClean="0"/>
              <a:t> </a:t>
            </a:r>
            <a:r>
              <a:rPr lang="en-US" b="1" dirty="0" err="1" smtClean="0"/>
              <a:t>koji</a:t>
            </a:r>
            <a:r>
              <a:rPr lang="en-US" b="1" dirty="0" smtClean="0"/>
              <a:t> </a:t>
            </a:r>
            <a:r>
              <a:rPr lang="en-US" b="1" dirty="0" err="1" smtClean="0"/>
              <a:t>stoji</a:t>
            </a:r>
            <a:r>
              <a:rPr lang="en-US" b="1" dirty="0" smtClean="0"/>
              <a:t> </a:t>
            </a:r>
            <a:r>
              <a:rPr lang="en-US" b="1" dirty="0" err="1" smtClean="0"/>
              <a:t>iza</a:t>
            </a:r>
            <a:r>
              <a:rPr lang="en-US" b="1" dirty="0" smtClean="0"/>
              <a:t> </a:t>
            </a:r>
            <a:r>
              <a:rPr lang="en-US" b="1" dirty="0" err="1" smtClean="0"/>
              <a:t>procesa</a:t>
            </a:r>
            <a:r>
              <a:rPr lang="en-US" b="1" dirty="0" smtClean="0"/>
              <a:t> </a:t>
            </a:r>
            <a:r>
              <a:rPr lang="en-US" b="1" dirty="0" err="1" smtClean="0"/>
              <a:t>kreiranja</a:t>
            </a:r>
            <a:r>
              <a:rPr lang="en-US" b="1" dirty="0" smtClean="0"/>
              <a:t> </a:t>
            </a:r>
            <a:r>
              <a:rPr lang="en-US" b="1" dirty="0" err="1" smtClean="0"/>
              <a:t>novca</a:t>
            </a:r>
            <a:r>
              <a:rPr lang="en-US" b="1" dirty="0" smtClean="0"/>
              <a:t>.</a:t>
            </a:r>
            <a:endParaRPr lang="sr-Latn-RS" b="1" dirty="0" smtClean="0"/>
          </a:p>
          <a:p>
            <a:endParaRPr lang="sr-Latn-RS" b="1" dirty="0" smtClean="0"/>
          </a:p>
          <a:p>
            <a:r>
              <a:rPr lang="en-US" dirty="0" err="1" smtClean="0"/>
              <a:t>Strah</a:t>
            </a:r>
            <a:r>
              <a:rPr lang="en-US" dirty="0" smtClean="0"/>
              <a:t> </a:t>
            </a:r>
            <a:r>
              <a:rPr lang="en-US" dirty="0" err="1" smtClean="0"/>
              <a:t>od</a:t>
            </a:r>
            <a:r>
              <a:rPr lang="en-US" dirty="0" smtClean="0"/>
              <a:t> </a:t>
            </a:r>
            <a:r>
              <a:rPr lang="en-US" dirty="0" err="1" smtClean="0"/>
              <a:t>nevraćanja</a:t>
            </a:r>
            <a:r>
              <a:rPr lang="en-US" dirty="0" smtClean="0"/>
              <a:t> </a:t>
            </a:r>
            <a:r>
              <a:rPr lang="en-US" dirty="0" err="1" smtClean="0"/>
              <a:t>kredita</a:t>
            </a:r>
            <a:r>
              <a:rPr lang="en-US" dirty="0" smtClean="0"/>
              <a:t> je </a:t>
            </a:r>
            <a:r>
              <a:rPr lang="en-US" dirty="0" err="1" smtClean="0"/>
              <a:t>najveća</a:t>
            </a:r>
            <a:r>
              <a:rPr lang="en-US" dirty="0" smtClean="0"/>
              <a:t> </a:t>
            </a:r>
            <a:r>
              <a:rPr lang="en-US" dirty="0" err="1" smtClean="0"/>
              <a:t>prepreka</a:t>
            </a:r>
            <a:r>
              <a:rPr lang="en-US" dirty="0" smtClean="0"/>
              <a:t> </a:t>
            </a:r>
            <a:r>
              <a:rPr lang="en-US" dirty="0" err="1" smtClean="0"/>
              <a:t>prekomerne</a:t>
            </a:r>
            <a:r>
              <a:rPr lang="en-US" dirty="0" smtClean="0"/>
              <a:t> </a:t>
            </a:r>
            <a:r>
              <a:rPr lang="en-US" dirty="0" err="1" smtClean="0"/>
              <a:t>kreditne</a:t>
            </a:r>
            <a:r>
              <a:rPr lang="en-US" dirty="0" smtClean="0"/>
              <a:t> </a:t>
            </a:r>
            <a:r>
              <a:rPr lang="en-US" dirty="0" err="1" smtClean="0"/>
              <a:t>ekspanzije</a:t>
            </a:r>
            <a:r>
              <a:rPr lang="en-US" dirty="0" smtClean="0"/>
              <a:t>.</a:t>
            </a:r>
          </a:p>
          <a:p>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smtClean="0"/>
              <a:t>UČESNICI</a:t>
            </a:r>
            <a:endParaRPr lang="en-US" sz="3200" dirty="0"/>
          </a:p>
        </p:txBody>
      </p:sp>
      <p:sp>
        <p:nvSpPr>
          <p:cNvPr id="4" name="Content Placeholder 3"/>
          <p:cNvSpPr>
            <a:spLocks noGrp="1"/>
          </p:cNvSpPr>
          <p:nvPr>
            <p:ph idx="1"/>
          </p:nvPr>
        </p:nvSpPr>
        <p:spPr/>
        <p:txBody>
          <a:bodyPr>
            <a:normAutofit fontScale="70000" lnSpcReduction="20000"/>
          </a:bodyPr>
          <a:lstStyle/>
          <a:p>
            <a:r>
              <a:rPr lang="vi-VN" dirty="0" smtClean="0"/>
              <a:t>Naravno, </a:t>
            </a:r>
            <a:r>
              <a:rPr lang="vi-VN" b="1" dirty="0" smtClean="0"/>
              <a:t>banka</a:t>
            </a:r>
            <a:r>
              <a:rPr lang="vi-VN" dirty="0" smtClean="0"/>
              <a:t> je samo jedan od tri aktera koji učestvuju u procesu kreiranja novca. </a:t>
            </a:r>
            <a:endParaRPr lang="sr-Latn-RS" dirty="0" smtClean="0"/>
          </a:p>
          <a:p>
            <a:r>
              <a:rPr lang="vi-VN" dirty="0" smtClean="0"/>
              <a:t>Drugi akter je </a:t>
            </a:r>
            <a:r>
              <a:rPr lang="vi-VN" b="1" dirty="0" smtClean="0"/>
              <a:t>dužnik</a:t>
            </a:r>
            <a:r>
              <a:rPr lang="vi-VN" dirty="0" smtClean="0"/>
              <a:t> čija će tražnja za kreditom biti određena visinom kamata i drugih bankarskih troškova. </a:t>
            </a:r>
            <a:endParaRPr lang="sr-Latn-RS" dirty="0" smtClean="0"/>
          </a:p>
          <a:p>
            <a:r>
              <a:rPr lang="vi-VN" dirty="0" smtClean="0"/>
              <a:t>Treći akter je </a:t>
            </a:r>
            <a:r>
              <a:rPr lang="vi-VN" b="1" dirty="0" smtClean="0"/>
              <a:t>centralna banka </a:t>
            </a:r>
            <a:r>
              <a:rPr lang="vi-VN" dirty="0" smtClean="0"/>
              <a:t>koja bi svojom regulativom trebalo da prisili banke na opreznije poslovanje (npr. visinom kamatne stope centralne banke, propisivanjem stope obaveznih rezervi, propisivanjem visine kapitala koje banke moraju imati, propisivanjem pravila za izračunavanje rizičnih plasmana i sl.).</a:t>
            </a:r>
          </a:p>
          <a:p>
            <a:r>
              <a:rPr lang="vi-VN" dirty="0" smtClean="0"/>
              <a:t/>
            </a:r>
            <a:br>
              <a:rPr lang="vi-VN" dirty="0" smtClean="0"/>
            </a:br>
            <a:endParaRPr lang="en-US" dirty="0"/>
          </a:p>
        </p:txBody>
      </p:sp>
      <p:sp>
        <p:nvSpPr>
          <p:cNvPr id="3" name="Text Placeholder 2"/>
          <p:cNvSpPr>
            <a:spLocks noGrp="1"/>
          </p:cNvSpPr>
          <p:nvPr>
            <p:ph type="body" sz="half" idx="2"/>
          </p:nvPr>
        </p:nvSpPr>
        <p:spPr/>
        <p:txBody>
          <a:bodyPr>
            <a:normAutofit/>
          </a:bodyPr>
          <a:lstStyle/>
          <a:p>
            <a:r>
              <a:rPr lang="sr-Latn-RS" sz="2400" dirty="0" smtClean="0"/>
              <a:t>U PROCESU  KREIRANJA NOVCA</a:t>
            </a:r>
            <a:endParaRPr lang="en-US" sz="2400" dirty="0"/>
          </a:p>
        </p:txBody>
      </p:sp>
      <p:sp>
        <p:nvSpPr>
          <p:cNvPr id="5" name="Down Arrow 4"/>
          <p:cNvSpPr/>
          <p:nvPr/>
        </p:nvSpPr>
        <p:spPr>
          <a:xfrm>
            <a:off x="3857620" y="928670"/>
            <a:ext cx="484632"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2428860" y="714356"/>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000232" y="2000240"/>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images (34).jpg"/>
          <p:cNvPicPr>
            <a:picLocks noChangeAspect="1"/>
          </p:cNvPicPr>
          <p:nvPr/>
        </p:nvPicPr>
        <p:blipFill>
          <a:blip r:embed="rId2"/>
          <a:stretch>
            <a:fillRect/>
          </a:stretch>
        </p:blipFill>
        <p:spPr>
          <a:xfrm>
            <a:off x="0" y="5143500"/>
            <a:ext cx="2286000" cy="1714500"/>
          </a:xfrm>
          <a:prstGeom prst="rect">
            <a:avLst/>
          </a:prstGeom>
        </p:spPr>
      </p:pic>
      <p:pic>
        <p:nvPicPr>
          <p:cNvPr id="9" name="Picture 8" descr="images (32).jpg"/>
          <p:cNvPicPr>
            <a:picLocks noChangeAspect="1"/>
          </p:cNvPicPr>
          <p:nvPr/>
        </p:nvPicPr>
        <p:blipFill>
          <a:blip r:embed="rId3"/>
          <a:stretch>
            <a:fillRect/>
          </a:stretch>
        </p:blipFill>
        <p:spPr>
          <a:xfrm>
            <a:off x="0" y="3500438"/>
            <a:ext cx="2705100" cy="168592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Prikupljaje depozita kao stabilnost poslovanja</a:t>
            </a:r>
            <a:endParaRPr lang="en-US" dirty="0"/>
          </a:p>
        </p:txBody>
      </p:sp>
      <p:sp>
        <p:nvSpPr>
          <p:cNvPr id="3" name="Content Placeholder 2"/>
          <p:cNvSpPr>
            <a:spLocks noGrp="1"/>
          </p:cNvSpPr>
          <p:nvPr>
            <p:ph idx="1"/>
          </p:nvPr>
        </p:nvSpPr>
        <p:spPr/>
        <p:txBody>
          <a:bodyPr>
            <a:normAutofit fontScale="62500" lnSpcReduction="20000"/>
          </a:bodyPr>
          <a:lstStyle/>
          <a:p>
            <a:r>
              <a:rPr lang="vi-VN" dirty="0" smtClean="0"/>
              <a:t>Najveća opasnost za banku je kada klijenti ne vraćaju kredite. Tada se rezerve banke ne popunjavaju tempom koji je potreban za likvidno poslovanje. Sličan udar nastaje i kada, u trenucima panike, građani povlače svoje depozite. Takvo povlačenje direktno smanjuje saldo na računu rezervi banaka.</a:t>
            </a:r>
          </a:p>
          <a:p>
            <a:r>
              <a:rPr lang="vi-VN" dirty="0" smtClean="0"/>
              <a:t/>
            </a:r>
            <a:br>
              <a:rPr lang="vi-VN" dirty="0" smtClean="0"/>
            </a:br>
            <a:r>
              <a:rPr lang="vi-VN" dirty="0" smtClean="0"/>
              <a:t>Zbog svega rečenog, za banku je važno da privlači depozite „sa strane“, dakle one depozite koje nije neposredno kreirala. Stanje na računu rezervi se može povećati onda kada banka dobija uplate od neke druge banke, ili kada građani npr. stavljaju novac na račun banke. Otuda i napor banaka da privlače klijente, pogotovo one koji dugoročno štede. Dugoročna štednja daje stabilnost bankarskom poslovanju, budući da ti depoziti neće biti brzo ili iznenadno povučeni.</a:t>
            </a:r>
          </a:p>
          <a:p>
            <a:r>
              <a:rPr lang="vi-VN" dirty="0" smtClean="0"/>
              <a:t/>
            </a:r>
            <a:br>
              <a:rPr lang="vi-VN" dirty="0" smtClean="0"/>
            </a:b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sz="3200" dirty="0" smtClean="0"/>
              <a:t>ZAKLJUČAK</a:t>
            </a:r>
            <a:endParaRPr lang="en-US" sz="3200" dirty="0"/>
          </a:p>
        </p:txBody>
      </p:sp>
      <p:sp>
        <p:nvSpPr>
          <p:cNvPr id="4" name="Content Placeholder 3"/>
          <p:cNvSpPr>
            <a:spLocks noGrp="1"/>
          </p:cNvSpPr>
          <p:nvPr>
            <p:ph idx="1"/>
          </p:nvPr>
        </p:nvSpPr>
        <p:spPr/>
        <p:txBody>
          <a:bodyPr>
            <a:normAutofit fontScale="70000" lnSpcReduction="20000"/>
          </a:bodyPr>
          <a:lstStyle/>
          <a:p>
            <a:r>
              <a:rPr lang="en-US" dirty="0" err="1" smtClean="0"/>
              <a:t>Naravno</a:t>
            </a:r>
            <a:r>
              <a:rPr lang="en-US" dirty="0" smtClean="0"/>
              <a:t>, </a:t>
            </a:r>
            <a:r>
              <a:rPr lang="en-US" dirty="0" err="1" smtClean="0"/>
              <a:t>što</a:t>
            </a:r>
            <a:r>
              <a:rPr lang="en-US" dirty="0" smtClean="0"/>
              <a:t> je </a:t>
            </a:r>
            <a:r>
              <a:rPr lang="en-US" dirty="0" err="1" smtClean="0"/>
              <a:t>banka</a:t>
            </a:r>
            <a:r>
              <a:rPr lang="en-US" dirty="0" smtClean="0"/>
              <a:t> </a:t>
            </a:r>
            <a:r>
              <a:rPr lang="en-US" dirty="0" err="1" smtClean="0"/>
              <a:t>veća</a:t>
            </a:r>
            <a:r>
              <a:rPr lang="en-US" dirty="0" smtClean="0"/>
              <a:t>, </a:t>
            </a:r>
            <a:r>
              <a:rPr lang="en-US" dirty="0" err="1" smtClean="0"/>
              <a:t>veća</a:t>
            </a:r>
            <a:r>
              <a:rPr lang="en-US" dirty="0" smtClean="0"/>
              <a:t> je </a:t>
            </a:r>
            <a:r>
              <a:rPr lang="en-US" dirty="0" err="1" smtClean="0"/>
              <a:t>verovatnoća</a:t>
            </a:r>
            <a:r>
              <a:rPr lang="en-US" dirty="0" smtClean="0"/>
              <a:t> </a:t>
            </a:r>
            <a:r>
              <a:rPr lang="en-US" dirty="0" err="1" smtClean="0"/>
              <a:t>da</a:t>
            </a:r>
            <a:r>
              <a:rPr lang="en-US" dirty="0" smtClean="0"/>
              <a:t> se </a:t>
            </a:r>
            <a:r>
              <a:rPr lang="en-US" dirty="0" err="1" smtClean="0"/>
              <a:t>dobar</a:t>
            </a:r>
            <a:r>
              <a:rPr lang="en-US" dirty="0" smtClean="0"/>
              <a:t> </a:t>
            </a:r>
            <a:r>
              <a:rPr lang="en-US" dirty="0" err="1" smtClean="0"/>
              <a:t>deo</a:t>
            </a:r>
            <a:r>
              <a:rPr lang="en-US" dirty="0" smtClean="0"/>
              <a:t> </a:t>
            </a:r>
            <a:r>
              <a:rPr lang="en-US" dirty="0" err="1" smtClean="0"/>
              <a:t>bankarskog</a:t>
            </a:r>
            <a:r>
              <a:rPr lang="en-US" dirty="0" smtClean="0"/>
              <a:t> </a:t>
            </a:r>
            <a:r>
              <a:rPr lang="en-US" dirty="0" err="1" smtClean="0"/>
              <a:t>prometa</a:t>
            </a:r>
            <a:r>
              <a:rPr lang="en-US" dirty="0" smtClean="0"/>
              <a:t> </a:t>
            </a:r>
            <a:r>
              <a:rPr lang="en-US" dirty="0" err="1" smtClean="0"/>
              <a:t>odvija</a:t>
            </a:r>
            <a:r>
              <a:rPr lang="en-US" dirty="0" smtClean="0"/>
              <a:t> u </a:t>
            </a:r>
            <a:r>
              <a:rPr lang="en-US" dirty="0" err="1" smtClean="0"/>
              <a:t>okviru</a:t>
            </a:r>
            <a:r>
              <a:rPr lang="en-US" dirty="0" smtClean="0"/>
              <a:t> </a:t>
            </a:r>
            <a:r>
              <a:rPr lang="en-US" dirty="0" err="1" smtClean="0"/>
              <a:t>nje</a:t>
            </a:r>
            <a:r>
              <a:rPr lang="en-US" dirty="0" smtClean="0"/>
              <a:t> same, </a:t>
            </a:r>
            <a:r>
              <a:rPr lang="en-US" dirty="0" err="1" smtClean="0"/>
              <a:t>dakle</a:t>
            </a:r>
            <a:r>
              <a:rPr lang="en-US" dirty="0" smtClean="0"/>
              <a:t> </a:t>
            </a:r>
            <a:r>
              <a:rPr lang="en-US" dirty="0" err="1" smtClean="0"/>
              <a:t>bez</a:t>
            </a:r>
            <a:r>
              <a:rPr lang="en-US" dirty="0" smtClean="0"/>
              <a:t> </a:t>
            </a:r>
            <a:r>
              <a:rPr lang="en-US" dirty="0" err="1" smtClean="0"/>
              <a:t>potrebe</a:t>
            </a:r>
            <a:r>
              <a:rPr lang="en-US" dirty="0" smtClean="0"/>
              <a:t> </a:t>
            </a:r>
            <a:r>
              <a:rPr lang="en-US" dirty="0" err="1" smtClean="0"/>
              <a:t>da</a:t>
            </a:r>
            <a:r>
              <a:rPr lang="en-US" dirty="0" smtClean="0"/>
              <a:t> se </a:t>
            </a:r>
            <a:r>
              <a:rPr lang="en-US" dirty="0" err="1" smtClean="0"/>
              <a:t>rezerve</a:t>
            </a:r>
            <a:r>
              <a:rPr lang="en-US" dirty="0" smtClean="0"/>
              <a:t> </a:t>
            </a:r>
            <a:r>
              <a:rPr lang="en-US" dirty="0" err="1" smtClean="0"/>
              <a:t>troše</a:t>
            </a:r>
            <a:r>
              <a:rPr lang="en-US" dirty="0" smtClean="0"/>
              <a:t>.</a:t>
            </a:r>
            <a:endParaRPr lang="sr-Latn-RS" dirty="0" smtClean="0"/>
          </a:p>
          <a:p>
            <a:endParaRPr lang="sr-Latn-RS" dirty="0" smtClean="0"/>
          </a:p>
          <a:p>
            <a:r>
              <a:rPr lang="en-US" dirty="0" err="1" smtClean="0"/>
              <a:t>Velikim</a:t>
            </a:r>
            <a:r>
              <a:rPr lang="en-US" dirty="0" smtClean="0"/>
              <a:t> </a:t>
            </a:r>
            <a:r>
              <a:rPr lang="en-US" dirty="0" err="1" smtClean="0"/>
              <a:t>bankama</a:t>
            </a:r>
            <a:r>
              <a:rPr lang="en-US" dirty="0" smtClean="0"/>
              <a:t> je </a:t>
            </a:r>
            <a:r>
              <a:rPr lang="en-US" dirty="0" err="1" smtClean="0"/>
              <a:t>mnogo</a:t>
            </a:r>
            <a:r>
              <a:rPr lang="en-US" dirty="0" smtClean="0"/>
              <a:t> </a:t>
            </a:r>
            <a:r>
              <a:rPr lang="en-US" dirty="0" err="1" smtClean="0"/>
              <a:t>lakše</a:t>
            </a:r>
            <a:r>
              <a:rPr lang="en-US" dirty="0" smtClean="0"/>
              <a:t> </a:t>
            </a:r>
            <a:r>
              <a:rPr lang="en-US" dirty="0" err="1" smtClean="0"/>
              <a:t>da</a:t>
            </a:r>
            <a:r>
              <a:rPr lang="en-US" dirty="0" smtClean="0"/>
              <a:t> </a:t>
            </a:r>
            <a:r>
              <a:rPr lang="en-US" dirty="0" err="1" smtClean="0"/>
              <a:t>kontrolišu</a:t>
            </a:r>
            <a:r>
              <a:rPr lang="en-US" dirty="0" smtClean="0"/>
              <a:t> </a:t>
            </a:r>
            <a:r>
              <a:rPr lang="en-US" dirty="0" err="1" smtClean="0"/>
              <a:t>svoje</a:t>
            </a:r>
            <a:r>
              <a:rPr lang="en-US" dirty="0" smtClean="0"/>
              <a:t> </a:t>
            </a:r>
            <a:r>
              <a:rPr lang="en-US" dirty="0" err="1" smtClean="0"/>
              <a:t>tokove</a:t>
            </a:r>
            <a:r>
              <a:rPr lang="en-US" dirty="0" smtClean="0"/>
              <a:t> </a:t>
            </a:r>
            <a:r>
              <a:rPr lang="en-US" dirty="0" err="1" smtClean="0"/>
              <a:t>priliva</a:t>
            </a:r>
            <a:r>
              <a:rPr lang="en-US" dirty="0" smtClean="0"/>
              <a:t> </a:t>
            </a:r>
            <a:r>
              <a:rPr lang="en-US" dirty="0" err="1" smtClean="0"/>
              <a:t>i</a:t>
            </a:r>
            <a:r>
              <a:rPr lang="en-US" dirty="0" smtClean="0"/>
              <a:t> </a:t>
            </a:r>
            <a:r>
              <a:rPr lang="en-US" dirty="0" err="1" smtClean="0"/>
              <a:t>odliva</a:t>
            </a:r>
            <a:r>
              <a:rPr lang="en-US" dirty="0" smtClean="0"/>
              <a:t> </a:t>
            </a:r>
            <a:r>
              <a:rPr lang="en-US" dirty="0" err="1" smtClean="0"/>
              <a:t>novca</a:t>
            </a:r>
            <a:r>
              <a:rPr lang="en-US" dirty="0" smtClean="0"/>
              <a:t>. </a:t>
            </a:r>
            <a:endParaRPr lang="sr-Latn-RS" dirty="0" smtClean="0"/>
          </a:p>
          <a:p>
            <a:endParaRPr lang="sr-Latn-RS" dirty="0" smtClean="0"/>
          </a:p>
          <a:p>
            <a:r>
              <a:rPr lang="en-US" dirty="0" err="1" smtClean="0"/>
              <a:t>Nije</a:t>
            </a:r>
            <a:r>
              <a:rPr lang="en-US" dirty="0" smtClean="0"/>
              <a:t> </a:t>
            </a:r>
            <a:r>
              <a:rPr lang="en-US" dirty="0" err="1" smtClean="0"/>
              <a:t>slučajno</a:t>
            </a:r>
            <a:r>
              <a:rPr lang="en-US" dirty="0" smtClean="0"/>
              <a:t> </a:t>
            </a:r>
            <a:r>
              <a:rPr lang="en-US" dirty="0" err="1" smtClean="0"/>
              <a:t>ni</a:t>
            </a:r>
            <a:r>
              <a:rPr lang="en-US" dirty="0" smtClean="0"/>
              <a:t> </a:t>
            </a:r>
            <a:r>
              <a:rPr lang="en-US" dirty="0" err="1" smtClean="0"/>
              <a:t>da</a:t>
            </a:r>
            <a:r>
              <a:rPr lang="en-US" dirty="0" smtClean="0"/>
              <a:t> u </a:t>
            </a:r>
            <a:r>
              <a:rPr lang="en-US" dirty="0" err="1" smtClean="0"/>
              <a:t>trenucima</a:t>
            </a:r>
            <a:r>
              <a:rPr lang="en-US" dirty="0" smtClean="0"/>
              <a:t> </a:t>
            </a:r>
            <a:r>
              <a:rPr lang="en-US" dirty="0" err="1" smtClean="0"/>
              <a:t>kriza</a:t>
            </a:r>
            <a:r>
              <a:rPr lang="en-US" dirty="0" smtClean="0"/>
              <a:t>, </a:t>
            </a:r>
            <a:r>
              <a:rPr lang="en-US" dirty="0" err="1" smtClean="0"/>
              <a:t>prvo</a:t>
            </a:r>
            <a:r>
              <a:rPr lang="en-US" dirty="0" smtClean="0"/>
              <a:t> </a:t>
            </a:r>
            <a:r>
              <a:rPr lang="en-US" dirty="0" err="1" smtClean="0"/>
              <a:t>stradaju</a:t>
            </a:r>
            <a:r>
              <a:rPr lang="en-US" dirty="0" smtClean="0"/>
              <a:t> male </a:t>
            </a:r>
            <a:r>
              <a:rPr lang="en-US" dirty="0" err="1" smtClean="0"/>
              <a:t>banke</a:t>
            </a:r>
            <a:r>
              <a:rPr lang="en-US" dirty="0" smtClean="0"/>
              <a:t> </a:t>
            </a:r>
            <a:r>
              <a:rPr lang="en-US" dirty="0" err="1" smtClean="0"/>
              <a:t>jer</a:t>
            </a:r>
            <a:r>
              <a:rPr lang="en-US" dirty="0" smtClean="0"/>
              <a:t> </a:t>
            </a:r>
            <a:r>
              <a:rPr lang="en-US" dirty="0" err="1" smtClean="0"/>
              <a:t>su</a:t>
            </a:r>
            <a:r>
              <a:rPr lang="en-US" dirty="0" smtClean="0"/>
              <a:t> </a:t>
            </a:r>
            <a:r>
              <a:rPr lang="en-US" dirty="0" err="1" smtClean="0"/>
              <a:t>njihove</a:t>
            </a:r>
            <a:r>
              <a:rPr lang="en-US" dirty="0" smtClean="0"/>
              <a:t> </a:t>
            </a:r>
            <a:r>
              <a:rPr lang="en-US" dirty="0" err="1" smtClean="0"/>
              <a:t>rezerve</a:t>
            </a:r>
            <a:r>
              <a:rPr lang="en-US" dirty="0" smtClean="0"/>
              <a:t> </a:t>
            </a:r>
            <a:r>
              <a:rPr lang="en-US" dirty="0" err="1" smtClean="0"/>
              <a:t>najizloženije</a:t>
            </a:r>
            <a:r>
              <a:rPr lang="en-US" dirty="0" smtClean="0"/>
              <a:t> </a:t>
            </a:r>
            <a:r>
              <a:rPr lang="en-US" dirty="0" err="1" smtClean="0"/>
              <a:t>udarima</a:t>
            </a:r>
            <a:r>
              <a:rPr lang="en-US" dirty="0" smtClean="0"/>
              <a:t>, a </a:t>
            </a:r>
            <a:r>
              <a:rPr lang="en-US" dirty="0" err="1" smtClean="0"/>
              <a:t>kako</a:t>
            </a:r>
            <a:r>
              <a:rPr lang="en-US" dirty="0" smtClean="0"/>
              <a:t> </a:t>
            </a:r>
            <a:r>
              <a:rPr lang="en-US" dirty="0" err="1" smtClean="0"/>
              <a:t>nisu</a:t>
            </a:r>
            <a:r>
              <a:rPr lang="en-US" dirty="0" smtClean="0"/>
              <a:t> </a:t>
            </a:r>
            <a:r>
              <a:rPr lang="en-US" dirty="0" err="1" smtClean="0"/>
              <a:t>sistemski</a:t>
            </a:r>
            <a:r>
              <a:rPr lang="en-US" dirty="0" smtClean="0"/>
              <a:t> </a:t>
            </a:r>
            <a:r>
              <a:rPr lang="en-US" dirty="0" err="1" smtClean="0"/>
              <a:t>važne</a:t>
            </a:r>
            <a:r>
              <a:rPr lang="en-US" dirty="0" smtClean="0"/>
              <a:t>, </a:t>
            </a:r>
            <a:r>
              <a:rPr lang="en-US" dirty="0" err="1" smtClean="0"/>
              <a:t>centralna</a:t>
            </a:r>
            <a:r>
              <a:rPr lang="en-US" dirty="0" smtClean="0"/>
              <a:t> </a:t>
            </a:r>
            <a:r>
              <a:rPr lang="en-US" dirty="0" err="1" smtClean="0"/>
              <a:t>banka</a:t>
            </a:r>
            <a:r>
              <a:rPr lang="en-US" dirty="0" smtClean="0"/>
              <a:t> </a:t>
            </a:r>
            <a:r>
              <a:rPr lang="en-US" dirty="0" err="1" smtClean="0"/>
              <a:t>ih</a:t>
            </a:r>
            <a:r>
              <a:rPr lang="en-US" dirty="0" smtClean="0"/>
              <a:t> </a:t>
            </a:r>
            <a:r>
              <a:rPr lang="en-US" dirty="0" err="1" smtClean="0"/>
              <a:t>može</a:t>
            </a:r>
            <a:r>
              <a:rPr lang="en-US" dirty="0" smtClean="0"/>
              <a:t> </a:t>
            </a:r>
            <a:r>
              <a:rPr lang="en-US" dirty="0" err="1" smtClean="0"/>
              <a:t>pustiti</a:t>
            </a:r>
            <a:r>
              <a:rPr lang="en-US" dirty="0" smtClean="0"/>
              <a:t> </a:t>
            </a:r>
            <a:r>
              <a:rPr lang="en-US" dirty="0" err="1" smtClean="0"/>
              <a:t>niz</a:t>
            </a:r>
            <a:r>
              <a:rPr lang="en-US" dirty="0" smtClean="0"/>
              <a:t> </a:t>
            </a:r>
            <a:r>
              <a:rPr lang="en-US" dirty="0" err="1" smtClean="0"/>
              <a:t>vodu</a:t>
            </a:r>
            <a:r>
              <a:rPr lang="en-US" dirty="0" smtClean="0"/>
              <a:t>.</a:t>
            </a:r>
          </a:p>
          <a:p>
            <a:r>
              <a:rPr lang="en-US" dirty="0" smtClean="0"/>
              <a:t/>
            </a:r>
            <a:br>
              <a:rPr lang="en-US" dirty="0" smtClean="0"/>
            </a:br>
            <a:endParaRPr lang="en-US" dirty="0"/>
          </a:p>
        </p:txBody>
      </p:sp>
      <p:sp>
        <p:nvSpPr>
          <p:cNvPr id="3" name="Text Placeholder 2"/>
          <p:cNvSpPr>
            <a:spLocks noGrp="1"/>
          </p:cNvSpPr>
          <p:nvPr>
            <p:ph type="body" sz="half" idx="2"/>
          </p:nvPr>
        </p:nvSpPr>
        <p:spPr/>
        <p:txBody>
          <a:bodyPr/>
          <a:lstStyle/>
          <a:p>
            <a:endParaRPr lang="en-US" dirty="0"/>
          </a:p>
        </p:txBody>
      </p:sp>
      <p:sp>
        <p:nvSpPr>
          <p:cNvPr id="5" name="Down Arrow 4"/>
          <p:cNvSpPr/>
          <p:nvPr/>
        </p:nvSpPr>
        <p:spPr>
          <a:xfrm>
            <a:off x="5143504" y="785794"/>
            <a:ext cx="484632" cy="10001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ETPI_06_04.jpg"/>
          <p:cNvPicPr>
            <a:picLocks noChangeAspect="1"/>
          </p:cNvPicPr>
          <p:nvPr/>
        </p:nvPicPr>
        <p:blipFill>
          <a:blip r:embed="rId2"/>
          <a:stretch>
            <a:fillRect/>
          </a:stretch>
        </p:blipFill>
        <p:spPr>
          <a:xfrm>
            <a:off x="0" y="2857496"/>
            <a:ext cx="2786050" cy="3500462"/>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1"/>
          <a:ext cx="9144000" cy="6878617"/>
        </p:xfrm>
        <a:graphic>
          <a:graphicData uri="http://schemas.openxmlformats.org/drawingml/2006/table">
            <a:tbl>
              <a:tblPr firstRow="1" bandRow="1">
                <a:tableStyleId>{5C22544A-7EE6-4342-B048-85BDC9FD1C3A}</a:tableStyleId>
              </a:tblPr>
              <a:tblGrid>
                <a:gridCol w="2286000"/>
                <a:gridCol w="2286000"/>
                <a:gridCol w="2286000"/>
                <a:gridCol w="2286000"/>
              </a:tblGrid>
              <a:tr h="1026508">
                <a:tc>
                  <a:txBody>
                    <a:bodyPr/>
                    <a:lstStyle/>
                    <a:p>
                      <a:r>
                        <a:rPr lang="sr-Latn-RS" dirty="0" smtClean="0"/>
                        <a:t>ODLIKE PASIVNIH POSLOVA</a:t>
                      </a:r>
                    </a:p>
                    <a:p>
                      <a:r>
                        <a:rPr lang="sr-Latn-RS" dirty="0" smtClean="0"/>
                        <a:t>PITANJA</a:t>
                      </a:r>
                      <a:endParaRPr lang="en-US" dirty="0"/>
                    </a:p>
                  </a:txBody>
                  <a:tcPr/>
                </a:tc>
                <a:tc>
                  <a:txBody>
                    <a:bodyPr/>
                    <a:lstStyle/>
                    <a:p>
                      <a:r>
                        <a:rPr lang="sr-Latn-RS" dirty="0" smtClean="0"/>
                        <a:t>DEPOZITNI</a:t>
                      </a:r>
                      <a:r>
                        <a:rPr lang="sr-Latn-RS" baseline="0" dirty="0" smtClean="0"/>
                        <a:t> IZVORI SREDSTAVA</a:t>
                      </a:r>
                      <a:endParaRPr lang="en-US" dirty="0"/>
                    </a:p>
                  </a:txBody>
                  <a:tcPr/>
                </a:tc>
                <a:tc>
                  <a:txBody>
                    <a:bodyPr/>
                    <a:lstStyle/>
                    <a:p>
                      <a:r>
                        <a:rPr lang="sr-Latn-RS" dirty="0" smtClean="0"/>
                        <a:t>ŠTEDNI ULOZI</a:t>
                      </a:r>
                      <a:endParaRPr lang="en-US" dirty="0"/>
                    </a:p>
                  </a:txBody>
                  <a:tcPr/>
                </a:tc>
                <a:tc>
                  <a:txBody>
                    <a:bodyPr/>
                    <a:lstStyle/>
                    <a:p>
                      <a:r>
                        <a:rPr lang="sr-Latn-RS" dirty="0" smtClean="0"/>
                        <a:t>NEDEPOZITNI IZVORI SREDSTAVA</a:t>
                      </a:r>
                      <a:endParaRPr lang="en-US" dirty="0"/>
                    </a:p>
                  </a:txBody>
                  <a:tcPr/>
                </a:tc>
              </a:tr>
              <a:tr h="640029">
                <a:tc>
                  <a:txBody>
                    <a:bodyPr/>
                    <a:lstStyle/>
                    <a:p>
                      <a:r>
                        <a:rPr lang="sr-Latn-RS" dirty="0" smtClean="0"/>
                        <a:t>1. POJAM</a:t>
                      </a:r>
                      <a:r>
                        <a:rPr lang="sr-Latn-RS" baseline="0" dirty="0" smtClean="0"/>
                        <a:t>, DEFINISANJE</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908716">
                <a:tc>
                  <a:txBody>
                    <a:bodyPr/>
                    <a:lstStyle/>
                    <a:p>
                      <a:r>
                        <a:rPr lang="sr-Latn-RS" dirty="0" smtClean="0"/>
                        <a:t>2, POSREDUJU</a:t>
                      </a:r>
                      <a:r>
                        <a:rPr lang="sr-Latn-RS" baseline="0" dirty="0" smtClean="0"/>
                        <a:t> IZMEĐU KOJIH SEKTORA</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640029">
                <a:tc>
                  <a:txBody>
                    <a:bodyPr/>
                    <a:lstStyle/>
                    <a:p>
                      <a:r>
                        <a:rPr lang="sr-Latn-RS" dirty="0" smtClean="0"/>
                        <a:t>3. PODELA</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r h="640029">
                <a:tc>
                  <a:txBody>
                    <a:bodyPr/>
                    <a:lstStyle/>
                    <a:p>
                      <a:r>
                        <a:rPr lang="sr-Latn-RS" dirty="0" smtClean="0"/>
                        <a:t>4. NAČIN</a:t>
                      </a:r>
                      <a:r>
                        <a:rPr lang="sr-Latn-RS" baseline="0" dirty="0" smtClean="0"/>
                        <a:t> POSLOVANJA</a:t>
                      </a:r>
                      <a:endParaRPr lang="en-US" dirty="0"/>
                    </a:p>
                  </a:txBody>
                  <a:tcPr/>
                </a:tc>
                <a:tc>
                  <a:txBody>
                    <a:bodyPr/>
                    <a:lstStyle/>
                    <a:p>
                      <a:endParaRPr lang="en-US"/>
                    </a:p>
                  </a:txBody>
                  <a:tcPr/>
                </a:tc>
                <a:tc>
                  <a:txBody>
                    <a:bodyPr/>
                    <a:lstStyle/>
                    <a:p>
                      <a:endParaRPr lang="en-US" dirty="0"/>
                    </a:p>
                  </a:txBody>
                  <a:tcPr/>
                </a:tc>
                <a:tc>
                  <a:txBody>
                    <a:bodyPr/>
                    <a:lstStyle/>
                    <a:p>
                      <a:endParaRPr lang="en-US"/>
                    </a:p>
                  </a:txBody>
                  <a:tcPr/>
                </a:tc>
              </a:tr>
              <a:tr h="908716">
                <a:tc>
                  <a:txBody>
                    <a:bodyPr/>
                    <a:lstStyle/>
                    <a:p>
                      <a:r>
                        <a:rPr lang="sr-Latn-RS" dirty="0" smtClean="0"/>
                        <a:t>5. DEPOZITI</a:t>
                      </a:r>
                      <a:r>
                        <a:rPr lang="sr-Latn-RS" baseline="0" dirty="0" smtClean="0"/>
                        <a:t> SA ASPEKTA VALUTE MOGU BITI</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r>
              <a:tr h="640029">
                <a:tc>
                  <a:txBody>
                    <a:bodyPr/>
                    <a:lstStyle/>
                    <a:p>
                      <a:r>
                        <a:rPr lang="sr-Latn-RS" dirty="0" smtClean="0"/>
                        <a:t>6. KAKO</a:t>
                      </a:r>
                      <a:r>
                        <a:rPr lang="sr-Latn-RS" baseline="0" dirty="0" smtClean="0"/>
                        <a:t> SE  ŠTITE MALE  ŠTEDIŠE</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1453946">
                <a:tc>
                  <a:txBody>
                    <a:bodyPr/>
                    <a:lstStyle/>
                    <a:p>
                      <a:r>
                        <a:rPr lang="sr-Latn-RS" dirty="0" smtClean="0"/>
                        <a:t>7.KOJI JE DOMINANTAN IZVOR</a:t>
                      </a:r>
                      <a:r>
                        <a:rPr lang="sr-Latn-RS" baseline="0" dirty="0" smtClean="0"/>
                        <a:t> SREDSTAVA KOD NEDEPOZITNIH IZVORA</a:t>
                      </a:r>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3" name="Down Arrow 2"/>
          <p:cNvSpPr/>
          <p:nvPr/>
        </p:nvSpPr>
        <p:spPr>
          <a:xfrm>
            <a:off x="1643042" y="1071546"/>
            <a:ext cx="484632"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triped Right Arrow 3"/>
          <p:cNvSpPr/>
          <p:nvPr/>
        </p:nvSpPr>
        <p:spPr>
          <a:xfrm>
            <a:off x="1785918" y="571480"/>
            <a:ext cx="714380" cy="500066"/>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triped Right Arrow 4"/>
          <p:cNvSpPr/>
          <p:nvPr/>
        </p:nvSpPr>
        <p:spPr>
          <a:xfrm>
            <a:off x="1857356" y="4429132"/>
            <a:ext cx="642942" cy="285752"/>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Notched Right Arrow 5"/>
          <p:cNvSpPr/>
          <p:nvPr/>
        </p:nvSpPr>
        <p:spPr>
          <a:xfrm>
            <a:off x="2357422" y="5286388"/>
            <a:ext cx="2428892" cy="285752"/>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a:off x="2214546" y="6357958"/>
            <a:ext cx="5072098" cy="285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SREĆAN RAD!</a:t>
            </a:r>
            <a:br>
              <a:rPr lang="sr-Latn-RS" dirty="0" smtClean="0"/>
            </a:br>
            <a:r>
              <a:rPr lang="sr-Latn-RS" smtClean="0"/>
              <a:t>DOMAĆI ZADATAK:</a:t>
            </a:r>
            <a:endParaRPr lang="en-US" dirty="0"/>
          </a:p>
        </p:txBody>
      </p:sp>
      <p:sp>
        <p:nvSpPr>
          <p:cNvPr id="3" name="Text Placeholder 2"/>
          <p:cNvSpPr>
            <a:spLocks noGrp="1"/>
          </p:cNvSpPr>
          <p:nvPr>
            <p:ph type="body" idx="1"/>
          </p:nvPr>
        </p:nvSpPr>
        <p:spPr/>
        <p:txBody>
          <a:bodyPr>
            <a:noAutofit/>
          </a:bodyPr>
          <a:lstStyle/>
          <a:p>
            <a:r>
              <a:rPr lang="sr-Latn-RS" sz="2400" dirty="0" smtClean="0"/>
              <a:t>- Odgovoriti na pitanja iz tabelarnog prikaza i dostaviti kao i do sada na classroom.</a:t>
            </a:r>
          </a:p>
          <a:p>
            <a:r>
              <a:rPr lang="sr-Latn-RS" sz="2400" dirty="0" smtClean="0"/>
              <a:t>Ko se ne snalazi sa otvaranjem tabele neka uradi u svesci tabelu i dostav kao i do sada.</a:t>
            </a:r>
          </a:p>
          <a:p>
            <a:r>
              <a:rPr lang="sr-Latn-RS" sz="2400" dirty="0" smtClean="0"/>
              <a:t>Na pitanja odgovorite kratko i koncizno da, ne morate detaljisati, pisati eseje, zbog sograničenja mesta u tabeli</a:t>
            </a:r>
          </a:p>
          <a:p>
            <a:r>
              <a:rPr lang="sr-Latn-RS" sz="2400" dirty="0" smtClean="0"/>
              <a:t>Pitanja 5,6,i 7 se odnose samo na određeni pojam koji je označen strelicom, Pitanja 1,2,3 i 4 je potrebno odgovoriti za sva tri pojma.</a:t>
            </a:r>
            <a:endParaRPr lang="en-US" sz="2400" dirty="0"/>
          </a:p>
        </p:txBody>
      </p:sp>
      <p:sp>
        <p:nvSpPr>
          <p:cNvPr id="4" name="Smiley Face 3"/>
          <p:cNvSpPr/>
          <p:nvPr/>
        </p:nvSpPr>
        <p:spPr>
          <a:xfrm>
            <a:off x="4214810" y="5429264"/>
            <a:ext cx="1485904" cy="1128714"/>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105</TotalTime>
  <Words>907</Words>
  <Application>Microsoft Office PowerPoint</Application>
  <PresentationFormat>On-screen Show (4:3)</PresentationFormat>
  <Paragraphs>69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Potencijal banke i multiplikacija sredstava</vt:lpstr>
      <vt:lpstr>Kroz prezentaciju je prikazan jedan od načina u bankarskom poslovanju realizacije mutiplikacije novca. </vt:lpstr>
      <vt:lpstr>Scenarija i faze radnika koji prima platu na tekući račun a zatim je preliva na sledeće račune</vt:lpstr>
      <vt:lpstr>Proces kojim dužnik vraća novac kao sledeća faza</vt:lpstr>
      <vt:lpstr>UČESNICI</vt:lpstr>
      <vt:lpstr>Prikupljaje depozita kao stabilnost poslovanja</vt:lpstr>
      <vt:lpstr>ZAKLJUČAK</vt:lpstr>
      <vt:lpstr>Slide 8</vt:lpstr>
      <vt:lpstr>SREĆAN RAD! DOMAĆI ZADATAK:</vt:lpstr>
    </vt:vector>
  </TitlesOfParts>
  <Company>SnipeR's Redemption Network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dc:title>
  <dc:creator>new user</dc:creator>
  <cp:lastModifiedBy>new user</cp:lastModifiedBy>
  <cp:revision>6</cp:revision>
  <dcterms:created xsi:type="dcterms:W3CDTF">2020-04-16T18:29:44Z</dcterms:created>
  <dcterms:modified xsi:type="dcterms:W3CDTF">2020-04-20T18:51:40Z</dcterms:modified>
</cp:coreProperties>
</file>