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Emisija hartija od </a:t>
            </a:r>
            <a:r>
              <a:rPr lang="sr-Latn-RS" dirty="0" smtClean="0"/>
              <a:t>vrednosti</a:t>
            </a:r>
            <a:br>
              <a:rPr lang="sr-Latn-RS" dirty="0" smtClean="0"/>
            </a:br>
            <a:r>
              <a:rPr lang="sr-Latn-RS" sz="2000" dirty="0" smtClean="0"/>
              <a:t>( KROZ PREZENTACIJU VAM JE PRIKAZAN ODREĐENI STATISTIČKI PREGLED IZ NAŠE ZVANIČNE DOKUMENTACIJE O NAČINU FUNKCIONISANJA I POSLOVANJA HOV KROZ BANKARSKI SISTEM. OVO JE SAMO JEDAN OD NAČINA A BROJČANI PODACI SAMO KAO PRIMER, EKONOMSKE I FINASIJSKE CIFRE SE STALNO MENJAJU</a:t>
            </a:r>
            <a:r>
              <a:rPr lang="sr-Latn-RS" sz="2400" dirty="0" smtClean="0"/>
              <a:t>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download (5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496"/>
            <a:ext cx="8429684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/>
              <a:t>Banke radije ulažu u hartije od vrednosti nego u privredu</a:t>
            </a:r>
            <a:endParaRPr lang="pl-PL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800" dirty="0" smtClean="0"/>
              <a:t>Banke od početka godine više kupuju državne hartije i zapise Narodne banke Srbije nego što kreditiraju privredu i građane.</a:t>
            </a:r>
            <a:endParaRPr lang="sr-Latn-RS" sz="2800" dirty="0" smtClean="0"/>
          </a:p>
          <a:p>
            <a:r>
              <a:rPr lang="vi-VN" sz="2800" dirty="0" smtClean="0"/>
              <a:t> Da bi pokrila deficit u budžetu, država je za dva meseca emitovala hartije vredne </a:t>
            </a:r>
            <a:r>
              <a:rPr lang="sr-Latn-RS" sz="2800" dirty="0" smtClean="0"/>
              <a:t>trideset</a:t>
            </a:r>
            <a:r>
              <a:rPr lang="vi-VN" sz="2800" dirty="0" smtClean="0"/>
              <a:t> milijardi dinara. </a:t>
            </a:r>
            <a:endParaRPr lang="sr-Latn-RS" sz="2800" dirty="0" smtClean="0"/>
          </a:p>
          <a:p>
            <a:r>
              <a:rPr lang="vi-VN" sz="2800" dirty="0" smtClean="0"/>
              <a:t>Narodna banka Srbije je istovremeno prodala zapisa za 140 milijardi, a na svemu tome bankari će zaraditi 700 miliona dinara.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2800" dirty="0" smtClean="0"/>
              <a:t>Mogućnosti</a:t>
            </a:r>
            <a:r>
              <a:rPr lang="sr-Latn-RS" dirty="0" smtClean="0"/>
              <a:t> za kupovinu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</a:t>
            </a:r>
            <a:r>
              <a:rPr lang="sr-Latn-RS" sz="2000" dirty="0" smtClean="0"/>
              <a:t>ržavnih HOV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Očigledno</a:t>
            </a:r>
            <a:r>
              <a:rPr lang="en-US" sz="2400" dirty="0" smtClean="0"/>
              <a:t> je </a:t>
            </a:r>
            <a:r>
              <a:rPr lang="en-US" sz="2400" dirty="0" err="1" smtClean="0"/>
              <a:t>da</a:t>
            </a:r>
            <a:r>
              <a:rPr lang="en-US" sz="2400" dirty="0" smtClean="0"/>
              <a:t> se </a:t>
            </a:r>
            <a:r>
              <a:rPr lang="en-US" sz="2400" dirty="0" err="1" smtClean="0"/>
              <a:t>bankama</a:t>
            </a:r>
            <a:r>
              <a:rPr lang="en-US" sz="2400" dirty="0" smtClean="0"/>
              <a:t> </a:t>
            </a:r>
            <a:r>
              <a:rPr lang="en-US" sz="2400" dirty="0" err="1" smtClean="0"/>
              <a:t>više</a:t>
            </a:r>
            <a:r>
              <a:rPr lang="en-US" sz="2400" dirty="0" smtClean="0"/>
              <a:t> </a:t>
            </a:r>
            <a:r>
              <a:rPr lang="en-US" sz="2400" dirty="0" err="1" smtClean="0"/>
              <a:t>isplati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trguju</a:t>
            </a:r>
            <a:r>
              <a:rPr lang="en-US" sz="2400" dirty="0" smtClean="0"/>
              <a:t> </a:t>
            </a:r>
            <a:r>
              <a:rPr lang="en-US" sz="2400" dirty="0" err="1" smtClean="0"/>
              <a:t>vrednosnim</a:t>
            </a:r>
            <a:r>
              <a:rPr lang="en-US" sz="2400" dirty="0" smtClean="0"/>
              <a:t> </a:t>
            </a:r>
            <a:r>
              <a:rPr lang="en-US" sz="2400" dirty="0" err="1" smtClean="0"/>
              <a:t>hartijama</a:t>
            </a:r>
            <a:r>
              <a:rPr lang="en-US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dvocifrenim</a:t>
            </a:r>
            <a:r>
              <a:rPr lang="en-US" sz="2400" dirty="0" smtClean="0"/>
              <a:t> </a:t>
            </a:r>
            <a:r>
              <a:rPr lang="en-US" sz="2400" dirty="0" err="1" smtClean="0"/>
              <a:t>prinosom</a:t>
            </a:r>
            <a:r>
              <a:rPr lang="en-US" sz="2400" dirty="0" smtClean="0"/>
              <a:t> </a:t>
            </a:r>
            <a:r>
              <a:rPr lang="en-US" sz="2400" dirty="0" err="1" smtClean="0"/>
              <a:t>nego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uz</a:t>
            </a:r>
            <a:r>
              <a:rPr lang="en-US" sz="2400" dirty="0" smtClean="0"/>
              <a:t> </a:t>
            </a:r>
            <a:r>
              <a:rPr lang="en-US" sz="2400" dirty="0" err="1" smtClean="0"/>
              <a:t>rizik</a:t>
            </a:r>
            <a:r>
              <a:rPr lang="en-US" sz="2400" dirty="0" smtClean="0"/>
              <a:t> </a:t>
            </a:r>
            <a:r>
              <a:rPr lang="en-US" sz="2400" dirty="0" err="1" smtClean="0"/>
              <a:t>plasiraju</a:t>
            </a:r>
            <a:r>
              <a:rPr lang="en-US" sz="2400" dirty="0" smtClean="0"/>
              <a:t> </a:t>
            </a:r>
            <a:r>
              <a:rPr lang="en-US" sz="2400" dirty="0" err="1" smtClean="0"/>
              <a:t>zajmove</a:t>
            </a:r>
            <a:r>
              <a:rPr lang="en-US" sz="2400" dirty="0" smtClean="0"/>
              <a:t> </a:t>
            </a:r>
            <a:r>
              <a:rPr lang="en-US" sz="2400" dirty="0" err="1" smtClean="0"/>
              <a:t>svojim</a:t>
            </a:r>
            <a:r>
              <a:rPr lang="en-US" sz="2400" dirty="0" smtClean="0"/>
              <a:t> </a:t>
            </a:r>
            <a:r>
              <a:rPr lang="en-US" sz="2400" dirty="0" err="1" smtClean="0"/>
              <a:t>klijentima</a:t>
            </a:r>
            <a:r>
              <a:rPr lang="en-US" sz="2400" dirty="0" smtClean="0"/>
              <a:t>.</a:t>
            </a:r>
            <a:endParaRPr lang="sr-Latn-RS" sz="2400" dirty="0" smtClean="0"/>
          </a:p>
          <a:p>
            <a:endParaRPr lang="sr-Latn-R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Banke</a:t>
            </a:r>
            <a:r>
              <a:rPr lang="en-US" sz="2400" dirty="0" smtClean="0"/>
              <a:t> </a:t>
            </a:r>
            <a:r>
              <a:rPr lang="en-US" sz="2400" dirty="0" err="1" smtClean="0"/>
              <a:t>danas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en-US" sz="2400" dirty="0" err="1" smtClean="0"/>
              <a:t>mogućnost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kupuju</a:t>
            </a:r>
            <a:r>
              <a:rPr lang="en-US" sz="2400" dirty="0" smtClean="0"/>
              <a:t> </a:t>
            </a:r>
            <a:r>
              <a:rPr lang="en-US" sz="2400" dirty="0" err="1" smtClean="0"/>
              <a:t>državne</a:t>
            </a:r>
            <a:r>
              <a:rPr lang="en-US" sz="2400" dirty="0" smtClean="0"/>
              <a:t> </a:t>
            </a:r>
            <a:r>
              <a:rPr lang="en-US" sz="2400" dirty="0" err="1" smtClean="0"/>
              <a:t>hartije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</a:t>
            </a:r>
            <a:r>
              <a:rPr lang="en-US" sz="2400" dirty="0" err="1" smtClean="0"/>
              <a:t>godišnjoj</a:t>
            </a:r>
            <a:r>
              <a:rPr lang="en-US" sz="2400" dirty="0" smtClean="0"/>
              <a:t> </a:t>
            </a:r>
            <a:r>
              <a:rPr lang="en-US" sz="2400" dirty="0" err="1" smtClean="0"/>
              <a:t>kamati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do 15,1 </a:t>
            </a:r>
            <a:r>
              <a:rPr lang="en-US" sz="2400" dirty="0" err="1" smtClean="0"/>
              <a:t>odsto</a:t>
            </a:r>
            <a:r>
              <a:rPr lang="en-US" sz="2400" dirty="0" smtClean="0"/>
              <a:t>, a </a:t>
            </a:r>
            <a:r>
              <a:rPr lang="en-US" sz="2400" dirty="0" err="1" smtClean="0"/>
              <a:t>nešto</a:t>
            </a:r>
            <a:r>
              <a:rPr lang="en-US" sz="2400" dirty="0" smtClean="0"/>
              <a:t> </a:t>
            </a:r>
            <a:r>
              <a:rPr lang="en-US" sz="2400" dirty="0" err="1" smtClean="0"/>
              <a:t>manju</a:t>
            </a:r>
            <a:r>
              <a:rPr lang="en-US" sz="2400" dirty="0" smtClean="0"/>
              <a:t> </a:t>
            </a:r>
            <a:r>
              <a:rPr lang="en-US" sz="2400" dirty="0" err="1" smtClean="0"/>
              <a:t>kamatu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12 </a:t>
            </a:r>
            <a:r>
              <a:rPr lang="en-US" sz="2400" dirty="0" err="1" smtClean="0"/>
              <a:t>procenata</a:t>
            </a:r>
            <a:r>
              <a:rPr lang="en-US" sz="2400" dirty="0" smtClean="0"/>
              <a:t> </a:t>
            </a:r>
            <a:r>
              <a:rPr lang="en-US" sz="2400" dirty="0" err="1" smtClean="0"/>
              <a:t>dobijaju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zapise</a:t>
            </a:r>
            <a:r>
              <a:rPr lang="en-US" sz="2400" dirty="0" smtClean="0"/>
              <a:t> </a:t>
            </a:r>
            <a:r>
              <a:rPr lang="en-US" sz="2400" dirty="0" err="1" smtClean="0"/>
              <a:t>centralne</a:t>
            </a:r>
            <a:r>
              <a:rPr lang="en-US" sz="2400" dirty="0" smtClean="0"/>
              <a:t> </a:t>
            </a:r>
            <a:r>
              <a:rPr lang="en-US" sz="2400" dirty="0" err="1" smtClean="0"/>
              <a:t>banke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Picture 4" descr="images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428604"/>
            <a:ext cx="260985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Statistički pregled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Statistički podaci još su rečitiji ako se zna da su banke tek dva puta više od toga plasirale kredita građanima.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 Krediti privredi su veći za pet puta, ali podsetimo, da je glavni posao banaka rad sa stanovništvom i privredom.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Kamata je prilično dobra, novac je na sigurnom i nema straha da li će klijent bankrotirati. Banke su u hartijama NBS 19. januara imale 50 milijardi a mesec dana kasnije 70 milijardi dinara. </a:t>
            </a:r>
            <a:endParaRPr lang="sr-Latn-RS" dirty="0" smtClean="0"/>
          </a:p>
          <a:p>
            <a:r>
              <a:rPr lang="vi-VN" dirty="0" smtClean="0"/>
              <a:t>Sve to potvrđuje rastuću atraktivnost hartija. Banke očigledno pretpostavljaju da će dinar biti stabilan i da njihova investicija u državne papire neće gubiti na kursu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5" name="Picture 4" descr="what-is-human-capita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14884"/>
            <a:ext cx="4857752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Deco odmorite se za praznike sve najlepše vam želim!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Zbog predstojećih praznika neću vam zadati domaći zadatak konkretan. Vaš zadatak je da pročitate ovu i prethodnu lekciju. Odmorite se!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214414" y="5214950"/>
            <a:ext cx="1285884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85728"/>
            <a:ext cx="2705100" cy="16859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38</TotalTime>
  <Words>278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Emisija hartija od vrednosti ( KROZ PREZENTACIJU VAM JE PRIKAZAN ODREĐENI STATISTIČKI PREGLED IZ NAŠE ZVANIČNE DOKUMENTACIJE O NAČINU FUNKCIONISANJA I POSLOVANJA HOV KROZ BANKARSKI SISTEM. OVO JE SAMO JEDAN OD NAČINA A BROJČANI PODACI SAMO KAO PRIMER, EKONOMSKE I FINASIJSKE CIFRE SE STALNO MENJAJU).</vt:lpstr>
      <vt:lpstr>Banke radije ulažu u hartije od vrednosti nego u privredu</vt:lpstr>
      <vt:lpstr>Mogućnosti za kupovinu</vt:lpstr>
      <vt:lpstr>Statistički pregled</vt:lpstr>
      <vt:lpstr>Deco odmorite se za praznike sve najlepše vam želim!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Емисија хартија од вредности</dc:title>
  <dc:creator>new user</dc:creator>
  <cp:lastModifiedBy>new user</cp:lastModifiedBy>
  <cp:revision>3</cp:revision>
  <dcterms:created xsi:type="dcterms:W3CDTF">2020-04-08T18:50:20Z</dcterms:created>
  <dcterms:modified xsi:type="dcterms:W3CDTF">2020-04-11T15:53:12Z</dcterms:modified>
</cp:coreProperties>
</file>