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3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ORGANIZACIJA ProdajnE funkcijE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Na slajdovima prezentacije prikazana je prodajna funkcija nova nastavna tema. Na prvom slajdu se nalazi nabavna funkcija kao dodatak na prošlu lekciju.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Nabavna funkcija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 </a:t>
            </a:r>
            <a:r>
              <a:rPr lang="en-US" sz="2400" dirty="0" err="1" smtClean="0"/>
              <a:t>Nabavna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funkcija</a:t>
            </a:r>
            <a:r>
              <a:rPr lang="en-US" sz="2400" dirty="0" smtClean="0"/>
              <a:t> je </a:t>
            </a:r>
            <a:r>
              <a:rPr lang="en-US" sz="2400" dirty="0" err="1" smtClean="0"/>
              <a:t>komercijalna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funkcija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</a:t>
            </a:r>
            <a:r>
              <a:rPr lang="en-US" sz="2400" dirty="0" err="1" smtClean="0"/>
              <a:t>obuhvata</a:t>
            </a:r>
            <a:r>
              <a:rPr lang="en-US" sz="2400" dirty="0" smtClean="0"/>
              <a:t> </a:t>
            </a:r>
            <a:r>
              <a:rPr lang="en-US" sz="2400" dirty="0" err="1" smtClean="0"/>
              <a:t>aktivnosti</a:t>
            </a:r>
            <a:r>
              <a:rPr lang="en-US" sz="2400" dirty="0" smtClean="0"/>
              <a:t> </a:t>
            </a:r>
            <a:r>
              <a:rPr lang="en-US" sz="2400" dirty="0" err="1" smtClean="0"/>
              <a:t>vezane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nabavku</a:t>
            </a:r>
            <a:r>
              <a:rPr lang="en-US" sz="2400" dirty="0" smtClean="0"/>
              <a:t> </a:t>
            </a:r>
            <a:r>
              <a:rPr lang="en-US" sz="2400" dirty="0" err="1" smtClean="0"/>
              <a:t>neophodnih</a:t>
            </a:r>
            <a:r>
              <a:rPr lang="en-US" sz="2400" dirty="0" smtClean="0"/>
              <a:t> </a:t>
            </a:r>
            <a:r>
              <a:rPr lang="en-US" sz="2400" dirty="0" err="1" smtClean="0"/>
              <a:t>materijala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otpočinjanje</a:t>
            </a:r>
            <a:r>
              <a:rPr lang="en-US" sz="2400" dirty="0" smtClean="0"/>
              <a:t> </a:t>
            </a:r>
            <a:r>
              <a:rPr lang="en-US" sz="2400" dirty="0" err="1" smtClean="0"/>
              <a:t>poslovnog</a:t>
            </a:r>
            <a:r>
              <a:rPr lang="en-US" sz="2400" dirty="0" smtClean="0"/>
              <a:t> </a:t>
            </a:r>
            <a:r>
              <a:rPr lang="en-US" sz="2400" dirty="0" err="1" smtClean="0"/>
              <a:t>procesa</a:t>
            </a:r>
            <a:r>
              <a:rPr lang="en-US" sz="2400" dirty="0" smtClean="0"/>
              <a:t>. </a:t>
            </a:r>
            <a:endParaRPr lang="sr-Latn-RS" sz="2400" dirty="0" smtClean="0"/>
          </a:p>
          <a:p>
            <a:r>
              <a:rPr lang="en-US" sz="2400" dirty="0" smtClean="0"/>
              <a:t> </a:t>
            </a:r>
            <a:r>
              <a:rPr lang="en-US" sz="2400" dirty="0" err="1" smtClean="0"/>
              <a:t>Dobro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organizovana</a:t>
            </a:r>
            <a:r>
              <a:rPr lang="en-US" sz="2400" dirty="0" smtClean="0"/>
              <a:t> </a:t>
            </a:r>
            <a:r>
              <a:rPr lang="en-US" sz="2400" dirty="0" err="1" smtClean="0"/>
              <a:t>nabavna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funkcija</a:t>
            </a:r>
            <a:r>
              <a:rPr lang="en-US" sz="2400" dirty="0" smtClean="0"/>
              <a:t> </a:t>
            </a:r>
            <a:r>
              <a:rPr lang="en-US" sz="2400" dirty="0" err="1" smtClean="0"/>
              <a:t>podrazumeva</a:t>
            </a:r>
            <a:r>
              <a:rPr lang="en-US" sz="2400" dirty="0" smtClean="0"/>
              <a:t> </a:t>
            </a:r>
            <a:r>
              <a:rPr lang="en-US" sz="2400" dirty="0" err="1" smtClean="0"/>
              <a:t>nabavku</a:t>
            </a:r>
            <a:r>
              <a:rPr lang="en-US" sz="2400" dirty="0" smtClean="0"/>
              <a:t> </a:t>
            </a:r>
            <a:r>
              <a:rPr lang="en-US" sz="2400" dirty="0" err="1" smtClean="0"/>
              <a:t>potrebnih</a:t>
            </a:r>
            <a:r>
              <a:rPr lang="en-US" sz="2400" dirty="0" smtClean="0"/>
              <a:t> </a:t>
            </a:r>
            <a:r>
              <a:rPr lang="en-US" sz="2400" dirty="0" err="1" smtClean="0"/>
              <a:t>materijala</a:t>
            </a:r>
            <a:r>
              <a:rPr lang="en-US" sz="2400" dirty="0" smtClean="0"/>
              <a:t> pod </a:t>
            </a:r>
            <a:r>
              <a:rPr lang="en-US" sz="2400" dirty="0" err="1" smtClean="0"/>
              <a:t>najpovoljnijnim</a:t>
            </a:r>
            <a:r>
              <a:rPr lang="en-US" sz="2400" dirty="0" smtClean="0"/>
              <a:t> </a:t>
            </a:r>
            <a:r>
              <a:rPr lang="en-US" sz="2400" dirty="0" err="1" smtClean="0"/>
              <a:t>uslovima</a:t>
            </a:r>
            <a:r>
              <a:rPr lang="en-US" sz="2400" dirty="0" smtClean="0"/>
              <a:t>: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en-US" sz="2400" dirty="0" smtClean="0"/>
              <a:t> 1. </a:t>
            </a:r>
            <a:r>
              <a:rPr lang="en-US" sz="2400" dirty="0" err="1" smtClean="0"/>
              <a:t>pravovremenost</a:t>
            </a:r>
            <a:r>
              <a:rPr lang="en-US" sz="2400" dirty="0" smtClean="0"/>
              <a:t> (</a:t>
            </a:r>
            <a:r>
              <a:rPr lang="en-US" sz="2400" dirty="0" err="1" smtClean="0"/>
              <a:t>blagovremenost</a:t>
            </a:r>
            <a:r>
              <a:rPr lang="en-US" sz="2400" dirty="0" smtClean="0"/>
              <a:t>) </a:t>
            </a:r>
            <a:endParaRPr lang="sr-Latn-RS" sz="2400" dirty="0" smtClean="0"/>
          </a:p>
          <a:p>
            <a:r>
              <a:rPr lang="en-US" sz="2400" dirty="0" smtClean="0"/>
              <a:t>2. </a:t>
            </a:r>
            <a:r>
              <a:rPr lang="en-US" sz="2400" dirty="0" err="1" smtClean="0"/>
              <a:t>prihvatljivost</a:t>
            </a:r>
            <a:r>
              <a:rPr lang="en-US" sz="2400" dirty="0" smtClean="0"/>
              <a:t> </a:t>
            </a:r>
            <a:r>
              <a:rPr lang="en-US" sz="2400" dirty="0" err="1" smtClean="0"/>
              <a:t>cene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povoljan</a:t>
            </a:r>
            <a:r>
              <a:rPr lang="en-US" sz="2400" dirty="0" smtClean="0"/>
              <a:t> </a:t>
            </a:r>
            <a:r>
              <a:rPr lang="en-US" sz="2400" dirty="0" err="1" smtClean="0"/>
              <a:t>rok</a:t>
            </a:r>
            <a:r>
              <a:rPr lang="en-US" sz="2400" dirty="0" smtClean="0"/>
              <a:t> </a:t>
            </a:r>
            <a:r>
              <a:rPr lang="en-US" sz="2400" dirty="0" err="1" smtClean="0"/>
              <a:t>plaćanja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PRODAJNA FUNKCIJA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POJAM I ZNAČAJ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Jedna od najvažnijih poslovnih funkcija jer omogućava da se proizvedeni proizvodi dostave kupcu.</a:t>
            </a:r>
          </a:p>
          <a:p>
            <a:r>
              <a:rPr lang="sr-Latn-RS" dirty="0" smtClean="0"/>
              <a:t>Naplatom isporučenih proizvoda preduzeće dobija novac neophodan za obnavljanje procesa proizvodnje.</a:t>
            </a:r>
          </a:p>
          <a:p>
            <a:r>
              <a:rPr lang="sr-Latn-RS" dirty="0" smtClean="0"/>
              <a:t>Vitalna faza poslovanja od koje zavisi mogućnost održavanja kontinuiranog procesa reprodukcije.</a:t>
            </a:r>
            <a:endParaRPr lang="en-US" dirty="0"/>
          </a:p>
        </p:txBody>
      </p:sp>
      <p:pic>
        <p:nvPicPr>
          <p:cNvPr id="5" name="Picture 4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557462"/>
            <a:ext cx="3571867" cy="40148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* Prodajom treba da se obezbedi realizacija proizvoda, odnosno trgovinske robe.</a:t>
            </a:r>
            <a:br>
              <a:rPr lang="sr-Latn-R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sr-Latn-R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* Poslovi proučavanja tržišta i privredne propagande postaju iz dana u dan  sve značajnije za prodaju.</a:t>
            </a:r>
            <a:br>
              <a:rPr lang="sr-Latn-R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sr-Latn-R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* Marketinška sadržina ovih poslova proučava se kroz instrumente marketing miksa.</a:t>
            </a:r>
            <a:br>
              <a:rPr lang="sr-Latn-RS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PRIKAZ KAKO KRUŽE FUNKCIJE KROZ SVAKO PA I TRGOVINSKO PREDUZEĆE.</a:t>
            </a:r>
            <a:endParaRPr lang="en-US" dirty="0"/>
          </a:p>
        </p:txBody>
      </p:sp>
      <p:pic>
        <p:nvPicPr>
          <p:cNvPr id="4" name="Picture 3" descr="images (3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00438"/>
            <a:ext cx="7715304" cy="2714643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215074" y="2857496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PRODAJNA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FUNKCIJA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Glavni zadaci:</a:t>
            </a:r>
          </a:p>
          <a:p>
            <a:pPr>
              <a:buNone/>
            </a:pPr>
            <a:r>
              <a:rPr lang="sr-Latn-RS" dirty="0" smtClean="0"/>
              <a:t>1.prodaja robe</a:t>
            </a:r>
          </a:p>
          <a:p>
            <a:pPr>
              <a:buNone/>
            </a:pPr>
            <a:r>
              <a:rPr lang="sr-Latn-RS" dirty="0" smtClean="0"/>
              <a:t>2.korektni odnosi sa kupcima(dogovaranje oko plaćanja)</a:t>
            </a:r>
          </a:p>
          <a:p>
            <a:pPr>
              <a:buNone/>
            </a:pPr>
            <a:r>
              <a:rPr lang="sr-Latn-RS" dirty="0" smtClean="0"/>
              <a:t>3.post prodajni odnosi – zadovoljstvo kupaca</a:t>
            </a:r>
          </a:p>
          <a:p>
            <a:pPr>
              <a:buNone/>
            </a:pPr>
            <a:r>
              <a:rPr lang="sr-Latn-RS" dirty="0" smtClean="0"/>
              <a:t>PROBLEMI PRODAJE:</a:t>
            </a:r>
          </a:p>
          <a:p>
            <a:pPr>
              <a:buNone/>
            </a:pPr>
            <a:r>
              <a:rPr lang="sr-Latn-RS" dirty="0" smtClean="0"/>
              <a:t>-uskladiti ponudu i tražnju na tržištu gde vladaju ekonomski zakoni</a:t>
            </a:r>
          </a:p>
          <a:p>
            <a:pPr>
              <a:buNone/>
            </a:pPr>
            <a:r>
              <a:rPr lang="sr-Latn-RS" dirty="0" smtClean="0"/>
              <a:t>-treba da zna potrebe tržišta</a:t>
            </a:r>
          </a:p>
          <a:p>
            <a:pPr>
              <a:buNone/>
            </a:pPr>
            <a:r>
              <a:rPr lang="sr-Latn-RS" dirty="0" smtClean="0"/>
              <a:t>-količine koje su potrebne </a:t>
            </a:r>
          </a:p>
          <a:p>
            <a:pPr>
              <a:buNone/>
            </a:pPr>
            <a:r>
              <a:rPr lang="sr-Latn-RS" dirty="0" smtClean="0"/>
              <a:t>-struktura asortimana koji se traži</a:t>
            </a:r>
          </a:p>
          <a:p>
            <a:pPr>
              <a:buNone/>
            </a:pPr>
            <a:r>
              <a:rPr lang="sr-Latn-RS" dirty="0" smtClean="0"/>
              <a:t>-prodajna cena koja će se odrediti</a:t>
            </a:r>
          </a:p>
          <a:p>
            <a:endParaRPr lang="en-US" dirty="0"/>
          </a:p>
        </p:txBody>
      </p:sp>
      <p:pic>
        <p:nvPicPr>
          <p:cNvPr id="5" name="Picture 4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7462"/>
            <a:ext cx="3500429" cy="40862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28595" y="500042"/>
          <a:ext cx="8286810" cy="618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70"/>
                <a:gridCol w="2762270"/>
                <a:gridCol w="2762270"/>
              </a:tblGrid>
              <a:tr h="1000132">
                <a:tc>
                  <a:txBody>
                    <a:bodyPr/>
                    <a:lstStyle/>
                    <a:p>
                      <a:r>
                        <a:rPr lang="sr-Latn-RS" dirty="0" smtClean="0"/>
                        <a:t>ODLIKE</a:t>
                      </a:r>
                    </a:p>
                    <a:p>
                      <a:r>
                        <a:rPr lang="sr-Latn-RS" dirty="0" smtClean="0"/>
                        <a:t>KARAKTERISTIKE: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PRODAJNA</a:t>
                      </a:r>
                    </a:p>
                    <a:p>
                      <a:r>
                        <a:rPr lang="sr-Latn-RS" dirty="0" smtClean="0"/>
                        <a:t>FUNKCIJA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NABAVNA </a:t>
                      </a:r>
                    </a:p>
                    <a:p>
                      <a:r>
                        <a:rPr lang="sr-Latn-RS" dirty="0" smtClean="0"/>
                        <a:t>FUNKCIJA</a:t>
                      </a:r>
                      <a:endParaRPr lang="en-US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sr-Latn-RS" dirty="0" smtClean="0"/>
                        <a:t>1.DEFINICIJA</a:t>
                      </a:r>
                    </a:p>
                    <a:p>
                      <a:r>
                        <a:rPr lang="sr-Latn-RS" dirty="0" smtClean="0"/>
                        <a:t>POJAM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sr-Latn-RS" dirty="0" smtClean="0"/>
                        <a:t>2.CILJ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sr-Latn-RS" dirty="0" smtClean="0"/>
                        <a:t>3.ZADATAK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sr-Latn-RS" dirty="0" smtClean="0"/>
                        <a:t>4.NAČIN</a:t>
                      </a:r>
                      <a:r>
                        <a:rPr lang="sr-Latn-RS" baseline="0" dirty="0" smtClean="0"/>
                        <a:t> ORGANIZACIJE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sr-Latn-RS" dirty="0" smtClean="0"/>
                        <a:t>5.ZNAČAJ</a:t>
                      </a:r>
                      <a:r>
                        <a:rPr lang="sr-Latn-RS" baseline="0" dirty="0" smtClean="0"/>
                        <a:t>  KOJI OBEZBEĐUJU  TRGOVINSKOM PREDUZEĆU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</a:t>
            </a:r>
            <a:r>
              <a:rPr lang="en-US" dirty="0" smtClean="0"/>
              <a:t>e</a:t>
            </a:r>
            <a:r>
              <a:rPr lang="sr-Latn-RS" dirty="0" smtClean="0"/>
              <a:t>co, odmorite se za praznike, zelim vam sve najlepše!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 smtClean="0"/>
              <a:t>Zbog predstojećih praznika neću vam zadati domaći zadatak konkretan. Vaš zadatak je da pročitate ovu i prethodnu lekciju. </a:t>
            </a:r>
            <a:r>
              <a:rPr lang="en-US" dirty="0" smtClean="0"/>
              <a:t>T</a:t>
            </a:r>
            <a:r>
              <a:rPr lang="sr-Latn-RS" dirty="0" smtClean="0"/>
              <a:t>abela koja se nalazi na kraju popuniti i poslati kada prođu praznici(ko se ne snalazi da napravi tabelu, neka nacrta u svesci i pošalje). </a:t>
            </a:r>
            <a:r>
              <a:rPr lang="en-US" dirty="0" smtClean="0"/>
              <a:t>K</a:t>
            </a:r>
            <a:r>
              <a:rPr lang="sr-Latn-RS" dirty="0" smtClean="0"/>
              <a:t>ao što znate nemamo čas u petak zbog praznika. Odmorite se!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5786446" y="5214950"/>
            <a:ext cx="1343028" cy="15001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295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ORGANIZACIJA ProdajnE funkcijE</vt:lpstr>
      <vt:lpstr>Nabavna funkcija</vt:lpstr>
      <vt:lpstr>PRODAJNA FUNKCIJA</vt:lpstr>
      <vt:lpstr>* Prodajom treba da se obezbedi realizacija proizvoda, odnosno trgovinske robe. * Poslovi proučavanja tržišta i privredne propagande postaju iz dana u dan  sve značajnije za prodaju. * Marketinška sadržina ovih poslova proučava se kroz instrumente marketing miksa. </vt:lpstr>
      <vt:lpstr>PRODAJNA</vt:lpstr>
      <vt:lpstr>Slide 6</vt:lpstr>
      <vt:lpstr>Deco, odmorite se za praznike, zelim vam sve najlepše!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5</cp:revision>
  <dcterms:created xsi:type="dcterms:W3CDTF">2020-04-08T17:10:28Z</dcterms:created>
  <dcterms:modified xsi:type="dcterms:W3CDTF">2020-04-11T15:26:31Z</dcterms:modified>
</cp:coreProperties>
</file>