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pPr algn="l" eaLnBrk="1" latinLnBrk="0" hangingPunct="1"/>
            <a:fld id="{48D92626-37D2-4832-BF7A-BC283494A20D}" type="datetimeFigureOut">
              <a:rPr lang="en-US" smtClean="0"/>
              <a:pPr algn="l" eaLnBrk="1" latinLnBrk="0" hangingPunct="1"/>
              <a:t>4/3/2020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pPr algn="r" eaLnBrk="1" latinLnBrk="0" hangingPunct="1"/>
              <a:t>‹#›</a:t>
            </a:fld>
            <a:endParaRPr kumimoji="0" lang="en-US" dirty="0">
              <a:solidFill>
                <a:schemeClr val="tx2">
                  <a:shade val="90000"/>
                </a:schemeClr>
              </a:solidFill>
            </a:endParaRPr>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D92626-37D2-4832-BF7A-BC283494A20D}"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8C592886-E571-45D5-8B56-343DC94F8FA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D92626-37D2-4832-BF7A-BC283494A20D}"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8C592886-E571-45D5-8B56-343DC94F8FA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D92626-37D2-4832-BF7A-BC283494A20D}"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8C592886-E571-45D5-8B56-343DC94F8FA6}"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pPr algn="l" eaLnBrk="1" latinLnBrk="0" hangingPunct="1"/>
            <a:fld id="{48D92626-37D2-4832-BF7A-BC283494A20D}" type="datetimeFigureOut">
              <a:rPr lang="en-US" smtClean="0"/>
              <a:pPr algn="l" eaLnBrk="1" latinLnBrk="0" hangingPunct="1"/>
              <a:t>4/3/2020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8D92626-37D2-4832-BF7A-BC283494A20D}" type="datetimeFigureOut">
              <a:rPr lang="en-US" smtClean="0"/>
              <a:pPr/>
              <a:t>4/3/2020</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8C592886-E571-45D5-8B56-343DC94F8FA6}" type="slidenum">
              <a:rPr kumimoji="0" lang="en-US" smtClean="0"/>
              <a:pPr/>
              <a:t>‹#›</a:t>
            </a:fld>
            <a:endParaRPr kumimoji="0"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8D92626-37D2-4832-BF7A-BC283494A20D}" type="datetimeFigureOut">
              <a:rPr lang="en-US" smtClean="0"/>
              <a:pPr/>
              <a:t>4/3/2020</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8C592886-E571-45D5-8B56-343DC94F8FA6}"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8D92626-37D2-4832-BF7A-BC283494A20D}" type="datetimeFigureOut">
              <a:rPr lang="en-US" smtClean="0"/>
              <a:pPr/>
              <a:t>4/3/2020</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8C592886-E571-45D5-8B56-343DC94F8FA6}" type="slidenum">
              <a:rPr kumimoji="0" lang="en-US" smtClean="0"/>
              <a:pPr/>
              <a:t>‹#›</a:t>
            </a:fld>
            <a:endParaRPr kumimoji="0"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8D92626-37D2-4832-BF7A-BC283494A20D}" type="datetimeFigureOut">
              <a:rPr lang="en-US" smtClean="0"/>
              <a:pPr/>
              <a:t>4/3/2020</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8C592886-E571-45D5-8B56-343DC94F8FA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pPr algn="l" eaLnBrk="1" latinLnBrk="0" hangingPunct="1"/>
            <a:fld id="{48D92626-37D2-4832-BF7A-BC283494A20D}" type="datetimeFigureOut">
              <a:rPr lang="en-US" smtClean="0"/>
              <a:pPr algn="l" eaLnBrk="1" latinLnBrk="0" hangingPunct="1"/>
              <a:t>4/3/2020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pPr algn="l" eaLnBrk="1" latinLnBrk="0" hangingPunct="1"/>
            <a:fld id="{48D92626-37D2-4832-BF7A-BC283494A20D}" type="datetimeFigureOut">
              <a:rPr lang="en-US" smtClean="0"/>
              <a:pPr algn="l" eaLnBrk="1" latinLnBrk="0" hangingPunct="1"/>
              <a:t>4/3/2020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lgn="r" eaLnBrk="1" latinLnBrk="0" hangingPunct="1"/>
            <a:endParaRPr kumimoji="0" lang="en-US" sz="1300" dirty="0">
              <a:solidFill>
                <a:schemeClr val="bg2">
                  <a:tint val="60000"/>
                  <a:satMod val="155000"/>
                </a:schemeClr>
              </a:solidFill>
            </a:endParaRPr>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lgn="l" eaLnBrk="1" latinLnBrk="0" hangingPunct="1"/>
            <a:fld id="{48D92626-37D2-4832-BF7A-BC283494A20D}" type="datetimeFigureOut">
              <a:rPr lang="en-US" smtClean="0"/>
              <a:pPr algn="l" eaLnBrk="1" latinLnBrk="0" hangingPunct="1"/>
              <a:t>4/3/2020</a:t>
            </a:fld>
            <a:endParaRPr lang="en-US" sz="1300" dirty="0">
              <a:solidFill>
                <a:schemeClr val="bg2">
                  <a:tint val="60000"/>
                  <a:satMod val="155000"/>
                </a:schemeClr>
              </a:solidFill>
            </a:endParaRPr>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lgn="r" eaLnBrk="1" latinLnBrk="0" hangingPunct="1"/>
            <a:fld id="{8C592886-E571-45D5-8B56-343DC94F8FA6}" type="slidenum">
              <a:rPr kumimoji="0" lang="en-US" smtClean="0"/>
              <a:pPr algn="r" eaLnBrk="1" latinLnBrk="0" hangingPunct="1"/>
              <a:t>‹#›</a:t>
            </a:fld>
            <a:endParaRPr kumimoji="0" lang="en-US" sz="1600" b="1" dirty="0">
              <a:solidFill>
                <a:schemeClr val="tx2">
                  <a:shade val="90000"/>
                </a:schemeClr>
              </a:solidFill>
              <a:effectLst/>
            </a:endParaRPr>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6"/>
            <a:ext cx="8229600" cy="2209800"/>
          </a:xfrm>
        </p:spPr>
        <p:txBody>
          <a:bodyPr>
            <a:normAutofit fontScale="90000"/>
          </a:bodyPr>
          <a:lstStyle/>
          <a:p>
            <a:r>
              <a:rPr lang="sr-Cyrl-RS" dirty="0" smtClean="0"/>
              <a:t>*Организација пословних функција у предузећу</a:t>
            </a:r>
            <a:br>
              <a:rPr lang="sr-Cyrl-RS" dirty="0" smtClean="0"/>
            </a:br>
            <a:r>
              <a:rPr lang="sr-Cyrl-RS" dirty="0" smtClean="0"/>
              <a:t>*</a:t>
            </a:r>
            <a:r>
              <a:rPr lang="sr-Cyrl-RS" sz="3600" dirty="0" smtClean="0"/>
              <a:t>Организација набавне функције</a:t>
            </a:r>
            <a:endParaRPr lang="en-US" dirty="0"/>
          </a:p>
        </p:txBody>
      </p:sp>
      <p:sp>
        <p:nvSpPr>
          <p:cNvPr id="3" name="Subtitle 2"/>
          <p:cNvSpPr>
            <a:spLocks noGrp="1"/>
          </p:cNvSpPr>
          <p:nvPr>
            <p:ph type="subTitle" idx="1"/>
          </p:nvPr>
        </p:nvSpPr>
        <p:spPr/>
        <p:txBody>
          <a:bodyPr>
            <a:noAutofit/>
          </a:bodyPr>
          <a:lstStyle/>
          <a:p>
            <a:endParaRPr lang="sr-Cyrl-RS" sz="2400" dirty="0" smtClean="0"/>
          </a:p>
          <a:p>
            <a:endParaRPr lang="sr-Cyrl-RS" sz="2400" dirty="0" smtClean="0"/>
          </a:p>
          <a:p>
            <a:r>
              <a:rPr lang="sr-Cyrl-RS" sz="2400" dirty="0" smtClean="0"/>
              <a:t>Кроз презентацију ће бити приказан концепт садржаја за две наставне јединице и један час утврђивања како је предвиђено.</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sz="4000" dirty="0" smtClean="0"/>
              <a:t>Функције  и организационе јединице</a:t>
            </a:r>
            <a:endParaRPr lang="en-US" sz="4000" dirty="0"/>
          </a:p>
        </p:txBody>
      </p:sp>
      <p:sp>
        <p:nvSpPr>
          <p:cNvPr id="3" name="Content Placeholder 2"/>
          <p:cNvSpPr>
            <a:spLocks noGrp="1"/>
          </p:cNvSpPr>
          <p:nvPr>
            <p:ph sz="half" idx="1"/>
          </p:nvPr>
        </p:nvSpPr>
        <p:spPr/>
        <p:txBody>
          <a:bodyPr/>
          <a:lstStyle/>
          <a:p>
            <a:r>
              <a:rPr lang="sr-Cyrl-RS" dirty="0" smtClean="0"/>
              <a:t>У организацији централно место имају функције</a:t>
            </a:r>
          </a:p>
          <a:p>
            <a:r>
              <a:rPr lang="sr-Cyrl-RS" smtClean="0"/>
              <a:t>Функције су групе сродних послова који се организују ради обављања задатака</a:t>
            </a:r>
          </a:p>
          <a:p>
            <a:endParaRPr lang="en-US"/>
          </a:p>
        </p:txBody>
      </p:sp>
      <p:sp>
        <p:nvSpPr>
          <p:cNvPr id="4" name="Content Placeholder 3"/>
          <p:cNvSpPr>
            <a:spLocks noGrp="1"/>
          </p:cNvSpPr>
          <p:nvPr>
            <p:ph sz="half" idx="2"/>
          </p:nvPr>
        </p:nvSpPr>
        <p:spPr/>
        <p:txBody>
          <a:bodyPr/>
          <a:lstStyle/>
          <a:p>
            <a:r>
              <a:rPr lang="sr-Cyrl-RS" dirty="0" smtClean="0"/>
              <a:t>Од бројних функција у предузећу биће описане :</a:t>
            </a:r>
          </a:p>
          <a:p>
            <a:r>
              <a:rPr lang="sr-Cyrl-RS" sz="2400" dirty="0" smtClean="0"/>
              <a:t>1.НАБАВКА</a:t>
            </a:r>
          </a:p>
          <a:p>
            <a:r>
              <a:rPr lang="sr-Cyrl-RS" sz="2400" dirty="0" smtClean="0"/>
              <a:t>2.ПРОДАЈА</a:t>
            </a:r>
          </a:p>
          <a:p>
            <a:r>
              <a:rPr lang="sr-Cyrl-RS" sz="2400" dirty="0" smtClean="0"/>
              <a:t>3.СКЛАДИШТЕЊЕ</a:t>
            </a:r>
          </a:p>
          <a:p>
            <a:r>
              <a:rPr lang="sr-Cyrl-RS" sz="2400" dirty="0" smtClean="0"/>
              <a:t>4.ТРАНСПОРТ</a:t>
            </a:r>
          </a:p>
          <a:p>
            <a:r>
              <a:rPr lang="sr-Cyrl-RS" sz="2400" dirty="0" smtClean="0"/>
              <a:t>5.ФИНАНСИЈСКО РАЧУНОВОДСТВЕНА</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mtClean="0"/>
              <a:t>Функција  (послови) набавке</a:t>
            </a:r>
            <a:endParaRPr lang="en-US" dirty="0"/>
          </a:p>
        </p:txBody>
      </p:sp>
      <p:sp>
        <p:nvSpPr>
          <p:cNvPr id="3" name="Content Placeholder 2"/>
          <p:cNvSpPr>
            <a:spLocks noGrp="1"/>
          </p:cNvSpPr>
          <p:nvPr>
            <p:ph idx="1"/>
          </p:nvPr>
        </p:nvSpPr>
        <p:spPr/>
        <p:txBody>
          <a:bodyPr>
            <a:normAutofit/>
          </a:bodyPr>
          <a:lstStyle/>
          <a:p>
            <a:endParaRPr lang="sr-Cyrl-RS" sz="2400" dirty="0" smtClean="0"/>
          </a:p>
          <a:p>
            <a:endParaRPr lang="sr-Cyrl-RS" sz="2400" dirty="0" smtClean="0"/>
          </a:p>
          <a:p>
            <a:r>
              <a:rPr lang="sr-Cyrl-RS" sz="2400" dirty="0" smtClean="0"/>
              <a:t>Функција набавке обухвата послове набавке трговинског предузећа и осталих привредних организација.</a:t>
            </a:r>
          </a:p>
          <a:p>
            <a:r>
              <a:rPr lang="sr-Cyrl-RS" sz="2400" dirty="0" smtClean="0"/>
              <a:t>Спада у основну функцију без које трговинско предузеће не може да обавља своју  делатност.</a:t>
            </a:r>
          </a:p>
          <a:p>
            <a:r>
              <a:rPr lang="sr-Cyrl-RS" sz="2400" dirty="0" smtClean="0"/>
              <a:t>Набавком производно предузеће набавља сировине и материјале потребне за производњу.</a:t>
            </a:r>
          </a:p>
          <a:p>
            <a:r>
              <a:rPr lang="sr-Cyrl-RS" sz="2400" dirty="0" smtClean="0"/>
              <a:t>Набавком трговинско предузеће набавља</a:t>
            </a:r>
          </a:p>
          <a:p>
            <a:pPr>
              <a:buNone/>
            </a:pPr>
            <a:r>
              <a:rPr lang="sr-Cyrl-RS" sz="2400" dirty="0" smtClean="0"/>
              <a:t>робу за потребе велепродаје и малопродаје.</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143248"/>
            <a:ext cx="8241123" cy="2245688"/>
          </a:xfrm>
        </p:spPr>
        <p:txBody>
          <a:bodyPr>
            <a:noAutofit/>
          </a:bodyPr>
          <a:lstStyle/>
          <a:p>
            <a:r>
              <a:rPr lang="sr-Cyrl-RS" sz="2400" dirty="0" smtClean="0"/>
              <a:t>1.Процес  рада свих предузећа треба да буде уредно снабдевен</a:t>
            </a:r>
            <a:br>
              <a:rPr lang="sr-Cyrl-RS" sz="2400" dirty="0" smtClean="0"/>
            </a:br>
            <a:r>
              <a:rPr lang="sr-Cyrl-RS" sz="2400" dirty="0" smtClean="0"/>
              <a:t>2.У набавци се потенцира значај асортимана због деловања на потрошаче</a:t>
            </a:r>
            <a:br>
              <a:rPr lang="sr-Cyrl-RS" sz="2400" dirty="0" smtClean="0"/>
            </a:br>
            <a:r>
              <a:rPr lang="sr-Cyrl-RS" sz="2400" dirty="0" smtClean="0"/>
              <a:t>3.Питање количина набавке залиха робе које треба да служе као покриће</a:t>
            </a:r>
            <a:br>
              <a:rPr lang="sr-Cyrl-RS" sz="2400" dirty="0" smtClean="0"/>
            </a:br>
            <a:r>
              <a:rPr lang="sr-Cyrl-RS" sz="2400" dirty="0" smtClean="0"/>
              <a:t>4.Набавка је инструмент маркетинг микса                         </a:t>
            </a:r>
            <a:endParaRPr lang="en-US" sz="2400" dirty="0"/>
          </a:p>
        </p:txBody>
      </p:sp>
      <p:sp>
        <p:nvSpPr>
          <p:cNvPr id="3" name="Text Placeholder 2"/>
          <p:cNvSpPr>
            <a:spLocks noGrp="1"/>
          </p:cNvSpPr>
          <p:nvPr>
            <p:ph type="body" sz="half" idx="2"/>
          </p:nvPr>
        </p:nvSpPr>
        <p:spPr>
          <a:xfrm>
            <a:off x="3040443" y="5388936"/>
            <a:ext cx="5486400" cy="1469064"/>
          </a:xfrm>
        </p:spPr>
        <p:txBody>
          <a:bodyPr>
            <a:normAutofit/>
          </a:bodyPr>
          <a:lstStyle/>
          <a:p>
            <a:r>
              <a:rPr lang="sr-Cyrl-RS" sz="3200" dirty="0" smtClean="0"/>
              <a:t>ПОСЛОВИ КОЈЕ ОБУХВАТА НАБАВНА ФУНКЦИЈА:</a:t>
            </a:r>
            <a:endParaRPr lang="en-US" sz="3200" dirty="0"/>
          </a:p>
        </p:txBody>
      </p:sp>
      <p:pic>
        <p:nvPicPr>
          <p:cNvPr id="5" name="Picture Placeholder 4" descr="images (34).jpg"/>
          <p:cNvPicPr>
            <a:picLocks noGrp="1" noChangeAspect="1"/>
          </p:cNvPicPr>
          <p:nvPr>
            <p:ph type="pic" idx="1"/>
          </p:nvPr>
        </p:nvPicPr>
        <p:blipFill>
          <a:blip r:embed="rId2"/>
          <a:srcRect t="16071" b="16071"/>
          <a:stretch>
            <a:fillRect/>
          </a:stretch>
        </p:blipFill>
        <p:spPr>
          <a:xfrm>
            <a:off x="0" y="0"/>
            <a:ext cx="9144000" cy="2357430"/>
          </a:xfrm>
        </p:spPr>
      </p:pic>
      <p:sp>
        <p:nvSpPr>
          <p:cNvPr id="7" name="Up Arrow 6"/>
          <p:cNvSpPr/>
          <p:nvPr/>
        </p:nvSpPr>
        <p:spPr>
          <a:xfrm>
            <a:off x="8501090" y="5000636"/>
            <a:ext cx="357190" cy="10001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t>Сектор набавке у мешовитом трговинском предузећу: </a:t>
            </a:r>
            <a:endParaRPr lang="en-US" b="1" dirty="0"/>
          </a:p>
        </p:txBody>
      </p:sp>
      <p:sp>
        <p:nvSpPr>
          <p:cNvPr id="3" name="Content Placeholder 2"/>
          <p:cNvSpPr>
            <a:spLocks noGrp="1"/>
          </p:cNvSpPr>
          <p:nvPr>
            <p:ph idx="1"/>
          </p:nvPr>
        </p:nvSpPr>
        <p:spPr/>
        <p:txBody>
          <a:bodyPr/>
          <a:lstStyle/>
          <a:p>
            <a:endParaRPr lang="sr-Cyrl-RS" dirty="0" smtClean="0"/>
          </a:p>
          <a:p>
            <a:endParaRPr lang="sr-Cyrl-RS" dirty="0" smtClean="0"/>
          </a:p>
          <a:p>
            <a:r>
              <a:rPr lang="sr-Cyrl-RS" dirty="0" smtClean="0"/>
              <a:t>1.одељење прехрамбених производа</a:t>
            </a:r>
          </a:p>
          <a:p>
            <a:r>
              <a:rPr lang="sr-Cyrl-RS" dirty="0" smtClean="0"/>
              <a:t>2.одељење текстилних производа</a:t>
            </a:r>
          </a:p>
          <a:p>
            <a:r>
              <a:rPr lang="sr-Cyrl-RS" dirty="0" smtClean="0"/>
              <a:t>3.одељење електротехничких производа</a:t>
            </a:r>
          </a:p>
          <a:p>
            <a:r>
              <a:rPr lang="sr-Cyrl-RS" dirty="0" smtClean="0"/>
              <a:t>4.одељење хемијских производа</a:t>
            </a:r>
          </a:p>
          <a:p>
            <a:r>
              <a:rPr lang="sr-Cyrl-RS" dirty="0" smtClean="0"/>
              <a:t>5.складишта и транспорт</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Домаћи задатак</a:t>
            </a:r>
            <a:br>
              <a:rPr lang="sr-Cyrl-RS" dirty="0" smtClean="0"/>
            </a:br>
            <a:r>
              <a:rPr lang="sr-Cyrl-RS" dirty="0" smtClean="0"/>
              <a:t>одговорити на питања:</a:t>
            </a:r>
            <a:endParaRPr lang="en-US" dirty="0"/>
          </a:p>
        </p:txBody>
      </p:sp>
      <p:sp>
        <p:nvSpPr>
          <p:cNvPr id="3" name="Content Placeholder 2"/>
          <p:cNvSpPr>
            <a:spLocks noGrp="1"/>
          </p:cNvSpPr>
          <p:nvPr>
            <p:ph idx="1"/>
          </p:nvPr>
        </p:nvSpPr>
        <p:spPr/>
        <p:txBody>
          <a:bodyPr>
            <a:normAutofit/>
          </a:bodyPr>
          <a:lstStyle/>
          <a:p>
            <a:r>
              <a:rPr lang="sr-Cyrl-RS" sz="2800" dirty="0" smtClean="0"/>
              <a:t>1.Дефинишите функцију у организацији пословног процеса?</a:t>
            </a:r>
          </a:p>
          <a:p>
            <a:r>
              <a:rPr lang="sr-Cyrl-RS" sz="2800" dirty="0" smtClean="0"/>
              <a:t>2.Које су функције од маркетиншког значаја  и које се посебно описују?</a:t>
            </a:r>
          </a:p>
          <a:p>
            <a:r>
              <a:rPr lang="sr-Cyrl-RS" sz="2800" dirty="0" smtClean="0"/>
              <a:t>3</a:t>
            </a:r>
            <a:r>
              <a:rPr lang="sr-Cyrl-RS" sz="2800" dirty="0" smtClean="0"/>
              <a:t>.Шта представља функција набавке?</a:t>
            </a:r>
          </a:p>
          <a:p>
            <a:r>
              <a:rPr lang="sr-Cyrl-RS" sz="2800" dirty="0" smtClean="0"/>
              <a:t>4.Који су послови који обухватају  послове набавке?</a:t>
            </a:r>
          </a:p>
          <a:p>
            <a:r>
              <a:rPr lang="sr-Cyrl-RS" sz="2800" dirty="0" smtClean="0"/>
              <a:t>5.Шта чини сектор набавке у мешовитом трговинском предузећу?</a:t>
            </a:r>
          </a:p>
          <a:p>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57</TotalTime>
  <Words>194</Words>
  <Application>Microsoft Office PowerPoint</Application>
  <PresentationFormat>On-screen Show (4:3)</PresentationFormat>
  <Paragraphs>37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Theme</vt:lpstr>
      <vt:lpstr>*Организација пословних функција у предузећу *Организација набавне функције</vt:lpstr>
      <vt:lpstr>Функције  и организационе јединице</vt:lpstr>
      <vt:lpstr>Функција  (послови) набавке</vt:lpstr>
      <vt:lpstr>1.Процес  рада свих предузећа треба да буде уредно снабдевен 2.У набавци се потенцира значај асортимана због деловања на потрошаче 3.Питање количина набавке залиха робе које треба да служе као покриће 4.Набавка је инструмент маркетинг микса                         </vt:lpstr>
      <vt:lpstr>Сектор набавке у мешовитом трговинском предузећу: </vt:lpstr>
      <vt:lpstr>Домаћи задатак одговорити на питања:</vt:lpstr>
    </vt:vector>
  </TitlesOfParts>
  <Company>SnipeR's Redemption Network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*Организација пословних функција у предузећу *Организација набавне функције</dc:title>
  <dc:creator>new user</dc:creator>
  <cp:lastModifiedBy>new user</cp:lastModifiedBy>
  <cp:revision>4</cp:revision>
  <dcterms:created xsi:type="dcterms:W3CDTF">2020-04-03T18:00:26Z</dcterms:created>
  <dcterms:modified xsi:type="dcterms:W3CDTF">2020-04-03T19:48:04Z</dcterms:modified>
</cp:coreProperties>
</file>