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4B231-3FED-42FA-94DE-3D10F0079BE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99B317-8020-4D17-86CE-1E9B02C4A50C}">
      <dgm:prSet phldrT="[Text]" custT="1"/>
      <dgm:spPr/>
      <dgm:t>
        <a:bodyPr/>
        <a:lstStyle/>
        <a:p>
          <a:r>
            <a:rPr lang="sr-Cyrl-RS" sz="1400" dirty="0" smtClean="0"/>
            <a:t>Приходи од продаје производа и услуга</a:t>
          </a:r>
          <a:endParaRPr lang="en-US" sz="1400" dirty="0"/>
        </a:p>
      </dgm:t>
    </dgm:pt>
    <dgm:pt modelId="{6A2BE849-D5D2-4E2F-BAEA-0A37C0868AC7}" type="parTrans" cxnId="{4F72B382-80F7-4C4D-B547-51F000C1556F}">
      <dgm:prSet/>
      <dgm:spPr/>
      <dgm:t>
        <a:bodyPr/>
        <a:lstStyle/>
        <a:p>
          <a:endParaRPr lang="en-US"/>
        </a:p>
      </dgm:t>
    </dgm:pt>
    <dgm:pt modelId="{DA44A5F9-C7F7-47A6-8F33-61825BFAB504}" type="sibTrans" cxnId="{4F72B382-80F7-4C4D-B547-51F000C1556F}">
      <dgm:prSet/>
      <dgm:spPr/>
      <dgm:t>
        <a:bodyPr/>
        <a:lstStyle/>
        <a:p>
          <a:endParaRPr lang="en-US"/>
        </a:p>
      </dgm:t>
    </dgm:pt>
    <dgm:pt modelId="{521980C4-5828-4347-9023-D5F04C1DC8DC}">
      <dgm:prSet phldrT="[Text]" custT="1"/>
      <dgm:spPr/>
      <dgm:t>
        <a:bodyPr/>
        <a:lstStyle/>
        <a:p>
          <a:r>
            <a:rPr lang="sr-Cyrl-RS" sz="1400" dirty="0" smtClean="0"/>
            <a:t>Трошкови продатих  производа и услуга</a:t>
          </a:r>
          <a:endParaRPr lang="en-US" sz="1400" dirty="0"/>
        </a:p>
      </dgm:t>
    </dgm:pt>
    <dgm:pt modelId="{FF3F49CD-DCCA-4E68-98E8-163723606D84}" type="parTrans" cxnId="{C637197C-2150-444E-BBEA-B006FAF51E7F}">
      <dgm:prSet/>
      <dgm:spPr/>
      <dgm:t>
        <a:bodyPr/>
        <a:lstStyle/>
        <a:p>
          <a:endParaRPr lang="en-US"/>
        </a:p>
      </dgm:t>
    </dgm:pt>
    <dgm:pt modelId="{58FBCCA1-07E1-425C-8B93-A801D7F97CCA}" type="sibTrans" cxnId="{C637197C-2150-444E-BBEA-B006FAF51E7F}">
      <dgm:prSet/>
      <dgm:spPr/>
      <dgm:t>
        <a:bodyPr/>
        <a:lstStyle/>
        <a:p>
          <a:endParaRPr lang="en-US"/>
        </a:p>
      </dgm:t>
    </dgm:pt>
    <dgm:pt modelId="{2C4E3C82-BCC0-43EF-8561-03403FC3EA1A}">
      <dgm:prSet phldrT="[Text]"/>
      <dgm:spPr/>
      <dgm:t>
        <a:bodyPr/>
        <a:lstStyle/>
        <a:p>
          <a:r>
            <a:rPr lang="sr-Cyrl-RS" dirty="0" smtClean="0"/>
            <a:t>Бруто добитак</a:t>
          </a:r>
          <a:endParaRPr lang="en-US" dirty="0"/>
        </a:p>
      </dgm:t>
    </dgm:pt>
    <dgm:pt modelId="{223A0185-F7BE-4D10-B99B-179872730369}" type="parTrans" cxnId="{3604CB2F-7A96-4435-9780-3F28F6F59E88}">
      <dgm:prSet/>
      <dgm:spPr/>
      <dgm:t>
        <a:bodyPr/>
        <a:lstStyle/>
        <a:p>
          <a:endParaRPr lang="en-US"/>
        </a:p>
      </dgm:t>
    </dgm:pt>
    <dgm:pt modelId="{EC035C72-F95B-401A-8066-9794BC1F7B42}" type="sibTrans" cxnId="{3604CB2F-7A96-4435-9780-3F28F6F59E88}">
      <dgm:prSet/>
      <dgm:spPr/>
      <dgm:t>
        <a:bodyPr/>
        <a:lstStyle/>
        <a:p>
          <a:endParaRPr lang="en-US"/>
        </a:p>
      </dgm:t>
    </dgm:pt>
    <dgm:pt modelId="{D893DA19-2C4E-48F9-B972-350549E719A9}">
      <dgm:prSet phldrT="[Text]"/>
      <dgm:spPr/>
      <dgm:t>
        <a:bodyPr/>
        <a:lstStyle/>
        <a:p>
          <a:r>
            <a:rPr lang="sr-Cyrl-RS" dirty="0" smtClean="0"/>
            <a:t>Нето добитак</a:t>
          </a:r>
          <a:endParaRPr lang="en-US" dirty="0"/>
        </a:p>
      </dgm:t>
    </dgm:pt>
    <dgm:pt modelId="{16643620-E3E6-417A-B5F6-D0C6194B3395}" type="parTrans" cxnId="{BA1A5409-DBEE-4505-A5DA-545361E4233E}">
      <dgm:prSet/>
      <dgm:spPr/>
      <dgm:t>
        <a:bodyPr/>
        <a:lstStyle/>
        <a:p>
          <a:endParaRPr lang="en-US"/>
        </a:p>
      </dgm:t>
    </dgm:pt>
    <dgm:pt modelId="{35BEF2D2-319B-4876-8F7E-E9388440A2D1}" type="sibTrans" cxnId="{BA1A5409-DBEE-4505-A5DA-545361E4233E}">
      <dgm:prSet/>
      <dgm:spPr/>
      <dgm:t>
        <a:bodyPr/>
        <a:lstStyle/>
        <a:p>
          <a:endParaRPr lang="en-US"/>
        </a:p>
      </dgm:t>
    </dgm:pt>
    <dgm:pt modelId="{1CE998FE-565E-4BC4-80AE-495FBA6550DD}">
      <dgm:prSet phldrT="[Text]" custT="1"/>
      <dgm:spPr/>
      <dgm:t>
        <a:bodyPr/>
        <a:lstStyle/>
        <a:p>
          <a:r>
            <a:rPr lang="sr-Cyrl-RS" sz="1400" dirty="0" smtClean="0"/>
            <a:t>Ово је структура прихода и расхода</a:t>
          </a:r>
          <a:endParaRPr lang="en-US" sz="1400" dirty="0"/>
        </a:p>
      </dgm:t>
    </dgm:pt>
    <dgm:pt modelId="{EBD5A09C-44E0-4E53-B25A-21F46615644D}" type="parTrans" cxnId="{D8AEB4A5-0AEE-4953-8F72-FB69FBABDFF4}">
      <dgm:prSet/>
      <dgm:spPr/>
      <dgm:t>
        <a:bodyPr/>
        <a:lstStyle/>
        <a:p>
          <a:endParaRPr lang="en-US"/>
        </a:p>
      </dgm:t>
    </dgm:pt>
    <dgm:pt modelId="{B7947497-E229-4BEA-9CCE-996751A9E3D1}" type="sibTrans" cxnId="{D8AEB4A5-0AEE-4953-8F72-FB69FBABDFF4}">
      <dgm:prSet/>
      <dgm:spPr/>
      <dgm:t>
        <a:bodyPr/>
        <a:lstStyle/>
        <a:p>
          <a:endParaRPr lang="en-US"/>
        </a:p>
      </dgm:t>
    </dgm:pt>
    <dgm:pt modelId="{B0C834D7-6A13-4437-8ACB-9ECDF56243F9}" type="pres">
      <dgm:prSet presAssocID="{4C04B231-3FED-42FA-94DE-3D10F0079BE7}" presName="diagram" presStyleCnt="0">
        <dgm:presLayoutVars>
          <dgm:dir/>
          <dgm:resizeHandles val="exact"/>
        </dgm:presLayoutVars>
      </dgm:prSet>
      <dgm:spPr/>
    </dgm:pt>
    <dgm:pt modelId="{21F4A5AB-A452-4073-AC78-25F8BC9E6A6A}" type="pres">
      <dgm:prSet presAssocID="{7C99B317-8020-4D17-86CE-1E9B02C4A50C}" presName="node" presStyleLbl="node1" presStyleIdx="0" presStyleCnt="5">
        <dgm:presLayoutVars>
          <dgm:bulletEnabled val="1"/>
        </dgm:presLayoutVars>
      </dgm:prSet>
      <dgm:spPr/>
    </dgm:pt>
    <dgm:pt modelId="{7A13A61B-9174-41A3-BB57-50EF1BB6FF1C}" type="pres">
      <dgm:prSet presAssocID="{DA44A5F9-C7F7-47A6-8F33-61825BFAB504}" presName="sibTrans" presStyleLbl="sibTrans2D1" presStyleIdx="0" presStyleCnt="4"/>
      <dgm:spPr/>
    </dgm:pt>
    <dgm:pt modelId="{49F70092-691A-4AB8-84B0-8DF32A0F378E}" type="pres">
      <dgm:prSet presAssocID="{DA44A5F9-C7F7-47A6-8F33-61825BFAB504}" presName="connectorText" presStyleLbl="sibTrans2D1" presStyleIdx="0" presStyleCnt="4"/>
      <dgm:spPr/>
    </dgm:pt>
    <dgm:pt modelId="{27BDFE61-4F95-4081-95E8-2E23645D9936}" type="pres">
      <dgm:prSet presAssocID="{521980C4-5828-4347-9023-D5F04C1DC8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1E175-ACFB-4ABE-8258-A7CFC66253C0}" type="pres">
      <dgm:prSet presAssocID="{58FBCCA1-07E1-425C-8B93-A801D7F97CCA}" presName="sibTrans" presStyleLbl="sibTrans2D1" presStyleIdx="1" presStyleCnt="4"/>
      <dgm:spPr/>
    </dgm:pt>
    <dgm:pt modelId="{6F239AB4-4E4C-48F8-B510-B881164D8DE3}" type="pres">
      <dgm:prSet presAssocID="{58FBCCA1-07E1-425C-8B93-A801D7F97CCA}" presName="connectorText" presStyleLbl="sibTrans2D1" presStyleIdx="1" presStyleCnt="4"/>
      <dgm:spPr/>
    </dgm:pt>
    <dgm:pt modelId="{2CF8BC27-471A-45B9-8788-27F104EF0A35}" type="pres">
      <dgm:prSet presAssocID="{2C4E3C82-BCC0-43EF-8561-03403FC3EA1A}" presName="node" presStyleLbl="node1" presStyleIdx="2" presStyleCnt="5">
        <dgm:presLayoutVars>
          <dgm:bulletEnabled val="1"/>
        </dgm:presLayoutVars>
      </dgm:prSet>
      <dgm:spPr/>
    </dgm:pt>
    <dgm:pt modelId="{2DB366C4-D38D-410D-B491-083CDBD26F6C}" type="pres">
      <dgm:prSet presAssocID="{EC035C72-F95B-401A-8066-9794BC1F7B42}" presName="sibTrans" presStyleLbl="sibTrans2D1" presStyleIdx="2" presStyleCnt="4"/>
      <dgm:spPr/>
    </dgm:pt>
    <dgm:pt modelId="{5E550C28-EA46-430A-BCD2-79EA3562D1E4}" type="pres">
      <dgm:prSet presAssocID="{EC035C72-F95B-401A-8066-9794BC1F7B42}" presName="connectorText" presStyleLbl="sibTrans2D1" presStyleIdx="2" presStyleCnt="4"/>
      <dgm:spPr/>
    </dgm:pt>
    <dgm:pt modelId="{C856D621-CCCD-42B7-8660-3698A448AE59}" type="pres">
      <dgm:prSet presAssocID="{D893DA19-2C4E-48F9-B972-350549E719A9}" presName="node" presStyleLbl="node1" presStyleIdx="3" presStyleCnt="5">
        <dgm:presLayoutVars>
          <dgm:bulletEnabled val="1"/>
        </dgm:presLayoutVars>
      </dgm:prSet>
      <dgm:spPr/>
    </dgm:pt>
    <dgm:pt modelId="{155A7BF0-38E6-4CC5-A873-1725FE6FE758}" type="pres">
      <dgm:prSet presAssocID="{35BEF2D2-319B-4876-8F7E-E9388440A2D1}" presName="sibTrans" presStyleLbl="sibTrans2D1" presStyleIdx="3" presStyleCnt="4"/>
      <dgm:spPr/>
    </dgm:pt>
    <dgm:pt modelId="{73F67685-DD52-4CF1-89C8-EBE54BD6FD65}" type="pres">
      <dgm:prSet presAssocID="{35BEF2D2-319B-4876-8F7E-E9388440A2D1}" presName="connectorText" presStyleLbl="sibTrans2D1" presStyleIdx="3" presStyleCnt="4"/>
      <dgm:spPr/>
    </dgm:pt>
    <dgm:pt modelId="{2726CB27-2C49-4B72-8433-619A57879531}" type="pres">
      <dgm:prSet presAssocID="{1CE998FE-565E-4BC4-80AE-495FBA6550DD}" presName="node" presStyleLbl="node1" presStyleIdx="4" presStyleCnt="5">
        <dgm:presLayoutVars>
          <dgm:bulletEnabled val="1"/>
        </dgm:presLayoutVars>
      </dgm:prSet>
      <dgm:spPr/>
    </dgm:pt>
  </dgm:ptLst>
  <dgm:cxnLst>
    <dgm:cxn modelId="{960E358D-6CDE-4C8D-840B-E5DE6ECD6CAD}" type="presOf" srcId="{4C04B231-3FED-42FA-94DE-3D10F0079BE7}" destId="{B0C834D7-6A13-4437-8ACB-9ECDF56243F9}" srcOrd="0" destOrd="0" presId="urn:microsoft.com/office/officeart/2005/8/layout/process5"/>
    <dgm:cxn modelId="{00681773-4709-499A-8CC6-ED3B25C43262}" type="presOf" srcId="{2C4E3C82-BCC0-43EF-8561-03403FC3EA1A}" destId="{2CF8BC27-471A-45B9-8788-27F104EF0A35}" srcOrd="0" destOrd="0" presId="urn:microsoft.com/office/officeart/2005/8/layout/process5"/>
    <dgm:cxn modelId="{133781A7-A2AA-4E9E-B268-ABD9C6EEA8E6}" type="presOf" srcId="{1CE998FE-565E-4BC4-80AE-495FBA6550DD}" destId="{2726CB27-2C49-4B72-8433-619A57879531}" srcOrd="0" destOrd="0" presId="urn:microsoft.com/office/officeart/2005/8/layout/process5"/>
    <dgm:cxn modelId="{A6ACDA4A-98FC-492D-9098-39E9EF4A36EE}" type="presOf" srcId="{EC035C72-F95B-401A-8066-9794BC1F7B42}" destId="{5E550C28-EA46-430A-BCD2-79EA3562D1E4}" srcOrd="1" destOrd="0" presId="urn:microsoft.com/office/officeart/2005/8/layout/process5"/>
    <dgm:cxn modelId="{D06558DA-2DDA-4725-B56F-9ECD68F253D0}" type="presOf" srcId="{58FBCCA1-07E1-425C-8B93-A801D7F97CCA}" destId="{C5E1E175-ACFB-4ABE-8258-A7CFC66253C0}" srcOrd="0" destOrd="0" presId="urn:microsoft.com/office/officeart/2005/8/layout/process5"/>
    <dgm:cxn modelId="{36026520-CEFA-43FC-A680-1B7FFEF0AF14}" type="presOf" srcId="{521980C4-5828-4347-9023-D5F04C1DC8DC}" destId="{27BDFE61-4F95-4081-95E8-2E23645D9936}" srcOrd="0" destOrd="0" presId="urn:microsoft.com/office/officeart/2005/8/layout/process5"/>
    <dgm:cxn modelId="{258D58E6-7FAA-469A-A70B-22BD67D754E1}" type="presOf" srcId="{EC035C72-F95B-401A-8066-9794BC1F7B42}" destId="{2DB366C4-D38D-410D-B491-083CDBD26F6C}" srcOrd="0" destOrd="0" presId="urn:microsoft.com/office/officeart/2005/8/layout/process5"/>
    <dgm:cxn modelId="{3604CB2F-7A96-4435-9780-3F28F6F59E88}" srcId="{4C04B231-3FED-42FA-94DE-3D10F0079BE7}" destId="{2C4E3C82-BCC0-43EF-8561-03403FC3EA1A}" srcOrd="2" destOrd="0" parTransId="{223A0185-F7BE-4D10-B99B-179872730369}" sibTransId="{EC035C72-F95B-401A-8066-9794BC1F7B42}"/>
    <dgm:cxn modelId="{A996419F-5FAD-4207-AF28-20B982F05EC6}" type="presOf" srcId="{35BEF2D2-319B-4876-8F7E-E9388440A2D1}" destId="{155A7BF0-38E6-4CC5-A873-1725FE6FE758}" srcOrd="0" destOrd="0" presId="urn:microsoft.com/office/officeart/2005/8/layout/process5"/>
    <dgm:cxn modelId="{C637197C-2150-444E-BBEA-B006FAF51E7F}" srcId="{4C04B231-3FED-42FA-94DE-3D10F0079BE7}" destId="{521980C4-5828-4347-9023-D5F04C1DC8DC}" srcOrd="1" destOrd="0" parTransId="{FF3F49CD-DCCA-4E68-98E8-163723606D84}" sibTransId="{58FBCCA1-07E1-425C-8B93-A801D7F97CCA}"/>
    <dgm:cxn modelId="{D8AEB4A5-0AEE-4953-8F72-FB69FBABDFF4}" srcId="{4C04B231-3FED-42FA-94DE-3D10F0079BE7}" destId="{1CE998FE-565E-4BC4-80AE-495FBA6550DD}" srcOrd="4" destOrd="0" parTransId="{EBD5A09C-44E0-4E53-B25A-21F46615644D}" sibTransId="{B7947497-E229-4BEA-9CCE-996751A9E3D1}"/>
    <dgm:cxn modelId="{6BA1FFA3-7F12-4E3B-AE66-49DD901989A2}" type="presOf" srcId="{58FBCCA1-07E1-425C-8B93-A801D7F97CCA}" destId="{6F239AB4-4E4C-48F8-B510-B881164D8DE3}" srcOrd="1" destOrd="0" presId="urn:microsoft.com/office/officeart/2005/8/layout/process5"/>
    <dgm:cxn modelId="{283EAC24-8C44-4025-95B2-978807628F1E}" type="presOf" srcId="{7C99B317-8020-4D17-86CE-1E9B02C4A50C}" destId="{21F4A5AB-A452-4073-AC78-25F8BC9E6A6A}" srcOrd="0" destOrd="0" presId="urn:microsoft.com/office/officeart/2005/8/layout/process5"/>
    <dgm:cxn modelId="{A958B9A2-A367-40E7-B231-AAF8819AD988}" type="presOf" srcId="{35BEF2D2-319B-4876-8F7E-E9388440A2D1}" destId="{73F67685-DD52-4CF1-89C8-EBE54BD6FD65}" srcOrd="1" destOrd="0" presId="urn:microsoft.com/office/officeart/2005/8/layout/process5"/>
    <dgm:cxn modelId="{4F72B382-80F7-4C4D-B547-51F000C1556F}" srcId="{4C04B231-3FED-42FA-94DE-3D10F0079BE7}" destId="{7C99B317-8020-4D17-86CE-1E9B02C4A50C}" srcOrd="0" destOrd="0" parTransId="{6A2BE849-D5D2-4E2F-BAEA-0A37C0868AC7}" sibTransId="{DA44A5F9-C7F7-47A6-8F33-61825BFAB504}"/>
    <dgm:cxn modelId="{BA1A5409-DBEE-4505-A5DA-545361E4233E}" srcId="{4C04B231-3FED-42FA-94DE-3D10F0079BE7}" destId="{D893DA19-2C4E-48F9-B972-350549E719A9}" srcOrd="3" destOrd="0" parTransId="{16643620-E3E6-417A-B5F6-D0C6194B3395}" sibTransId="{35BEF2D2-319B-4876-8F7E-E9388440A2D1}"/>
    <dgm:cxn modelId="{3BA43F61-3C80-4643-8E2C-18F3BAF3F7C0}" type="presOf" srcId="{DA44A5F9-C7F7-47A6-8F33-61825BFAB504}" destId="{7A13A61B-9174-41A3-BB57-50EF1BB6FF1C}" srcOrd="0" destOrd="0" presId="urn:microsoft.com/office/officeart/2005/8/layout/process5"/>
    <dgm:cxn modelId="{08FBFF8B-4D11-4B45-BFAF-F30E06090B64}" type="presOf" srcId="{D893DA19-2C4E-48F9-B972-350549E719A9}" destId="{C856D621-CCCD-42B7-8660-3698A448AE59}" srcOrd="0" destOrd="0" presId="urn:microsoft.com/office/officeart/2005/8/layout/process5"/>
    <dgm:cxn modelId="{BA2E395B-FDBB-4B8D-80F4-CFCFFEFBBAFB}" type="presOf" srcId="{DA44A5F9-C7F7-47A6-8F33-61825BFAB504}" destId="{49F70092-691A-4AB8-84B0-8DF32A0F378E}" srcOrd="1" destOrd="0" presId="urn:microsoft.com/office/officeart/2005/8/layout/process5"/>
    <dgm:cxn modelId="{CFFD7515-6056-4F1E-9598-B848D24FACEA}" type="presParOf" srcId="{B0C834D7-6A13-4437-8ACB-9ECDF56243F9}" destId="{21F4A5AB-A452-4073-AC78-25F8BC9E6A6A}" srcOrd="0" destOrd="0" presId="urn:microsoft.com/office/officeart/2005/8/layout/process5"/>
    <dgm:cxn modelId="{B40144D7-3808-4C26-8FC2-4EA523303062}" type="presParOf" srcId="{B0C834D7-6A13-4437-8ACB-9ECDF56243F9}" destId="{7A13A61B-9174-41A3-BB57-50EF1BB6FF1C}" srcOrd="1" destOrd="0" presId="urn:microsoft.com/office/officeart/2005/8/layout/process5"/>
    <dgm:cxn modelId="{D655B8CB-925C-433C-91CB-6091D10C6CE6}" type="presParOf" srcId="{7A13A61B-9174-41A3-BB57-50EF1BB6FF1C}" destId="{49F70092-691A-4AB8-84B0-8DF32A0F378E}" srcOrd="0" destOrd="0" presId="urn:microsoft.com/office/officeart/2005/8/layout/process5"/>
    <dgm:cxn modelId="{8C823EAE-A699-4889-BE03-B70BCDE5AADE}" type="presParOf" srcId="{B0C834D7-6A13-4437-8ACB-9ECDF56243F9}" destId="{27BDFE61-4F95-4081-95E8-2E23645D9936}" srcOrd="2" destOrd="0" presId="urn:microsoft.com/office/officeart/2005/8/layout/process5"/>
    <dgm:cxn modelId="{66C80F1B-635C-44F2-B1B3-162CD3BABCC2}" type="presParOf" srcId="{B0C834D7-6A13-4437-8ACB-9ECDF56243F9}" destId="{C5E1E175-ACFB-4ABE-8258-A7CFC66253C0}" srcOrd="3" destOrd="0" presId="urn:microsoft.com/office/officeart/2005/8/layout/process5"/>
    <dgm:cxn modelId="{E92D24FB-C3CD-491E-B4F2-E73BC8C05F60}" type="presParOf" srcId="{C5E1E175-ACFB-4ABE-8258-A7CFC66253C0}" destId="{6F239AB4-4E4C-48F8-B510-B881164D8DE3}" srcOrd="0" destOrd="0" presId="urn:microsoft.com/office/officeart/2005/8/layout/process5"/>
    <dgm:cxn modelId="{0AC624DD-D367-4CBA-91B9-16DF4A0C1525}" type="presParOf" srcId="{B0C834D7-6A13-4437-8ACB-9ECDF56243F9}" destId="{2CF8BC27-471A-45B9-8788-27F104EF0A35}" srcOrd="4" destOrd="0" presId="urn:microsoft.com/office/officeart/2005/8/layout/process5"/>
    <dgm:cxn modelId="{A8CEB306-FE0F-4D94-9052-340151607D0B}" type="presParOf" srcId="{B0C834D7-6A13-4437-8ACB-9ECDF56243F9}" destId="{2DB366C4-D38D-410D-B491-083CDBD26F6C}" srcOrd="5" destOrd="0" presId="urn:microsoft.com/office/officeart/2005/8/layout/process5"/>
    <dgm:cxn modelId="{E0D11DD0-9470-42E5-A5A9-6A2B7BEC6E9D}" type="presParOf" srcId="{2DB366C4-D38D-410D-B491-083CDBD26F6C}" destId="{5E550C28-EA46-430A-BCD2-79EA3562D1E4}" srcOrd="0" destOrd="0" presId="urn:microsoft.com/office/officeart/2005/8/layout/process5"/>
    <dgm:cxn modelId="{1E4CF893-2236-4644-B0DC-0C9D303CA9DB}" type="presParOf" srcId="{B0C834D7-6A13-4437-8ACB-9ECDF56243F9}" destId="{C856D621-CCCD-42B7-8660-3698A448AE59}" srcOrd="6" destOrd="0" presId="urn:microsoft.com/office/officeart/2005/8/layout/process5"/>
    <dgm:cxn modelId="{9A3A3CE4-B7E8-44CA-86F0-87656E4C5612}" type="presParOf" srcId="{B0C834D7-6A13-4437-8ACB-9ECDF56243F9}" destId="{155A7BF0-38E6-4CC5-A873-1725FE6FE758}" srcOrd="7" destOrd="0" presId="urn:microsoft.com/office/officeart/2005/8/layout/process5"/>
    <dgm:cxn modelId="{FC7F17A0-346D-4F18-A3C5-140F2719F6E9}" type="presParOf" srcId="{155A7BF0-38E6-4CC5-A873-1725FE6FE758}" destId="{73F67685-DD52-4CF1-89C8-EBE54BD6FD65}" srcOrd="0" destOrd="0" presId="urn:microsoft.com/office/officeart/2005/8/layout/process5"/>
    <dgm:cxn modelId="{4A097A51-68A4-475C-B9FD-A91701CEED5A}" type="presParOf" srcId="{B0C834D7-6A13-4437-8ACB-9ECDF56243F9}" destId="{2726CB27-2C49-4B72-8433-619A57879531}" srcOrd="8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/>
          <a:lstStyle/>
          <a:p>
            <a:r>
              <a:rPr lang="sr-Cyrl-RS" dirty="0" smtClean="0"/>
              <a:t>СРЕЋАН РАД!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86256"/>
            <a:ext cx="7772400" cy="1143007"/>
          </a:xfrm>
        </p:spPr>
        <p:txBody>
          <a:bodyPr/>
          <a:lstStyle/>
          <a:p>
            <a:r>
              <a:rPr lang="sr-Cyrl-RS" b="1" dirty="0" smtClean="0"/>
              <a:t>Пословни приходи и расходи</a:t>
            </a:r>
          </a:p>
          <a:p>
            <a:endParaRPr lang="sr-Cyrl-RS" b="1" dirty="0" smtClean="0"/>
          </a:p>
          <a:p>
            <a:endParaRPr lang="sr-Cyrl-RS" b="1" dirty="0" smtClean="0"/>
          </a:p>
          <a:p>
            <a:endParaRPr lang="sr-Cyrl-R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37304" y="2285992"/>
            <a:ext cx="526939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Појам укупног прихода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Праћење и евидентирање прихода и расхода предузећа прописано је Законом о рачуноводство и ревизији.</a:t>
            </a:r>
            <a:endParaRPr lang="sr-Cyrl-RS" sz="2400" b="1" dirty="0" smtClean="0"/>
          </a:p>
          <a:p>
            <a:r>
              <a:rPr lang="sr-Cyrl-RS" sz="2400" b="1" dirty="0" smtClean="0"/>
              <a:t>ПРИХОДИ:</a:t>
            </a:r>
            <a:endParaRPr lang="sr-Cyrl-RS" sz="2400" b="1" dirty="0" smtClean="0"/>
          </a:p>
          <a:p>
            <a:r>
              <a:rPr lang="sr-Cyrl-RS" sz="2400" b="1" dirty="0" smtClean="0"/>
              <a:t>Приход</a:t>
            </a:r>
            <a:r>
              <a:rPr lang="sr-Cyrl-RS" sz="2400" dirty="0" smtClean="0"/>
              <a:t>  се дефинише као бруто прилив економских користи у одређеном периоду , које се остварује из редовног пословања предузећа, када овај прилив повећава сопствени капитал.</a:t>
            </a:r>
          </a:p>
          <a:p>
            <a:r>
              <a:rPr lang="sr-Cyrl-RS" sz="2400" dirty="0" smtClean="0"/>
              <a:t>Приходи се могу остварити и по основу употребе средстава предузећа од стране  других у виду прилива од камата, дивиденди...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2800" dirty="0" smtClean="0">
                <a:effectLst/>
              </a:rPr>
              <a:t>Вредносни показатељи пословања предузећа огледају се у односима и структури </a:t>
            </a:r>
            <a:r>
              <a:rPr lang="sr-Cyrl-RS" sz="2800" b="0" u="sng" dirty="0" smtClean="0">
                <a:effectLst/>
              </a:rPr>
              <a:t>прихода и расхода.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Расходи</a:t>
            </a:r>
            <a:r>
              <a:rPr lang="sr-Cyrl-RS" dirty="0" smtClean="0"/>
              <a:t> се дефинишу као смањења економских користи која настају пословањем предузећа у одређеном периоду.</a:t>
            </a:r>
          </a:p>
          <a:p>
            <a:r>
              <a:rPr lang="sr-Cyrl-RS" dirty="0" smtClean="0"/>
              <a:t>Обухватају све трошкове и издатке који настају у предузећу.</a:t>
            </a:r>
          </a:p>
          <a:p>
            <a:pPr lvl="1"/>
            <a:r>
              <a:rPr lang="sr-Cyrl-RS" b="1" dirty="0" smtClean="0"/>
              <a:t>ПОСЛОВНИ РАСХОДИ </a:t>
            </a:r>
            <a:r>
              <a:rPr lang="sr-Cyrl-RS" dirty="0" smtClean="0"/>
              <a:t>–трошења која настају као последица пословања предузећа и у њих се могу набројати: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Расходи: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3000364" y="5072074"/>
            <a:ext cx="2286016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57950" y="5429264"/>
            <a:ext cx="484632" cy="1192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2400" dirty="0" smtClean="0"/>
              <a:t>1.ТРОШКОВИ СИРОВИНА И МАТЕРИЈАЛА</a:t>
            </a:r>
          </a:p>
          <a:p>
            <a:r>
              <a:rPr lang="sr-Cyrl-RS" sz="2400" dirty="0" smtClean="0"/>
              <a:t>2.ТРОШКОВИ ЗАРАДА ЗАПОСЛЕНИХ</a:t>
            </a:r>
          </a:p>
          <a:p>
            <a:r>
              <a:rPr lang="sr-Cyrl-RS" sz="2400" dirty="0" smtClean="0"/>
              <a:t>3.ТРОШКОВИ АМОРТИЗАЦИЈЕ И ДРУГИ ПОСЛОВНИ ТРОШКОВИ</a:t>
            </a:r>
          </a:p>
          <a:p>
            <a:r>
              <a:rPr lang="sr-Cyrl-RS" sz="2400" dirty="0" smtClean="0"/>
              <a:t>*Пословни приходи чине суштину предузећа.</a:t>
            </a:r>
          </a:p>
          <a:p>
            <a:r>
              <a:rPr lang="sr-Cyrl-RS" sz="2400" b="1" dirty="0" smtClean="0"/>
              <a:t>ПРИХОДИ</a:t>
            </a:r>
            <a:r>
              <a:rPr lang="sr-Cyrl-RS" sz="2400" dirty="0" smtClean="0"/>
              <a:t> могу настати:</a:t>
            </a:r>
          </a:p>
          <a:p>
            <a:r>
              <a:rPr lang="sr-Cyrl-RS" sz="2400" dirty="0" smtClean="0"/>
              <a:t>1.к</a:t>
            </a:r>
            <a:r>
              <a:rPr lang="sr-Cyrl-RS" sz="2400" dirty="0" smtClean="0"/>
              <a:t>ада предузеће оствари добитак по основу продаје основних средстава</a:t>
            </a:r>
          </a:p>
          <a:p>
            <a:r>
              <a:rPr lang="sr-Cyrl-RS" sz="2400" dirty="0" smtClean="0"/>
              <a:t>2.када предузеће оствари добитак по основу нематеријалних улагања</a:t>
            </a:r>
          </a:p>
          <a:p>
            <a:r>
              <a:rPr lang="sr-Cyrl-RS" sz="2400" dirty="0" smtClean="0"/>
              <a:t>3.продајом свог учешћа у капиталу</a:t>
            </a:r>
          </a:p>
          <a:p>
            <a:r>
              <a:rPr lang="sr-Cyrl-RS" sz="2400" dirty="0" smtClean="0"/>
              <a:t>4.приходи од резервних делова, инвентара, приходи из ранијих година, основних средстава....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246" y="5286388"/>
            <a:ext cx="214314" cy="135732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1524000" y="500042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400" dirty="0" smtClean="0"/>
              <a:t>Ученици се упућују на уџбеник стране 77 и 78. Домаћи задатак садржи питања на која можете одговорити: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/>
              <a:t>Сва додатна објашњења имате у уџбенику за све што имате нејасноће решићемо заједно, појаснићу путем вибер групе.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Домаћи задатак шаљите на мејл адресу а ко није у могућности мејлом нека пошаље путем вибер групе.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1. Дефинишите приходе</a:t>
            </a:r>
          </a:p>
          <a:p>
            <a:r>
              <a:rPr lang="sr-Cyrl-RS" dirty="0" smtClean="0"/>
              <a:t>2. Дефинишите расходе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3. На који начин настају приходи</a:t>
            </a:r>
          </a:p>
          <a:p>
            <a:r>
              <a:rPr lang="sr-Cyrl-RS" dirty="0" smtClean="0"/>
              <a:t>4. На који начин настају расходи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215338" y="85723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000232" y="3714752"/>
            <a:ext cx="3500462" cy="1571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294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СРЕЋАН РАД!</vt:lpstr>
      <vt:lpstr>Вредносни показатељи пословања предузећа огледају се у односима и структури прихода и расхода.</vt:lpstr>
      <vt:lpstr>Расходи:</vt:lpstr>
      <vt:lpstr>Slide 4</vt:lpstr>
      <vt:lpstr>Slide 5</vt:lpstr>
      <vt:lpstr>Ученици се упућују на уџбеник стране 77 и 78. Домаћи задатак садржи питања на која можете одговорити: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omiljena rođaka</dc:title>
  <dc:creator>new user</dc:creator>
  <cp:lastModifiedBy>new user</cp:lastModifiedBy>
  <cp:revision>2</cp:revision>
  <dcterms:created xsi:type="dcterms:W3CDTF">2018-11-18T10:30:52Z</dcterms:created>
  <dcterms:modified xsi:type="dcterms:W3CDTF">2020-03-22T17:14:32Z</dcterms:modified>
</cp:coreProperties>
</file>