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PRINCIP POSLOVANJA RENTABILNOSTI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Obradili smo princip produktivnosti i ekonomičnosti. Ostala je još rentabilnost kao princip sa kojim treba da se upoznamo, kao merenje ostvarenosti uspeha i rezultata preduzeća.</a:t>
            </a:r>
            <a:endParaRPr lang="en-US" dirty="0"/>
          </a:p>
        </p:txBody>
      </p:sp>
      <p:pic>
        <p:nvPicPr>
          <p:cNvPr id="4" name="Picture 3" descr="images (3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00570"/>
            <a:ext cx="4572032" cy="200026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rentabilnosti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 dirty="0" smtClean="0"/>
              <a:t>Rentabilnost predstavlja ekonomski princip poslovanja preduzeća čijom se primjenom – sa manjom masom angažovanih sredstava ostvaruje veća dobit. </a:t>
            </a:r>
            <a:endParaRPr lang="sr-Latn-RS" sz="2400" dirty="0" smtClean="0"/>
          </a:p>
          <a:p>
            <a:r>
              <a:rPr lang="vi-VN" sz="2400" dirty="0" smtClean="0"/>
              <a:t>Ona pokazuje i izražava efikasnost angažovanih sredstava, kao i isplativost poslovanja preduzeća.</a:t>
            </a:r>
            <a:endParaRPr lang="sr-Latn-RS" sz="2400" dirty="0" smtClean="0"/>
          </a:p>
          <a:p>
            <a:r>
              <a:rPr lang="vi-VN" sz="2400" dirty="0" smtClean="0"/>
              <a:t> Rentabilnost je jedan od najznačajnijih izraza kvaliteta ekonomije poslovanja svakog preduzeća.</a:t>
            </a:r>
            <a:r>
              <a:rPr lang="sr-Latn-RS" sz="2400" dirty="0" smtClean="0"/>
              <a:t> </a:t>
            </a:r>
          </a:p>
          <a:p>
            <a:r>
              <a:rPr lang="vi-VN" sz="2400" dirty="0" smtClean="0"/>
              <a:t>Dobitak je motiv onog ko raspolaže slobodnim sredstvima </a:t>
            </a:r>
            <a:r>
              <a:rPr lang="sr-Latn-RS" sz="2400" dirty="0" smtClean="0"/>
              <a:t>.</a:t>
            </a:r>
            <a:r>
              <a:rPr lang="vi-VN" sz="2400" dirty="0" smtClean="0"/>
              <a:t> </a:t>
            </a:r>
            <a:endParaRPr lang="en-US" sz="2400" dirty="0"/>
          </a:p>
        </p:txBody>
      </p:sp>
      <p:pic>
        <p:nvPicPr>
          <p:cNvPr id="4" name="Picture 3" descr="ETPI_06_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5429288"/>
            <a:ext cx="7072362" cy="1500174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/>
              <a:t>ODNOS PRIHODA I RASHODA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2400" dirty="0" smtClean="0"/>
              <a:t>POSMATRAN KROZ RENTABILNOST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drugoj</a:t>
            </a:r>
            <a:r>
              <a:rPr lang="en-US" dirty="0" smtClean="0"/>
              <a:t> </a:t>
            </a:r>
            <a:r>
              <a:rPr lang="en-US" dirty="0" err="1" smtClean="0"/>
              <a:t>strani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nužni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poslovanja,ekonomskih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stvaranja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Ulaganja</a:t>
            </a:r>
            <a:r>
              <a:rPr lang="en-US" dirty="0" smtClean="0"/>
              <a:t> se </a:t>
            </a:r>
            <a:r>
              <a:rPr lang="en-US" dirty="0" err="1" smtClean="0"/>
              <a:t>ispoljavaju</a:t>
            </a:r>
            <a:r>
              <a:rPr lang="en-US" dirty="0" smtClean="0"/>
              <a:t> u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  <a:r>
              <a:rPr lang="en-US" dirty="0" err="1" smtClean="0"/>
              <a:t>angažovanja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trošenja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je </a:t>
            </a:r>
            <a:r>
              <a:rPr lang="en-US" dirty="0" err="1" smtClean="0"/>
              <a:t>uspješnije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 smtClean="0"/>
              <a:t>stvaraju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trošenje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angažovanje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sr-Latn-RS" dirty="0" smtClean="0"/>
              <a:t>.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prihodi</a:t>
            </a:r>
            <a:r>
              <a:rPr lang="en-US" b="1" dirty="0" smtClean="0"/>
              <a:t> </a:t>
            </a:r>
            <a:r>
              <a:rPr lang="en-US" b="1" dirty="0" err="1" smtClean="0"/>
              <a:t>veći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rashoda</a:t>
            </a:r>
            <a:r>
              <a:rPr lang="en-US" b="1" dirty="0" smtClean="0"/>
              <a:t>, </a:t>
            </a:r>
            <a:r>
              <a:rPr lang="en-US" b="1" dirty="0" err="1" smtClean="0"/>
              <a:t>ostvarena</a:t>
            </a:r>
            <a:r>
              <a:rPr lang="en-US" b="1" dirty="0" smtClean="0"/>
              <a:t> je </a:t>
            </a:r>
            <a:r>
              <a:rPr lang="en-US" b="1" dirty="0" err="1" smtClean="0"/>
              <a:t>dobit</a:t>
            </a:r>
            <a:r>
              <a:rPr lang="en-US" b="1" dirty="0" smtClean="0"/>
              <a:t>, </a:t>
            </a:r>
            <a:r>
              <a:rPr lang="en-US" b="1" dirty="0" err="1" smtClean="0"/>
              <a:t>odnosno</a:t>
            </a:r>
            <a:r>
              <a:rPr lang="en-US" b="1" dirty="0" smtClean="0"/>
              <a:t> </a:t>
            </a:r>
            <a:r>
              <a:rPr lang="en-US" b="1" dirty="0" err="1" smtClean="0"/>
              <a:t>poslovanje</a:t>
            </a:r>
            <a:r>
              <a:rPr lang="en-US" b="1" dirty="0" smtClean="0"/>
              <a:t> je </a:t>
            </a:r>
            <a:r>
              <a:rPr lang="en-US" b="1" dirty="0" err="1" smtClean="0"/>
              <a:t>bilo</a:t>
            </a:r>
            <a:r>
              <a:rPr lang="en-US" b="1" dirty="0" smtClean="0"/>
              <a:t> </a:t>
            </a:r>
            <a:r>
              <a:rPr lang="en-US" b="1" dirty="0" err="1" smtClean="0"/>
              <a:t>rentabilno</a:t>
            </a:r>
            <a:r>
              <a:rPr lang="en-US" b="1" dirty="0" smtClean="0"/>
              <a:t>. </a:t>
            </a:r>
            <a:endParaRPr lang="sr-Latn-RS" b="1" dirty="0" smtClean="0"/>
          </a:p>
          <a:p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prihodi</a:t>
            </a:r>
            <a:r>
              <a:rPr lang="en-US" b="1" dirty="0" smtClean="0"/>
              <a:t> </a:t>
            </a:r>
            <a:r>
              <a:rPr lang="en-US" b="1" dirty="0" err="1" smtClean="0"/>
              <a:t>manji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rashoda</a:t>
            </a:r>
            <a:r>
              <a:rPr lang="en-US" b="1" dirty="0" smtClean="0"/>
              <a:t>, </a:t>
            </a:r>
            <a:r>
              <a:rPr lang="en-US" b="1" dirty="0" err="1" smtClean="0"/>
              <a:t>ostvaren</a:t>
            </a:r>
            <a:r>
              <a:rPr lang="en-US" b="1" dirty="0" smtClean="0"/>
              <a:t> je </a:t>
            </a:r>
            <a:r>
              <a:rPr lang="en-US" b="1" dirty="0" err="1" smtClean="0"/>
              <a:t>gubitak</a:t>
            </a:r>
            <a:r>
              <a:rPr lang="en-US" b="1" dirty="0" smtClean="0"/>
              <a:t>, </a:t>
            </a:r>
            <a:r>
              <a:rPr lang="en-US" b="1" dirty="0" err="1" smtClean="0"/>
              <a:t>odnosno</a:t>
            </a:r>
            <a:r>
              <a:rPr lang="en-US" b="1" dirty="0" smtClean="0"/>
              <a:t> </a:t>
            </a:r>
            <a:r>
              <a:rPr lang="en-US" b="1" dirty="0" err="1" smtClean="0"/>
              <a:t>poslovanje</a:t>
            </a:r>
            <a:r>
              <a:rPr lang="en-US" b="1" dirty="0" smtClean="0"/>
              <a:t> je </a:t>
            </a:r>
            <a:r>
              <a:rPr lang="en-US" b="1" dirty="0" err="1" smtClean="0"/>
              <a:t>bilo</a:t>
            </a:r>
            <a:r>
              <a:rPr lang="en-US" b="1" dirty="0" smtClean="0"/>
              <a:t> </a:t>
            </a:r>
            <a:r>
              <a:rPr lang="en-US" b="1" dirty="0" err="1" smtClean="0"/>
              <a:t>nerentabilno</a:t>
            </a:r>
            <a:r>
              <a:rPr lang="sr-Latn-RS" b="1" dirty="0" smtClean="0"/>
              <a:t>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214678" y="1142984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pis_srednje_sko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57166"/>
            <a:ext cx="4071966" cy="168592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Cilj preduzeća kroz rentabilnost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 dirty="0" smtClean="0"/>
              <a:t>Preduzeće je zainteresovano da angažuje što manje sredstava po jedinici proizvoda i za datu količinu proizvodnje, a da to angažovanje, na kraju ciklusa poslovanja donese što veći dobitak.</a:t>
            </a:r>
            <a:endParaRPr lang="sr-Latn-RS" sz="2400" dirty="0" smtClean="0"/>
          </a:p>
          <a:p>
            <a:r>
              <a:rPr lang="vi-VN" sz="2400" dirty="0" smtClean="0"/>
              <a:t> Na taj način se kapital, odnosno sredstva preduzeća uvećavaju i oplođuju.</a:t>
            </a:r>
            <a:endParaRPr lang="sr-Latn-RS" sz="2400" dirty="0" smtClean="0"/>
          </a:p>
          <a:p>
            <a:r>
              <a:rPr lang="vi-VN" sz="2400" dirty="0" smtClean="0"/>
              <a:t>U odnosu na sredstva, cilj preduzeća je što brže kretanje i cirkulisanje angažovanih sredstava u procesu poslovanja. </a:t>
            </a:r>
            <a:endParaRPr lang="sr-Latn-RS" sz="2400" dirty="0" smtClean="0"/>
          </a:p>
          <a:p>
            <a:r>
              <a:rPr lang="vi-VN" sz="2400" dirty="0" smtClean="0"/>
              <a:t>Time se sredstva brže obrću u svojoj funkciji i donose veću dobit. </a:t>
            </a:r>
            <a:endParaRPr lang="en-US" sz="24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Domaći zadatak, odgovorite na pitanja i dostavite u classroom kao i do sada.</a:t>
            </a:r>
            <a:br>
              <a:rPr lang="sr-Latn-RS" dirty="0" smtClean="0"/>
            </a:br>
            <a:r>
              <a:rPr lang="sr-Latn-RS" dirty="0" smtClean="0"/>
              <a:t>Srećan rad!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Latn-RS" dirty="0" smtClean="0"/>
              <a:t>Objasnite pojam i definiciju principa rentabilnosti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Analizirajte odnos prihoda i rashoda kroz rentabilnost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Cilj preduzeća kroz princip rentabilnosti, pojasniti</a:t>
            </a:r>
          </a:p>
          <a:p>
            <a:pPr marL="457200" indent="-457200">
              <a:buAutoNum type="arabicPeriod"/>
            </a:pPr>
            <a:endParaRPr lang="sr-Latn-R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428596" y="5143512"/>
            <a:ext cx="1557342" cy="11430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286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PRINCIP POSLOVANJA RENTABILNOSTI</vt:lpstr>
      <vt:lpstr>Pojam rentabilnosti</vt:lpstr>
      <vt:lpstr>ODNOS PRIHODA I RASHODA</vt:lpstr>
      <vt:lpstr>Cilj preduzeća kroz rentabilnost</vt:lpstr>
      <vt:lpstr>Domaći zadatak, odgovorite na pitanja i dostavite u classroom kao i do sada. Srećan rad!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3</cp:revision>
  <dcterms:created xsi:type="dcterms:W3CDTF">2020-04-17T16:46:06Z</dcterms:created>
  <dcterms:modified xsi:type="dcterms:W3CDTF">2020-05-03T10:31:08Z</dcterms:modified>
</cp:coreProperties>
</file>