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4/20/2020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4/20/2020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Принцип пословања - економичност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Овом презентацијом обрадићемо још  један економски принцип у пословању   предузећа.  Поред  рентабилности и продуктивности постоји и еконоичност као принцип пословања и мерења остварености резултата.</a:t>
            </a:r>
            <a:endParaRPr lang="en-US" dirty="0"/>
          </a:p>
        </p:txBody>
      </p:sp>
      <p:pic>
        <p:nvPicPr>
          <p:cNvPr id="4" name="Picture 3" descr="Hristos Voskre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3643314"/>
            <a:ext cx="2105025" cy="30384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Појам економичности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Принцип</a:t>
            </a:r>
            <a:r>
              <a:rPr lang="en-US" sz="2000" dirty="0" smtClean="0"/>
              <a:t> </a:t>
            </a:r>
            <a:r>
              <a:rPr lang="en-US" sz="2000" dirty="0" err="1" smtClean="0"/>
              <a:t>економичности</a:t>
            </a:r>
            <a:r>
              <a:rPr lang="en-US" sz="2000" dirty="0" smtClean="0"/>
              <a:t> </a:t>
            </a:r>
            <a:r>
              <a:rPr lang="en-US" sz="2000" dirty="0" err="1" smtClean="0"/>
              <a:t>или</a:t>
            </a:r>
            <a:r>
              <a:rPr lang="en-US" sz="2000" dirty="0" smtClean="0"/>
              <a:t> </a:t>
            </a:r>
            <a:r>
              <a:rPr lang="en-US" sz="2000" dirty="0" err="1" smtClean="0"/>
              <a:t>економске</a:t>
            </a:r>
            <a:r>
              <a:rPr lang="en-US" sz="2000" dirty="0" smtClean="0"/>
              <a:t> </a:t>
            </a:r>
            <a:r>
              <a:rPr lang="en-US" sz="2000" dirty="0" err="1" smtClean="0"/>
              <a:t>рационалности</a:t>
            </a:r>
            <a:r>
              <a:rPr lang="en-US" sz="2000" dirty="0" smtClean="0"/>
              <a:t>, </a:t>
            </a:r>
            <a:r>
              <a:rPr lang="en-US" sz="2000" dirty="0" err="1" smtClean="0"/>
              <a:t>своди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остварење</a:t>
            </a:r>
            <a:r>
              <a:rPr lang="en-US" sz="2000" dirty="0" smtClean="0"/>
              <a:t> </a:t>
            </a:r>
            <a:r>
              <a:rPr lang="en-US" sz="2000" dirty="0" err="1" smtClean="0"/>
              <a:t>што</a:t>
            </a:r>
            <a:r>
              <a:rPr lang="en-US" sz="2000" dirty="0" smtClean="0"/>
              <a:t> </a:t>
            </a:r>
            <a:r>
              <a:rPr lang="en-US" sz="2000" dirty="0" err="1" smtClean="0"/>
              <a:t>већег</a:t>
            </a:r>
            <a:r>
              <a:rPr lang="en-US" sz="2000" dirty="0" smtClean="0"/>
              <a:t> </a:t>
            </a:r>
            <a:r>
              <a:rPr lang="en-US" sz="2000" dirty="0" err="1" smtClean="0"/>
              <a:t>економског</a:t>
            </a:r>
            <a:r>
              <a:rPr lang="en-US" sz="2000" dirty="0" smtClean="0"/>
              <a:t> </a:t>
            </a:r>
            <a:r>
              <a:rPr lang="en-US" sz="2000" dirty="0" err="1" smtClean="0"/>
              <a:t>резултата</a:t>
            </a:r>
            <a:r>
              <a:rPr lang="en-US" sz="2000" dirty="0" smtClean="0"/>
              <a:t> </a:t>
            </a:r>
            <a:r>
              <a:rPr lang="en-US" sz="2000" dirty="0" err="1" smtClean="0"/>
              <a:t>кориштењем</a:t>
            </a:r>
            <a:r>
              <a:rPr lang="en-US" sz="2000" dirty="0" smtClean="0"/>
              <a:t> </a:t>
            </a:r>
            <a:r>
              <a:rPr lang="en-US" sz="2000" dirty="0" err="1" smtClean="0"/>
              <a:t>расположивих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производних</a:t>
            </a:r>
            <a:r>
              <a:rPr lang="en-US" sz="2000" dirty="0" smtClean="0"/>
              <a:t> </a:t>
            </a:r>
            <a:r>
              <a:rPr lang="en-US" sz="2000" dirty="0" err="1" smtClean="0"/>
              <a:t>чинилаца</a:t>
            </a:r>
            <a:r>
              <a:rPr lang="en-US" sz="2000" dirty="0" smtClean="0"/>
              <a:t>. </a:t>
            </a:r>
            <a:r>
              <a:rPr lang="en-US" sz="2000" dirty="0" err="1" smtClean="0"/>
              <a:t>Суштина</a:t>
            </a:r>
            <a:r>
              <a:rPr lang="en-US" sz="2000" dirty="0" smtClean="0"/>
              <a:t> </a:t>
            </a:r>
            <a:r>
              <a:rPr lang="en-US" sz="2000" dirty="0" err="1" smtClean="0"/>
              <a:t>економичности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у </a:t>
            </a:r>
            <a:r>
              <a:rPr lang="en-US" sz="2000" dirty="0" err="1" smtClean="0"/>
              <a:t>штедњи</a:t>
            </a:r>
            <a:r>
              <a:rPr lang="en-US" sz="2000" dirty="0" smtClean="0"/>
              <a:t> и </a:t>
            </a:r>
            <a:r>
              <a:rPr lang="en-US" sz="2000" dirty="0" err="1" smtClean="0"/>
              <a:t>економисању</a:t>
            </a:r>
            <a:r>
              <a:rPr lang="en-US" sz="2000" dirty="0" smtClean="0"/>
              <a:t> </a:t>
            </a:r>
            <a:r>
              <a:rPr lang="en-US" sz="2000" dirty="0" err="1" smtClean="0"/>
              <a:t>елемената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производње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предузећа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-</a:t>
            </a:r>
            <a:r>
              <a:rPr lang="en-US" sz="2000" dirty="0" err="1" smtClean="0"/>
              <a:t>Економичност</a:t>
            </a:r>
            <a:r>
              <a:rPr lang="en-US" sz="2000" dirty="0" smtClean="0"/>
              <a:t> </a:t>
            </a:r>
            <a:r>
              <a:rPr lang="en-US" sz="2000" dirty="0" err="1" smtClean="0"/>
              <a:t>подразумева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производња</a:t>
            </a:r>
            <a:r>
              <a:rPr lang="en-US" sz="2000" dirty="0" smtClean="0"/>
              <a:t> </a:t>
            </a:r>
            <a:r>
              <a:rPr lang="en-US" sz="2000" dirty="0" err="1" smtClean="0"/>
              <a:t>оствари</a:t>
            </a:r>
            <a:r>
              <a:rPr lang="en-US" sz="2000" dirty="0" smtClean="0"/>
              <a:t> </a:t>
            </a:r>
            <a:r>
              <a:rPr lang="en-US" sz="2000" dirty="0" err="1" smtClean="0"/>
              <a:t>са</a:t>
            </a:r>
            <a:r>
              <a:rPr lang="en-US" sz="2000" dirty="0" smtClean="0"/>
              <a:t> </a:t>
            </a:r>
            <a:r>
              <a:rPr lang="en-US" sz="2000" dirty="0" err="1" smtClean="0"/>
              <a:t>што</a:t>
            </a:r>
            <a:r>
              <a:rPr lang="en-US" sz="2000" dirty="0" smtClean="0"/>
              <a:t> </a:t>
            </a:r>
            <a:r>
              <a:rPr lang="en-US" sz="2000" dirty="0" err="1" smtClean="0"/>
              <a:t>мањим</a:t>
            </a:r>
            <a:r>
              <a:rPr lang="en-US" sz="2000" dirty="0" smtClean="0"/>
              <a:t> </a:t>
            </a:r>
            <a:r>
              <a:rPr lang="en-US" sz="2000" dirty="0" err="1" smtClean="0"/>
              <a:t>утрошцима</a:t>
            </a:r>
            <a:r>
              <a:rPr lang="en-US" sz="2000" dirty="0" smtClean="0"/>
              <a:t> </a:t>
            </a:r>
            <a:r>
              <a:rPr lang="en-US" sz="2000" dirty="0" err="1" smtClean="0"/>
              <a:t>ресурса</a:t>
            </a:r>
            <a:r>
              <a:rPr lang="en-US" sz="2000" dirty="0" smtClean="0"/>
              <a:t>, </a:t>
            </a:r>
            <a:r>
              <a:rPr lang="en-US" sz="2000" dirty="0" err="1" smtClean="0"/>
              <a:t>односно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задаци</a:t>
            </a:r>
            <a:r>
              <a:rPr lang="en-US" sz="2000" dirty="0" smtClean="0"/>
              <a:t> </a:t>
            </a:r>
            <a:r>
              <a:rPr lang="en-US" sz="2000" dirty="0" err="1" smtClean="0"/>
              <a:t>процеса</a:t>
            </a:r>
            <a:r>
              <a:rPr lang="en-US" sz="2000" dirty="0" smtClean="0"/>
              <a:t> </a:t>
            </a:r>
            <a:r>
              <a:rPr lang="en-US" sz="2000" dirty="0" err="1" smtClean="0"/>
              <a:t>пословања</a:t>
            </a:r>
            <a:r>
              <a:rPr lang="en-US" sz="2000" dirty="0" smtClean="0"/>
              <a:t> </a:t>
            </a:r>
            <a:r>
              <a:rPr lang="en-US" sz="2000" dirty="0" err="1" smtClean="0"/>
              <a:t>обаве</a:t>
            </a:r>
            <a:r>
              <a:rPr lang="en-US" sz="2000" dirty="0" smtClean="0"/>
              <a:t> </a:t>
            </a:r>
            <a:r>
              <a:rPr lang="en-US" sz="2000" dirty="0" err="1" smtClean="0"/>
              <a:t>уз</a:t>
            </a:r>
            <a:r>
              <a:rPr lang="en-US" sz="2000" dirty="0" smtClean="0"/>
              <a:t> </a:t>
            </a:r>
            <a:r>
              <a:rPr lang="en-US" sz="2000" dirty="0" err="1" smtClean="0"/>
              <a:t>што</a:t>
            </a:r>
            <a:r>
              <a:rPr lang="en-US" sz="2000" dirty="0" smtClean="0"/>
              <a:t> </a:t>
            </a:r>
            <a:r>
              <a:rPr lang="en-US" sz="2000" dirty="0" err="1" smtClean="0"/>
              <a:t>мање</a:t>
            </a:r>
            <a:r>
              <a:rPr lang="en-US" sz="2000" dirty="0" smtClean="0"/>
              <a:t> </a:t>
            </a:r>
            <a:r>
              <a:rPr lang="en-US" sz="2000" dirty="0" err="1" smtClean="0"/>
              <a:t>трошкове</a:t>
            </a:r>
            <a:r>
              <a:rPr lang="en-US" sz="2000" dirty="0" smtClean="0"/>
              <a:t>. </a:t>
            </a:r>
            <a:r>
              <a:rPr lang="en-US" sz="2000" dirty="0" err="1" smtClean="0"/>
              <a:t>Економично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оно</a:t>
            </a:r>
            <a:r>
              <a:rPr lang="en-US" sz="2000" dirty="0" smtClean="0"/>
              <a:t> </a:t>
            </a:r>
            <a:r>
              <a:rPr lang="en-US" sz="2000" dirty="0" err="1" smtClean="0"/>
              <a:t>пословање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које</a:t>
            </a:r>
            <a:r>
              <a:rPr lang="en-US" sz="2000" dirty="0" smtClean="0"/>
              <a:t> </a:t>
            </a:r>
            <a:r>
              <a:rPr lang="en-US" sz="2000" dirty="0" err="1" smtClean="0"/>
              <a:t>уз</a:t>
            </a:r>
            <a:r>
              <a:rPr lang="en-US" sz="2000" dirty="0" smtClean="0"/>
              <a:t> </a:t>
            </a:r>
            <a:r>
              <a:rPr lang="en-US" sz="2000" dirty="0" err="1" smtClean="0"/>
              <a:t>најмање</a:t>
            </a:r>
            <a:r>
              <a:rPr lang="en-US" sz="2000" dirty="0" smtClean="0"/>
              <a:t> </a:t>
            </a:r>
            <a:r>
              <a:rPr lang="en-US" sz="2000" dirty="0" err="1" smtClean="0"/>
              <a:t>трошкове</a:t>
            </a:r>
            <a:r>
              <a:rPr lang="en-US" sz="2000" dirty="0" smtClean="0"/>
              <a:t> </a:t>
            </a:r>
            <a:r>
              <a:rPr lang="en-US" sz="2000" dirty="0" err="1" smtClean="0"/>
              <a:t>постиже</a:t>
            </a:r>
            <a:r>
              <a:rPr lang="en-US" sz="2000" dirty="0" smtClean="0"/>
              <a:t> </a:t>
            </a:r>
            <a:r>
              <a:rPr lang="en-US" sz="2000" dirty="0" err="1" smtClean="0"/>
              <a:t>највећи</a:t>
            </a:r>
            <a:r>
              <a:rPr lang="en-US" sz="2000" dirty="0" smtClean="0"/>
              <a:t> </a:t>
            </a:r>
            <a:r>
              <a:rPr lang="en-US" sz="2000" dirty="0" err="1" smtClean="0"/>
              <a:t>учинак</a:t>
            </a:r>
            <a:r>
              <a:rPr lang="en-US" sz="2000" dirty="0" smtClean="0"/>
              <a:t>.</a:t>
            </a:r>
          </a:p>
          <a:p>
            <a:endParaRPr lang="en-US" sz="2000" dirty="0"/>
          </a:p>
        </p:txBody>
      </p:sp>
      <p:pic>
        <p:nvPicPr>
          <p:cNvPr id="4" name="Picture 3" descr="download (5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4572008"/>
            <a:ext cx="4572032" cy="18669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/>
              <a:t>Начин обрачунавања економичности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800" b="1" dirty="0" err="1" smtClean="0"/>
              <a:t>Квантитативно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економичност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се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изражава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као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однос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количине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производа</a:t>
            </a:r>
            <a:r>
              <a:rPr lang="en-US" sz="1800" b="1" dirty="0" smtClean="0"/>
              <a:t> и </a:t>
            </a:r>
            <a:r>
              <a:rPr lang="en-US" sz="1800" b="1" dirty="0" err="1" smtClean="0"/>
              <a:t>трошкова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производње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утрошака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материјала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рада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средстава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за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рад</a:t>
            </a:r>
            <a:r>
              <a:rPr lang="en-US" sz="1800" b="1" dirty="0" smtClean="0"/>
              <a:t>)</a:t>
            </a:r>
            <a:r>
              <a:rPr lang="en-US" sz="1800" dirty="0" smtClean="0"/>
              <a:t>. </a:t>
            </a:r>
            <a:r>
              <a:rPr lang="en-US" sz="1800" dirty="0" err="1" smtClean="0"/>
              <a:t>Ако</a:t>
            </a:r>
            <a:r>
              <a:rPr lang="en-US" sz="1800" dirty="0" smtClean="0"/>
              <a:t> </a:t>
            </a:r>
            <a:r>
              <a:rPr lang="en-US" sz="1800" dirty="0" err="1" smtClean="0"/>
              <a:t>са</a:t>
            </a:r>
            <a:r>
              <a:rPr lang="sr-Cyrl-RS" sz="1800" dirty="0" smtClean="0"/>
              <a:t>:</a:t>
            </a:r>
          </a:p>
          <a:p>
            <a:r>
              <a:rPr lang="en-US" sz="1800" dirty="0" smtClean="0"/>
              <a:t> </a:t>
            </a:r>
            <a:r>
              <a:rPr lang="en-US" sz="1800" b="1" dirty="0" smtClean="0"/>
              <a:t>Е</a:t>
            </a:r>
            <a:r>
              <a:rPr lang="sr-Cyrl-RS" sz="1800" b="1" dirty="0" smtClean="0"/>
              <a:t> - </a:t>
            </a:r>
            <a:r>
              <a:rPr lang="en-US" sz="1800" dirty="0" smtClean="0"/>
              <a:t> </a:t>
            </a:r>
            <a:r>
              <a:rPr lang="en-US" sz="1800" dirty="0" err="1" smtClean="0"/>
              <a:t>означимо</a:t>
            </a:r>
            <a:r>
              <a:rPr lang="en-US" sz="1800" dirty="0" smtClean="0"/>
              <a:t> </a:t>
            </a:r>
            <a:r>
              <a:rPr lang="en-US" sz="1800" dirty="0" err="1" smtClean="0"/>
              <a:t>економичност</a:t>
            </a:r>
            <a:r>
              <a:rPr lang="en-US" sz="1800" dirty="0" smtClean="0"/>
              <a:t>, </a:t>
            </a:r>
            <a:endParaRPr lang="sr-Cyrl-RS" sz="1800" dirty="0" smtClean="0"/>
          </a:p>
          <a:p>
            <a:r>
              <a:rPr lang="en-US" sz="1800" b="1" dirty="0" smtClean="0"/>
              <a:t>V</a:t>
            </a:r>
            <a:r>
              <a:rPr lang="sr-Cyrl-RS" sz="1800" b="1" dirty="0" smtClean="0"/>
              <a:t> -</a:t>
            </a:r>
            <a:r>
              <a:rPr lang="en-US" sz="1800" dirty="0" smtClean="0"/>
              <a:t> </a:t>
            </a:r>
            <a:r>
              <a:rPr lang="en-US" sz="1800" dirty="0" err="1" smtClean="0"/>
              <a:t>као</a:t>
            </a:r>
            <a:r>
              <a:rPr lang="en-US" sz="1800" dirty="0" smtClean="0"/>
              <a:t> </a:t>
            </a:r>
            <a:r>
              <a:rPr lang="en-US" sz="1800" dirty="0" err="1" smtClean="0"/>
              <a:t>вредност</a:t>
            </a:r>
            <a:r>
              <a:rPr lang="en-US" sz="1800" dirty="0" smtClean="0"/>
              <a:t> </a:t>
            </a:r>
            <a:r>
              <a:rPr lang="en-US" sz="1800" dirty="0" err="1" smtClean="0"/>
              <a:t>производње</a:t>
            </a:r>
            <a:r>
              <a:rPr lang="en-US" sz="1800" dirty="0" smtClean="0"/>
              <a:t> </a:t>
            </a:r>
            <a:r>
              <a:rPr lang="en-US" sz="1800" dirty="0" err="1" smtClean="0"/>
              <a:t>обрачунате</a:t>
            </a:r>
            <a:r>
              <a:rPr lang="en-US" sz="1800" dirty="0" smtClean="0"/>
              <a:t> </a:t>
            </a:r>
            <a:r>
              <a:rPr lang="en-US" sz="1800" dirty="0" err="1" smtClean="0"/>
              <a:t>по</a:t>
            </a:r>
            <a:r>
              <a:rPr lang="en-US" sz="1800" dirty="0" smtClean="0"/>
              <a:t> </a:t>
            </a:r>
            <a:r>
              <a:rPr lang="en-US" sz="1800" dirty="0" err="1" smtClean="0"/>
              <a:t>сталним</a:t>
            </a:r>
            <a:r>
              <a:rPr lang="en-US" sz="1800" dirty="0" smtClean="0"/>
              <a:t> </a:t>
            </a:r>
            <a:r>
              <a:rPr lang="en-US" sz="1800" dirty="0" err="1" smtClean="0"/>
              <a:t>ценама</a:t>
            </a:r>
            <a:r>
              <a:rPr lang="en-US" sz="1800" dirty="0" smtClean="0"/>
              <a:t> и</a:t>
            </a:r>
            <a:endParaRPr lang="sr-Cyrl-RS" sz="1800" dirty="0" smtClean="0"/>
          </a:p>
          <a:p>
            <a:r>
              <a:rPr lang="en-US" sz="1800" dirty="0" smtClean="0"/>
              <a:t> </a:t>
            </a:r>
            <a:r>
              <a:rPr lang="en-US" sz="1800" b="1" dirty="0" smtClean="0"/>
              <a:t>Т</a:t>
            </a:r>
            <a:r>
              <a:rPr lang="sr-Cyrl-RS" sz="1800" b="1" dirty="0" smtClean="0"/>
              <a:t> - </a:t>
            </a:r>
            <a:r>
              <a:rPr lang="en-US" sz="1800" dirty="0" smtClean="0"/>
              <a:t> </a:t>
            </a:r>
            <a:r>
              <a:rPr lang="en-US" sz="1800" dirty="0" err="1" smtClean="0"/>
              <a:t>као</a:t>
            </a:r>
            <a:r>
              <a:rPr lang="en-US" sz="1800" dirty="0" smtClean="0"/>
              <a:t> </a:t>
            </a:r>
            <a:r>
              <a:rPr lang="en-US" sz="1800" dirty="0" err="1" smtClean="0"/>
              <a:t>трошкове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производње</a:t>
            </a:r>
            <a:r>
              <a:rPr lang="en-US" sz="1800" dirty="0" smtClean="0"/>
              <a:t> (</a:t>
            </a:r>
            <a:r>
              <a:rPr lang="en-US" sz="1800" dirty="0" err="1" smtClean="0"/>
              <a:t>укупне</a:t>
            </a:r>
            <a:r>
              <a:rPr lang="en-US" sz="1800" dirty="0" smtClean="0"/>
              <a:t>),</a:t>
            </a:r>
            <a:endParaRPr lang="sr-Cyrl-RS" sz="1800" dirty="0" smtClean="0"/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онда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економичност</a:t>
            </a:r>
            <a:r>
              <a:rPr lang="en-US" sz="1800" dirty="0" smtClean="0"/>
              <a:t> </a:t>
            </a:r>
            <a:r>
              <a:rPr lang="en-US" sz="1800" dirty="0" err="1" smtClean="0"/>
              <a:t>изражава</a:t>
            </a:r>
            <a:r>
              <a:rPr lang="en-US" sz="1800" dirty="0" smtClean="0"/>
              <a:t> </a:t>
            </a:r>
            <a:r>
              <a:rPr lang="en-US" sz="1800" dirty="0" err="1" smtClean="0"/>
              <a:t>као</a:t>
            </a:r>
            <a:endParaRPr lang="sr-Cyrl-RS" sz="1800" dirty="0" smtClean="0"/>
          </a:p>
          <a:p>
            <a:r>
              <a:rPr lang="sr-Cyrl-RS" sz="1800" b="1" dirty="0" smtClean="0"/>
              <a:t> </a:t>
            </a:r>
            <a:r>
              <a:rPr lang="en-US" sz="1800" b="1" dirty="0" smtClean="0"/>
              <a:t>       </a:t>
            </a:r>
            <a:br>
              <a:rPr lang="en-US" sz="1800" b="1" dirty="0" smtClean="0"/>
            </a:br>
            <a:r>
              <a:rPr lang="en-US" sz="1800" b="1" dirty="0" smtClean="0"/>
              <a:t>Е = </a:t>
            </a:r>
            <a:r>
              <a:rPr lang="en-US" sz="1800" b="1" dirty="0" smtClean="0"/>
              <a:t>_</a:t>
            </a:r>
            <a:r>
              <a:rPr lang="sr-Latn-RS" sz="1800" b="1" dirty="0" smtClean="0"/>
              <a:t>V</a:t>
            </a:r>
            <a:r>
              <a:rPr lang="en-US" sz="1800" b="1" dirty="0" smtClean="0"/>
              <a:t>__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       </a:t>
            </a:r>
            <a:r>
              <a:rPr lang="sr-Latn-RS" sz="1800" b="1" dirty="0" smtClean="0"/>
              <a:t>   T</a:t>
            </a:r>
            <a:endParaRPr lang="en-US" sz="1800" dirty="0" smtClean="0"/>
          </a:p>
          <a:p>
            <a:endParaRPr lang="sr-Cyrl-RS" sz="1800" dirty="0" smtClean="0"/>
          </a:p>
          <a:p>
            <a:endParaRPr lang="sr-Cyrl-RS" sz="1800" dirty="0" smtClean="0"/>
          </a:p>
          <a:p>
            <a:endParaRPr lang="sr-Cyrl-RS" sz="1800" dirty="0" smtClean="0"/>
          </a:p>
          <a:p>
            <a:endParaRPr lang="sr-Cyrl-RS" sz="1800" dirty="0" smtClean="0"/>
          </a:p>
          <a:p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/>
            </a:r>
            <a:br>
              <a:rPr lang="en-US" sz="1800" b="1" dirty="0" smtClean="0"/>
            </a:br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sr-Cyrl-RS" sz="1600" dirty="0" smtClean="0"/>
              <a:t>*</a:t>
            </a:r>
            <a:r>
              <a:rPr lang="en-US" sz="1600" dirty="0" err="1" smtClean="0"/>
              <a:t>Најчешће</a:t>
            </a:r>
            <a:r>
              <a:rPr lang="en-US" sz="1600" dirty="0" smtClean="0"/>
              <a:t> </a:t>
            </a:r>
            <a:r>
              <a:rPr lang="en-US" sz="1600" dirty="0" err="1" smtClean="0"/>
              <a:t>се</a:t>
            </a:r>
            <a:r>
              <a:rPr lang="en-US" sz="1600" dirty="0" smtClean="0"/>
              <a:t> </a:t>
            </a:r>
            <a:r>
              <a:rPr lang="en-US" sz="1600" dirty="0" err="1" smtClean="0"/>
              <a:t>економичност</a:t>
            </a:r>
            <a:r>
              <a:rPr lang="en-US" sz="1600" dirty="0" smtClean="0"/>
              <a:t> </a:t>
            </a:r>
            <a:r>
              <a:rPr lang="en-US" sz="1600" dirty="0" err="1" smtClean="0"/>
              <a:t>изражава</a:t>
            </a:r>
            <a:r>
              <a:rPr lang="en-US" sz="1600" dirty="0" smtClean="0"/>
              <a:t> </a:t>
            </a:r>
            <a:r>
              <a:rPr lang="en-US" sz="1600" dirty="0" err="1" smtClean="0"/>
              <a:t>као</a:t>
            </a:r>
            <a:r>
              <a:rPr lang="en-US" sz="1600" dirty="0" smtClean="0"/>
              <a:t> </a:t>
            </a:r>
            <a:r>
              <a:rPr lang="en-US" sz="1600" dirty="0" err="1" smtClean="0"/>
              <a:t>однос</a:t>
            </a:r>
            <a:r>
              <a:rPr lang="en-US" sz="1600" dirty="0" smtClean="0"/>
              <a:t> </a:t>
            </a:r>
            <a:r>
              <a:rPr lang="en-US" sz="1600" dirty="0" err="1" smtClean="0"/>
              <a:t>између</a:t>
            </a:r>
            <a:r>
              <a:rPr lang="en-US" sz="1600" dirty="0" smtClean="0"/>
              <a:t> </a:t>
            </a:r>
            <a:r>
              <a:rPr lang="en-US" sz="1600" dirty="0" err="1" smtClean="0"/>
              <a:t>укупног</a:t>
            </a:r>
            <a:r>
              <a:rPr lang="en-US" sz="1600" dirty="0" smtClean="0"/>
              <a:t> </a:t>
            </a:r>
            <a:r>
              <a:rPr lang="en-US" sz="1600" dirty="0" err="1" smtClean="0"/>
              <a:t>прихода</a:t>
            </a:r>
            <a:r>
              <a:rPr lang="en-US" sz="1600" dirty="0" smtClean="0"/>
              <a:t> и </a:t>
            </a:r>
            <a:r>
              <a:rPr lang="en-US" sz="1600" dirty="0" err="1" smtClean="0"/>
              <a:t>укупних</a:t>
            </a:r>
            <a:r>
              <a:rPr lang="en-US" sz="1600" dirty="0" smtClean="0"/>
              <a:t> </a:t>
            </a:r>
            <a:r>
              <a:rPr lang="en-US" sz="1600" dirty="0" err="1" smtClean="0"/>
              <a:t>трошкова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sr-Cyrl-RS" sz="1600" dirty="0" smtClean="0"/>
              <a:t>*</a:t>
            </a:r>
            <a:r>
              <a:rPr lang="en-US" sz="1600" dirty="0" err="1" smtClean="0"/>
              <a:t>Свако</a:t>
            </a:r>
            <a:r>
              <a:rPr lang="en-US" sz="1600" dirty="0" smtClean="0"/>
              <a:t> </a:t>
            </a:r>
            <a:r>
              <a:rPr lang="en-US" sz="1600" dirty="0" err="1" smtClean="0"/>
              <a:t>рационално</a:t>
            </a:r>
            <a:r>
              <a:rPr lang="en-US" sz="1600" dirty="0" smtClean="0"/>
              <a:t> </a:t>
            </a:r>
            <a:r>
              <a:rPr lang="en-US" sz="1600" dirty="0" err="1" smtClean="0"/>
              <a:t>привређивање</a:t>
            </a:r>
            <a:r>
              <a:rPr lang="en-US" sz="1600" dirty="0" smtClean="0"/>
              <a:t> </a:t>
            </a:r>
            <a:r>
              <a:rPr lang="en-US" sz="1600" dirty="0" err="1" smtClean="0"/>
              <a:t>настоји</a:t>
            </a:r>
            <a:r>
              <a:rPr lang="en-US" sz="1600" dirty="0" smtClean="0"/>
              <a:t> </a:t>
            </a:r>
            <a:r>
              <a:rPr lang="en-US" sz="1600" dirty="0" err="1" smtClean="0"/>
              <a:t>да</a:t>
            </a:r>
            <a:r>
              <a:rPr lang="en-US" sz="1600" dirty="0" smtClean="0"/>
              <a:t> </a:t>
            </a:r>
            <a:r>
              <a:rPr lang="en-US" sz="1600" dirty="0" err="1" smtClean="0"/>
              <a:t>уз</a:t>
            </a:r>
            <a:r>
              <a:rPr lang="en-US" sz="1600" dirty="0" smtClean="0"/>
              <a:t> </a:t>
            </a:r>
            <a:r>
              <a:rPr lang="en-US" sz="1600" dirty="0" err="1" smtClean="0"/>
              <a:t>што</a:t>
            </a:r>
            <a:r>
              <a:rPr lang="en-US" sz="1600" dirty="0" smtClean="0"/>
              <a:t> </a:t>
            </a:r>
            <a:r>
              <a:rPr lang="en-US" sz="1600" dirty="0" err="1" smtClean="0"/>
              <a:t>мање</a:t>
            </a:r>
            <a:r>
              <a:rPr lang="en-US" sz="1600" dirty="0" smtClean="0"/>
              <a:t> </a:t>
            </a:r>
            <a:r>
              <a:rPr lang="en-US" sz="1600" dirty="0" err="1" smtClean="0"/>
              <a:t>трошкове</a:t>
            </a:r>
            <a:r>
              <a:rPr lang="en-US" sz="1600" dirty="0" smtClean="0"/>
              <a:t> </a:t>
            </a:r>
            <a:r>
              <a:rPr lang="en-US" sz="1600" dirty="0" err="1" smtClean="0"/>
              <a:t>постигне</a:t>
            </a:r>
            <a:r>
              <a:rPr lang="en-US" sz="1600" dirty="0" smtClean="0"/>
              <a:t> </a:t>
            </a:r>
            <a:r>
              <a:rPr lang="en-US" sz="1600" dirty="0" err="1" smtClean="0"/>
              <a:t>што</a:t>
            </a:r>
            <a:r>
              <a:rPr lang="en-US" sz="1600" dirty="0" smtClean="0"/>
              <a:t> </a:t>
            </a:r>
            <a:r>
              <a:rPr lang="en-US" sz="1600" dirty="0" err="1" smtClean="0"/>
              <a:t>већи</a:t>
            </a:r>
            <a:r>
              <a:rPr lang="en-US" sz="1600" dirty="0" smtClean="0"/>
              <a:t> </a:t>
            </a:r>
            <a:r>
              <a:rPr lang="en-US" sz="1600" dirty="0" err="1" smtClean="0"/>
              <a:t>учинак</a:t>
            </a:r>
            <a:r>
              <a:rPr lang="en-US" sz="1600" dirty="0" smtClean="0"/>
              <a:t>, </a:t>
            </a:r>
            <a:r>
              <a:rPr lang="en-US" sz="1600" dirty="0" err="1" smtClean="0"/>
              <a:t>односно</a:t>
            </a:r>
            <a:r>
              <a:rPr lang="en-US" sz="1600" dirty="0" smtClean="0"/>
              <a:t> </a:t>
            </a:r>
            <a:r>
              <a:rPr lang="en-US" sz="1600" dirty="0" err="1" smtClean="0"/>
              <a:t>да</a:t>
            </a:r>
            <a:r>
              <a:rPr lang="en-US" sz="1600" dirty="0" smtClean="0"/>
              <a:t> </a:t>
            </a:r>
            <a:r>
              <a:rPr lang="en-US" sz="1600" dirty="0" err="1" smtClean="0"/>
              <a:t>му</a:t>
            </a:r>
            <a:r>
              <a:rPr lang="en-US" sz="1600" dirty="0" smtClean="0"/>
              <a:t> </a:t>
            </a:r>
            <a:r>
              <a:rPr lang="en-US" sz="1600" dirty="0" err="1" smtClean="0"/>
              <a:t>економичност</a:t>
            </a:r>
            <a:r>
              <a:rPr lang="en-US" sz="1600" dirty="0" smtClean="0"/>
              <a:t> </a:t>
            </a:r>
            <a:r>
              <a:rPr lang="en-US" sz="1600" dirty="0" err="1" smtClean="0"/>
              <a:t>буде</a:t>
            </a:r>
            <a:r>
              <a:rPr lang="en-US" sz="1600" dirty="0" smtClean="0"/>
              <a:t> </a:t>
            </a:r>
            <a:r>
              <a:rPr lang="en-US" sz="1600" dirty="0" err="1" smtClean="0"/>
              <a:t>што</a:t>
            </a:r>
            <a:r>
              <a:rPr lang="en-US" sz="1600" dirty="0" smtClean="0"/>
              <a:t> </a:t>
            </a:r>
            <a:r>
              <a:rPr lang="en-US" sz="1600" dirty="0" err="1" smtClean="0"/>
              <a:t>већа</a:t>
            </a:r>
            <a:r>
              <a:rPr lang="en-US" sz="1600" dirty="0" smtClean="0"/>
              <a:t>. </a:t>
            </a:r>
            <a:r>
              <a:rPr lang="sr-Cyrl-RS" sz="1600" dirty="0" smtClean="0"/>
              <a:t>*</a:t>
            </a:r>
            <a:r>
              <a:rPr lang="en-US" sz="1600" dirty="0" err="1" smtClean="0"/>
              <a:t>Повећање</a:t>
            </a:r>
            <a:r>
              <a:rPr lang="en-US" sz="1600" dirty="0" smtClean="0"/>
              <a:t> </a:t>
            </a:r>
            <a:r>
              <a:rPr lang="en-US" sz="1600" dirty="0" err="1" smtClean="0"/>
              <a:t>ефикасности</a:t>
            </a:r>
            <a:r>
              <a:rPr lang="en-US" sz="1600" dirty="0" smtClean="0"/>
              <a:t> </a:t>
            </a:r>
            <a:r>
              <a:rPr lang="en-US" sz="1600" dirty="0" err="1" smtClean="0"/>
              <a:t>пословања</a:t>
            </a:r>
            <a:r>
              <a:rPr lang="en-US" sz="1600" dirty="0" smtClean="0"/>
              <a:t> </a:t>
            </a:r>
            <a:r>
              <a:rPr lang="en-US" sz="1600" dirty="0" err="1" smtClean="0"/>
              <a:t>постиже</a:t>
            </a:r>
            <a:r>
              <a:rPr lang="en-US" sz="1600" dirty="0" smtClean="0"/>
              <a:t> </a:t>
            </a:r>
            <a:r>
              <a:rPr lang="en-US" sz="1600" dirty="0" err="1" smtClean="0"/>
              <a:t>се</a:t>
            </a:r>
            <a:r>
              <a:rPr lang="en-US" sz="1600" dirty="0" smtClean="0"/>
              <a:t> </a:t>
            </a:r>
            <a:r>
              <a:rPr lang="en-US" sz="1600" dirty="0" err="1" smtClean="0"/>
              <a:t>технолошким</a:t>
            </a:r>
            <a:r>
              <a:rPr lang="en-US" sz="1600" dirty="0" smtClean="0"/>
              <a:t> </a:t>
            </a:r>
            <a:r>
              <a:rPr lang="en-US" sz="1600" dirty="0" err="1" smtClean="0"/>
              <a:t>усавршавањима</a:t>
            </a:r>
            <a:r>
              <a:rPr lang="en-US" sz="1600" dirty="0" smtClean="0"/>
              <a:t>, </a:t>
            </a:r>
            <a:r>
              <a:rPr lang="en-US" sz="1600" dirty="0" err="1" smtClean="0"/>
              <a:t>разним</a:t>
            </a:r>
            <a:r>
              <a:rPr lang="en-US" sz="1600" dirty="0" smtClean="0"/>
              <a:t> </a:t>
            </a:r>
            <a:r>
              <a:rPr lang="en-US" sz="1600" dirty="0" err="1" smtClean="0"/>
              <a:t>врстама</a:t>
            </a:r>
            <a:r>
              <a:rPr lang="en-US" sz="1600" dirty="0" smtClean="0"/>
              <a:t> </a:t>
            </a:r>
            <a:r>
              <a:rPr lang="en-US" sz="1600" dirty="0" err="1" smtClean="0"/>
              <a:t>уштеда</a:t>
            </a:r>
            <a:r>
              <a:rPr lang="en-US" sz="1600" dirty="0" smtClean="0"/>
              <a:t>, </a:t>
            </a:r>
            <a:r>
              <a:rPr lang="en-US" sz="1600" dirty="0" err="1" smtClean="0"/>
              <a:t>унапређењем</a:t>
            </a:r>
            <a:r>
              <a:rPr lang="en-US" sz="1600" dirty="0" smtClean="0"/>
              <a:t> </a:t>
            </a:r>
            <a:r>
              <a:rPr lang="en-US" sz="1600" dirty="0" err="1" smtClean="0"/>
              <a:t>организације</a:t>
            </a:r>
            <a:r>
              <a:rPr lang="en-US" sz="1600" dirty="0" smtClean="0"/>
              <a:t> </a:t>
            </a:r>
            <a:r>
              <a:rPr lang="en-US" sz="1600" dirty="0" err="1" smtClean="0"/>
              <a:t>рада</a:t>
            </a:r>
            <a:r>
              <a:rPr lang="en-US" sz="1600" dirty="0" smtClean="0"/>
              <a:t> и </a:t>
            </a:r>
            <a:r>
              <a:rPr lang="en-US" sz="1600" dirty="0" err="1" smtClean="0"/>
              <a:t>сл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sr-Cyrl-RS" sz="1600" dirty="0" smtClean="0"/>
              <a:t>*</a:t>
            </a:r>
            <a:r>
              <a:rPr lang="en-US" sz="1600" dirty="0" smtClean="0"/>
              <a:t>У </a:t>
            </a:r>
            <a:r>
              <a:rPr lang="en-US" sz="1600" dirty="0" err="1" smtClean="0"/>
              <a:t>изразу</a:t>
            </a:r>
            <a:r>
              <a:rPr lang="en-US" sz="1600" dirty="0" smtClean="0"/>
              <a:t> </a:t>
            </a:r>
            <a:r>
              <a:rPr lang="en-US" sz="1600" dirty="0" err="1" smtClean="0"/>
              <a:t>економичности</a:t>
            </a:r>
            <a:r>
              <a:rPr lang="en-US" sz="1600" dirty="0" smtClean="0"/>
              <a:t> </a:t>
            </a:r>
            <a:r>
              <a:rPr lang="en-US" sz="1600" dirty="0" err="1" smtClean="0"/>
              <a:t>обухваћен</a:t>
            </a:r>
            <a:r>
              <a:rPr lang="en-US" sz="1600" dirty="0" smtClean="0"/>
              <a:t> </a:t>
            </a:r>
            <a:r>
              <a:rPr lang="en-US" sz="1600" dirty="0" err="1" smtClean="0"/>
              <a:t>је</a:t>
            </a:r>
            <a:r>
              <a:rPr lang="en-US" sz="1600" dirty="0" smtClean="0"/>
              <a:t> </a:t>
            </a:r>
            <a:r>
              <a:rPr lang="en-US" sz="1600" dirty="0" err="1" smtClean="0"/>
              <a:t>целокупан</a:t>
            </a:r>
            <a:r>
              <a:rPr lang="en-US" sz="1600" dirty="0" smtClean="0"/>
              <a:t> </a:t>
            </a:r>
            <a:r>
              <a:rPr lang="en-US" sz="1600" dirty="0" err="1" smtClean="0"/>
              <a:t>људски</a:t>
            </a:r>
            <a:r>
              <a:rPr lang="en-US" sz="1600" dirty="0" smtClean="0"/>
              <a:t> </a:t>
            </a:r>
            <a:r>
              <a:rPr lang="en-US" sz="1600" dirty="0" err="1" smtClean="0"/>
              <a:t>рад</a:t>
            </a:r>
            <a:r>
              <a:rPr lang="en-US" sz="1600" dirty="0" smtClean="0"/>
              <a:t> и </a:t>
            </a:r>
            <a:r>
              <a:rPr lang="en-US" sz="1600" dirty="0" err="1" smtClean="0"/>
              <a:t>зато</a:t>
            </a:r>
            <a:r>
              <a:rPr lang="en-US" sz="1600" dirty="0" smtClean="0"/>
              <a:t> </a:t>
            </a:r>
            <a:r>
              <a:rPr lang="en-US" sz="1600" dirty="0" err="1" smtClean="0"/>
              <a:t>је</a:t>
            </a:r>
            <a:r>
              <a:rPr lang="en-US" sz="1600" dirty="0" smtClean="0"/>
              <a:t> </a:t>
            </a:r>
            <a:r>
              <a:rPr lang="en-US" sz="1600" dirty="0" err="1" smtClean="0"/>
              <a:t>показатељ</a:t>
            </a:r>
            <a:r>
              <a:rPr lang="en-US" sz="1600" dirty="0" smtClean="0"/>
              <a:t> </a:t>
            </a:r>
            <a:r>
              <a:rPr lang="en-US" sz="1600" dirty="0" err="1" smtClean="0"/>
              <a:t>економичности</a:t>
            </a:r>
            <a:r>
              <a:rPr lang="en-US" sz="1600" dirty="0" smtClean="0"/>
              <a:t> </a:t>
            </a:r>
            <a:r>
              <a:rPr lang="en-US" sz="1600" dirty="0" err="1" smtClean="0"/>
              <a:t>најобухватније</a:t>
            </a:r>
            <a:r>
              <a:rPr lang="en-US" sz="1600" dirty="0" smtClean="0"/>
              <a:t> </a:t>
            </a:r>
            <a:r>
              <a:rPr lang="en-US" sz="1600" dirty="0" err="1" smtClean="0"/>
              <a:t>мерило</a:t>
            </a:r>
            <a:r>
              <a:rPr lang="en-US" sz="1600" dirty="0" smtClean="0"/>
              <a:t> </a:t>
            </a:r>
            <a:r>
              <a:rPr lang="en-US" sz="1600" dirty="0" err="1" smtClean="0"/>
              <a:t>пословног</a:t>
            </a:r>
            <a:r>
              <a:rPr lang="en-US" sz="1600" dirty="0" smtClean="0"/>
              <a:t> </a:t>
            </a:r>
            <a:r>
              <a:rPr lang="en-US" sz="1600" dirty="0" err="1" smtClean="0"/>
              <a:t>успеха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5" name="Down Arrow 4"/>
          <p:cNvSpPr/>
          <p:nvPr/>
        </p:nvSpPr>
        <p:spPr>
          <a:xfrm>
            <a:off x="1785918" y="5286388"/>
            <a:ext cx="48463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ПРИНЦИП ЕКОНОМИЧНОСТИ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-</a:t>
            </a:r>
            <a:r>
              <a:rPr lang="en-US" sz="1800" dirty="0" err="1" smtClean="0"/>
              <a:t>Економичност</a:t>
            </a:r>
            <a:r>
              <a:rPr lang="en-US" sz="1800" dirty="0" smtClean="0"/>
              <a:t> </a:t>
            </a:r>
            <a:r>
              <a:rPr lang="en-US" sz="1800" dirty="0" err="1" smtClean="0"/>
              <a:t>је</a:t>
            </a:r>
            <a:r>
              <a:rPr lang="en-US" sz="1800" dirty="0" smtClean="0"/>
              <a:t> </a:t>
            </a:r>
            <a:r>
              <a:rPr lang="en-US" sz="1800" dirty="0" err="1" smtClean="0"/>
              <a:t>комплекснији</a:t>
            </a:r>
            <a:r>
              <a:rPr lang="en-US" sz="1800" dirty="0" smtClean="0"/>
              <a:t> </a:t>
            </a:r>
            <a:r>
              <a:rPr lang="en-US" sz="1800" dirty="0" err="1" smtClean="0"/>
              <a:t>показатељ</a:t>
            </a:r>
            <a:r>
              <a:rPr lang="en-US" sz="1800" dirty="0" smtClean="0"/>
              <a:t> </a:t>
            </a:r>
            <a:r>
              <a:rPr lang="en-US" sz="1800" dirty="0" err="1" smtClean="0"/>
              <a:t>од</a:t>
            </a:r>
            <a:r>
              <a:rPr lang="en-US" sz="1800" dirty="0" smtClean="0"/>
              <a:t> </a:t>
            </a:r>
            <a:r>
              <a:rPr lang="en-US" sz="1800" dirty="0" err="1" smtClean="0"/>
              <a:t>продуктивности</a:t>
            </a:r>
            <a:r>
              <a:rPr lang="en-US" sz="1800" dirty="0" smtClean="0"/>
              <a:t> </a:t>
            </a:r>
            <a:r>
              <a:rPr lang="en-US" sz="1800" dirty="0" err="1" smtClean="0"/>
              <a:t>рада</a:t>
            </a:r>
            <a:r>
              <a:rPr lang="en-US" sz="1800" dirty="0" smtClean="0"/>
              <a:t>, </a:t>
            </a:r>
            <a:r>
              <a:rPr lang="en-US" sz="1800" dirty="0" err="1" smtClean="0"/>
              <a:t>јер</a:t>
            </a:r>
            <a:r>
              <a:rPr lang="en-US" sz="1800" dirty="0" smtClean="0"/>
              <a:t> </a:t>
            </a:r>
            <a:r>
              <a:rPr lang="en-US" sz="1800" dirty="0" err="1" smtClean="0"/>
              <a:t>обухвата</a:t>
            </a:r>
            <a:r>
              <a:rPr lang="en-US" sz="1800" dirty="0" smtClean="0"/>
              <a:t> </a:t>
            </a:r>
            <a:r>
              <a:rPr lang="en-US" sz="1800" dirty="0" err="1" smtClean="0"/>
              <a:t>рационалније</a:t>
            </a:r>
            <a:r>
              <a:rPr lang="en-US" sz="1800" dirty="0" smtClean="0"/>
              <a:t> </a:t>
            </a:r>
            <a:r>
              <a:rPr lang="en-US" sz="1800" dirty="0" err="1" smtClean="0"/>
              <a:t>кориштење</a:t>
            </a:r>
            <a:r>
              <a:rPr lang="en-US" sz="1800" dirty="0" smtClean="0"/>
              <a:t> </a:t>
            </a:r>
            <a:r>
              <a:rPr lang="en-US" sz="1800" dirty="0" err="1" smtClean="0"/>
              <a:t>не</a:t>
            </a:r>
            <a:r>
              <a:rPr lang="en-US" sz="1800" dirty="0" smtClean="0"/>
              <a:t> </a:t>
            </a:r>
            <a:r>
              <a:rPr lang="en-US" sz="1800" dirty="0" err="1" smtClean="0"/>
              <a:t>само</a:t>
            </a:r>
            <a:r>
              <a:rPr lang="en-US" sz="1800" dirty="0" smtClean="0"/>
              <a:t> </a:t>
            </a:r>
            <a:r>
              <a:rPr lang="en-US" sz="1800" dirty="0" err="1" smtClean="0"/>
              <a:t>живог</a:t>
            </a:r>
            <a:r>
              <a:rPr lang="en-US" sz="1800" dirty="0" smtClean="0"/>
              <a:t> </a:t>
            </a:r>
            <a:r>
              <a:rPr lang="en-US" sz="1800" dirty="0" err="1" smtClean="0"/>
              <a:t>рада</a:t>
            </a:r>
            <a:r>
              <a:rPr lang="en-US" sz="1800" dirty="0" smtClean="0"/>
              <a:t> </a:t>
            </a:r>
            <a:r>
              <a:rPr lang="en-US" sz="1800" dirty="0" err="1" smtClean="0"/>
              <a:t>већ</a:t>
            </a:r>
            <a:r>
              <a:rPr lang="en-US" sz="1800" dirty="0" smtClean="0"/>
              <a:t> и </a:t>
            </a:r>
            <a:r>
              <a:rPr lang="en-US" sz="1800" dirty="0" err="1" smtClean="0"/>
              <a:t>средстава</a:t>
            </a:r>
            <a:r>
              <a:rPr lang="en-US" sz="1800" dirty="0" smtClean="0"/>
              <a:t> </a:t>
            </a:r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r>
              <a:rPr lang="en-US" sz="1800" dirty="0" err="1" smtClean="0"/>
              <a:t>рад</a:t>
            </a:r>
            <a:r>
              <a:rPr lang="en-US" sz="1800" dirty="0" smtClean="0"/>
              <a:t> и </a:t>
            </a:r>
            <a:r>
              <a:rPr lang="en-US" sz="1800" dirty="0" err="1" smtClean="0"/>
              <a:t>предмета</a:t>
            </a:r>
            <a:r>
              <a:rPr lang="en-US" sz="1800" dirty="0" smtClean="0"/>
              <a:t> </a:t>
            </a:r>
            <a:r>
              <a:rPr lang="en-US" sz="1800" dirty="0" err="1" smtClean="0"/>
              <a:t>рада</a:t>
            </a:r>
            <a:r>
              <a:rPr lang="en-US" sz="1800" dirty="0" smtClean="0"/>
              <a:t>. </a:t>
            </a:r>
            <a:endParaRPr lang="sr-Cyrl-RS" sz="1800" dirty="0" smtClean="0"/>
          </a:p>
          <a:p>
            <a:r>
              <a:rPr lang="en-US" sz="1800" dirty="0" err="1" smtClean="0"/>
              <a:t>Принцип</a:t>
            </a:r>
            <a:r>
              <a:rPr lang="en-US" sz="1800" dirty="0" smtClean="0"/>
              <a:t> </a:t>
            </a:r>
            <a:r>
              <a:rPr lang="en-US" sz="1800" dirty="0" err="1" smtClean="0"/>
              <a:t>економичности</a:t>
            </a:r>
            <a:r>
              <a:rPr lang="en-US" sz="1800" dirty="0" smtClean="0"/>
              <a:t> </a:t>
            </a:r>
            <a:r>
              <a:rPr lang="en-US" sz="1800" dirty="0" err="1" smtClean="0"/>
              <a:t>је</a:t>
            </a:r>
            <a:r>
              <a:rPr lang="en-US" sz="1800" dirty="0" smtClean="0"/>
              <a:t> и </a:t>
            </a:r>
            <a:r>
              <a:rPr lang="en-US" sz="1800" dirty="0" err="1" smtClean="0"/>
              <a:t>парцијални</a:t>
            </a:r>
            <a:r>
              <a:rPr lang="en-US" sz="1800" dirty="0" smtClean="0"/>
              <a:t> </a:t>
            </a:r>
            <a:r>
              <a:rPr lang="en-US" sz="1800" dirty="0" err="1" smtClean="0"/>
              <a:t>економски</a:t>
            </a:r>
            <a:r>
              <a:rPr lang="en-US" sz="1800" dirty="0" smtClean="0"/>
              <a:t> </a:t>
            </a:r>
            <a:r>
              <a:rPr lang="en-US" sz="1800" dirty="0" err="1" smtClean="0"/>
              <a:t>принцип</a:t>
            </a:r>
            <a:r>
              <a:rPr lang="en-US" sz="1800" dirty="0" smtClean="0"/>
              <a:t>, </a:t>
            </a:r>
            <a:r>
              <a:rPr lang="en-US" sz="1800" dirty="0" err="1" smtClean="0"/>
              <a:t>јер</a:t>
            </a:r>
            <a:r>
              <a:rPr lang="en-US" sz="1800" dirty="0" smtClean="0"/>
              <a:t> </a:t>
            </a:r>
            <a:r>
              <a:rPr lang="en-US" sz="1800" dirty="0" err="1" smtClean="0"/>
              <a:t>по</a:t>
            </a:r>
            <a:r>
              <a:rPr lang="en-US" sz="1800" dirty="0" smtClean="0"/>
              <a:t> </a:t>
            </a:r>
            <a:r>
              <a:rPr lang="en-US" sz="1800" dirty="0" err="1" smtClean="0"/>
              <a:t>своме</a:t>
            </a:r>
            <a:r>
              <a:rPr lang="en-US" sz="1800" dirty="0" smtClean="0"/>
              <a:t> </a:t>
            </a:r>
            <a:r>
              <a:rPr lang="en-US" sz="1800" dirty="0" err="1" smtClean="0"/>
              <a:t>економском</a:t>
            </a:r>
            <a:r>
              <a:rPr lang="en-US" sz="1800" dirty="0" smtClean="0"/>
              <a:t> </a:t>
            </a:r>
            <a:r>
              <a:rPr lang="en-US" sz="1800" dirty="0" err="1" smtClean="0"/>
              <a:t>значењу</a:t>
            </a:r>
            <a:r>
              <a:rPr lang="en-US" sz="1800" dirty="0" smtClean="0"/>
              <a:t> </a:t>
            </a:r>
            <a:r>
              <a:rPr lang="en-US" sz="1800" dirty="0" err="1" smtClean="0"/>
              <a:t>доприноси</a:t>
            </a:r>
            <a:r>
              <a:rPr lang="en-US" sz="1800" dirty="0" smtClean="0"/>
              <a:t> </a:t>
            </a:r>
            <a:r>
              <a:rPr lang="en-US" sz="1800" dirty="0" err="1" smtClean="0"/>
              <a:t>остварењу</a:t>
            </a:r>
            <a:r>
              <a:rPr lang="en-US" sz="1800" dirty="0" smtClean="0"/>
              <a:t> </a:t>
            </a:r>
            <a:r>
              <a:rPr lang="en-US" sz="1800" dirty="0" err="1" smtClean="0"/>
              <a:t>основног</a:t>
            </a:r>
            <a:r>
              <a:rPr lang="en-US" sz="1800" dirty="0" smtClean="0"/>
              <a:t> </a:t>
            </a:r>
            <a:r>
              <a:rPr lang="en-US" sz="1800" dirty="0" err="1" smtClean="0"/>
              <a:t>економског</a:t>
            </a:r>
            <a:r>
              <a:rPr lang="en-US" sz="1800" dirty="0" smtClean="0"/>
              <a:t> </a:t>
            </a:r>
            <a:r>
              <a:rPr lang="en-US" sz="1800" dirty="0" err="1" smtClean="0"/>
              <a:t>принципа</a:t>
            </a:r>
            <a:r>
              <a:rPr lang="en-US" sz="1800" dirty="0" smtClean="0"/>
              <a:t> – </a:t>
            </a:r>
            <a:r>
              <a:rPr lang="en-US" sz="1800" dirty="0" err="1" smtClean="0"/>
              <a:t>остварење</a:t>
            </a:r>
            <a:r>
              <a:rPr lang="en-US" sz="1800" dirty="0" smtClean="0"/>
              <a:t> </a:t>
            </a:r>
            <a:r>
              <a:rPr lang="en-US" sz="1800" dirty="0" err="1" smtClean="0"/>
              <a:t>максималних</a:t>
            </a:r>
            <a:r>
              <a:rPr lang="en-US" sz="1800" dirty="0" smtClean="0"/>
              <a:t> </a:t>
            </a:r>
            <a:r>
              <a:rPr lang="en-US" sz="1800" dirty="0" err="1" smtClean="0"/>
              <a:t>резултата</a:t>
            </a:r>
            <a:r>
              <a:rPr lang="en-US" sz="1800" dirty="0" smtClean="0"/>
              <a:t> </a:t>
            </a:r>
            <a:r>
              <a:rPr lang="en-US" sz="1800" dirty="0" err="1" smtClean="0"/>
              <a:t>репродукције</a:t>
            </a:r>
            <a:r>
              <a:rPr lang="en-US" sz="1800" dirty="0" smtClean="0"/>
              <a:t> </a:t>
            </a:r>
            <a:r>
              <a:rPr lang="en-US" sz="1800" dirty="0" err="1" smtClean="0"/>
              <a:t>са</a:t>
            </a:r>
            <a:r>
              <a:rPr lang="en-US" sz="1800" dirty="0" smtClean="0"/>
              <a:t> </a:t>
            </a:r>
            <a:r>
              <a:rPr lang="en-US" sz="1800" dirty="0" err="1" smtClean="0"/>
              <a:t>минималним</a:t>
            </a:r>
            <a:r>
              <a:rPr lang="en-US" sz="1800" dirty="0" smtClean="0"/>
              <a:t> </a:t>
            </a:r>
            <a:r>
              <a:rPr lang="en-US" sz="1800" dirty="0" err="1" smtClean="0"/>
              <a:t>улагањима</a:t>
            </a:r>
            <a:r>
              <a:rPr lang="en-US" sz="1800" dirty="0" smtClean="0"/>
              <a:t>.</a:t>
            </a:r>
          </a:p>
          <a:p>
            <a:r>
              <a:rPr lang="sr-Cyrl-RS" sz="1800" dirty="0" smtClean="0"/>
              <a:t>КАО</a:t>
            </a: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r-Cyrl-RS" dirty="0" smtClean="0"/>
              <a:t>КАО  ПАРЦИЈАЛНИ  ЕКОНОМСКИ ПРИНЦИП</a:t>
            </a:r>
            <a:endParaRPr lang="en-US" dirty="0"/>
          </a:p>
        </p:txBody>
      </p:sp>
      <p:pic>
        <p:nvPicPr>
          <p:cNvPr id="5" name="Picture 4" descr="finansije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4714875"/>
            <a:ext cx="7500990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ФАКТОРИ ЕКОНОМИЧНОСТИ</a:t>
            </a:r>
            <a:r>
              <a:rPr lang="sr-Cyrl-RS" sz="2800" b="1" dirty="0" smtClean="0"/>
              <a:t>: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000" b="1" dirty="0" smtClean="0"/>
          </a:p>
          <a:p>
            <a:r>
              <a:rPr lang="en-US" sz="2000" dirty="0" smtClean="0"/>
              <a:t>-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све</a:t>
            </a:r>
            <a:r>
              <a:rPr lang="en-US" sz="2000" dirty="0" smtClean="0"/>
              <a:t> </a:t>
            </a:r>
            <a:r>
              <a:rPr lang="en-US" sz="2000" dirty="0" err="1" smtClean="0"/>
              <a:t>елементе</a:t>
            </a:r>
            <a:r>
              <a:rPr lang="en-US" sz="2000" dirty="0" smtClean="0"/>
              <a:t> </a:t>
            </a:r>
            <a:r>
              <a:rPr lang="en-US" sz="2000" dirty="0" err="1" smtClean="0"/>
              <a:t>економичности</a:t>
            </a:r>
            <a:r>
              <a:rPr lang="en-US" sz="2000" dirty="0" smtClean="0"/>
              <a:t> </a:t>
            </a:r>
            <a:r>
              <a:rPr lang="en-US" sz="2000" dirty="0" err="1" smtClean="0"/>
              <a:t>делују</a:t>
            </a:r>
            <a:r>
              <a:rPr lang="en-US" sz="2000" dirty="0" smtClean="0"/>
              <a:t> </a:t>
            </a:r>
            <a:r>
              <a:rPr lang="en-US" sz="2000" dirty="0" err="1" smtClean="0"/>
              <a:t>бројни</a:t>
            </a:r>
            <a:r>
              <a:rPr lang="en-US" sz="2000" dirty="0" smtClean="0"/>
              <a:t> </a:t>
            </a:r>
            <a:r>
              <a:rPr lang="en-US" sz="2000" dirty="0" err="1" smtClean="0"/>
              <a:t>фактори</a:t>
            </a:r>
            <a:r>
              <a:rPr lang="en-US" sz="2000" dirty="0" smtClean="0"/>
              <a:t>, </a:t>
            </a:r>
            <a:r>
              <a:rPr lang="en-US" sz="2000" dirty="0" err="1" smtClean="0"/>
              <a:t>понекад</a:t>
            </a:r>
            <a:r>
              <a:rPr lang="en-US" sz="2000" dirty="0" smtClean="0"/>
              <a:t> </a:t>
            </a:r>
            <a:r>
              <a:rPr lang="en-US" sz="2000" dirty="0" err="1" smtClean="0"/>
              <a:t>са</a:t>
            </a:r>
            <a:r>
              <a:rPr lang="en-US" sz="2000" dirty="0" smtClean="0"/>
              <a:t> </a:t>
            </a:r>
            <a:r>
              <a:rPr lang="en-US" sz="2000" dirty="0" err="1" smtClean="0"/>
              <a:t>различитим</a:t>
            </a:r>
            <a:r>
              <a:rPr lang="en-US" sz="2000" dirty="0" smtClean="0"/>
              <a:t> и </a:t>
            </a:r>
            <a:r>
              <a:rPr lang="en-US" sz="2000" dirty="0" err="1" smtClean="0"/>
              <a:t>супротним</a:t>
            </a:r>
            <a:r>
              <a:rPr lang="en-US" sz="2000" dirty="0" smtClean="0"/>
              <a:t> </a:t>
            </a:r>
            <a:r>
              <a:rPr lang="en-US" sz="2000" dirty="0" err="1" smtClean="0"/>
              <a:t>дејством</a:t>
            </a:r>
            <a:r>
              <a:rPr lang="en-US" sz="2000" dirty="0" smtClean="0"/>
              <a:t>. </a:t>
            </a:r>
            <a:r>
              <a:rPr lang="en-US" sz="2000" dirty="0" err="1" smtClean="0"/>
              <a:t>То</a:t>
            </a:r>
            <a:r>
              <a:rPr lang="en-US" sz="2000" dirty="0" smtClean="0"/>
              <a:t> </a:t>
            </a:r>
            <a:r>
              <a:rPr lang="en-US" sz="2000" dirty="0" err="1" smtClean="0"/>
              <a:t>су</a:t>
            </a:r>
            <a:r>
              <a:rPr lang="en-US" sz="2000" dirty="0" smtClean="0"/>
              <a:t> </a:t>
            </a:r>
            <a:r>
              <a:rPr lang="en-US" sz="2000" dirty="0" err="1" smtClean="0"/>
              <a:t>фактори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који</a:t>
            </a:r>
            <a:r>
              <a:rPr lang="en-US" sz="2000" dirty="0" smtClean="0"/>
              <a:t> </a:t>
            </a:r>
            <a:r>
              <a:rPr lang="en-US" sz="2000" dirty="0" err="1" smtClean="0"/>
              <a:t>дјелују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резултат</a:t>
            </a:r>
            <a:r>
              <a:rPr lang="en-US" sz="2000" dirty="0" smtClean="0"/>
              <a:t> (</a:t>
            </a:r>
            <a:r>
              <a:rPr lang="en-US" sz="2000" dirty="0" err="1" smtClean="0"/>
              <a:t>производњу</a:t>
            </a:r>
            <a:r>
              <a:rPr lang="en-US" sz="2000" dirty="0" smtClean="0"/>
              <a:t>), </a:t>
            </a:r>
            <a:r>
              <a:rPr lang="en-US" sz="2000" dirty="0" err="1" smtClean="0"/>
              <a:t>средства</a:t>
            </a:r>
            <a:r>
              <a:rPr lang="en-US" sz="2000" dirty="0" smtClean="0"/>
              <a:t>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 smtClean="0"/>
              <a:t>рад</a:t>
            </a:r>
            <a:r>
              <a:rPr lang="en-US" sz="2000" dirty="0" smtClean="0"/>
              <a:t>, </a:t>
            </a:r>
            <a:r>
              <a:rPr lang="en-US" sz="2000" dirty="0" err="1" smtClean="0"/>
              <a:t>предмете</a:t>
            </a:r>
            <a:r>
              <a:rPr lang="en-US" sz="2000" dirty="0" smtClean="0"/>
              <a:t> </a:t>
            </a:r>
            <a:r>
              <a:rPr lang="en-US" sz="2000" dirty="0" err="1" smtClean="0"/>
              <a:t>рада</a:t>
            </a:r>
            <a:r>
              <a:rPr lang="en-US" sz="2000" dirty="0" smtClean="0"/>
              <a:t> и </a:t>
            </a:r>
            <a:r>
              <a:rPr lang="en-US" sz="2000" dirty="0" err="1" smtClean="0"/>
              <a:t>радну</a:t>
            </a:r>
            <a:r>
              <a:rPr lang="en-US" sz="2000" dirty="0" smtClean="0"/>
              <a:t> </a:t>
            </a:r>
            <a:r>
              <a:rPr lang="en-US" sz="2000" dirty="0" err="1" smtClean="0"/>
              <a:t>снагу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-</a:t>
            </a:r>
            <a:r>
              <a:rPr lang="en-US" sz="2000" dirty="0" err="1" smtClean="0"/>
              <a:t>Фактори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који</a:t>
            </a:r>
            <a:r>
              <a:rPr lang="en-US" sz="2000" dirty="0" smtClean="0"/>
              <a:t> </a:t>
            </a:r>
            <a:r>
              <a:rPr lang="en-US" sz="2000" dirty="0" err="1" smtClean="0"/>
              <a:t>делују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продуктивност</a:t>
            </a:r>
            <a:r>
              <a:rPr lang="en-US" sz="2000" dirty="0" smtClean="0"/>
              <a:t> </a:t>
            </a:r>
            <a:r>
              <a:rPr lang="en-US" sz="2000" dirty="0" err="1" smtClean="0"/>
              <a:t>су</a:t>
            </a:r>
            <a:r>
              <a:rPr lang="en-US" sz="2000" dirty="0" smtClean="0"/>
              <a:t> </a:t>
            </a:r>
            <a:r>
              <a:rPr lang="en-US" sz="2000" dirty="0" err="1" smtClean="0"/>
              <a:t>истовремено</a:t>
            </a:r>
            <a:r>
              <a:rPr lang="en-US" sz="2000" dirty="0" smtClean="0"/>
              <a:t> и </a:t>
            </a:r>
            <a:r>
              <a:rPr lang="en-US" sz="2000" dirty="0" err="1" smtClean="0"/>
              <a:t>фактори</a:t>
            </a:r>
            <a:r>
              <a:rPr lang="en-US" sz="2000" dirty="0" smtClean="0"/>
              <a:t> </a:t>
            </a:r>
            <a:r>
              <a:rPr lang="en-US" sz="2000" dirty="0" err="1" smtClean="0"/>
              <a:t>економичности</a:t>
            </a:r>
            <a:r>
              <a:rPr lang="en-US" sz="2000" dirty="0" smtClean="0"/>
              <a:t>. </a:t>
            </a:r>
            <a:r>
              <a:rPr lang="en-US" sz="2000" dirty="0" err="1" smtClean="0"/>
              <a:t>Они</a:t>
            </a:r>
            <a:r>
              <a:rPr lang="en-US" sz="2000" dirty="0" smtClean="0"/>
              <a:t> </a:t>
            </a:r>
            <a:r>
              <a:rPr lang="en-US" sz="2000" dirty="0" err="1" smtClean="0"/>
              <a:t>су</a:t>
            </a:r>
            <a:r>
              <a:rPr lang="en-US" sz="2000" dirty="0" smtClean="0"/>
              <a:t> </a:t>
            </a:r>
            <a:r>
              <a:rPr lang="en-US" sz="2000" dirty="0" err="1" smtClean="0"/>
              <a:t>бројнији</a:t>
            </a:r>
            <a:r>
              <a:rPr lang="en-US" sz="2000" dirty="0" smtClean="0"/>
              <a:t>, </a:t>
            </a:r>
            <a:r>
              <a:rPr lang="en-US" sz="2000" dirty="0" err="1" smtClean="0"/>
              <a:t>јер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и </a:t>
            </a:r>
            <a:r>
              <a:rPr lang="en-US" sz="2000" dirty="0" err="1" smtClean="0"/>
              <a:t>економичност</a:t>
            </a:r>
            <a:r>
              <a:rPr lang="en-US" sz="2000" dirty="0" smtClean="0"/>
              <a:t> </a:t>
            </a:r>
            <a:r>
              <a:rPr lang="en-US" sz="2000" dirty="0" err="1" smtClean="0"/>
              <a:t>шири</a:t>
            </a:r>
            <a:r>
              <a:rPr lang="en-US" sz="2000" dirty="0" smtClean="0"/>
              <a:t> </a:t>
            </a:r>
            <a:r>
              <a:rPr lang="en-US" sz="2000" dirty="0" err="1" smtClean="0"/>
              <a:t>принцип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продуктивности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err="1" smtClean="0"/>
              <a:t>Факторе</a:t>
            </a:r>
            <a:r>
              <a:rPr lang="en-US" sz="2000" dirty="0" smtClean="0"/>
              <a:t> </a:t>
            </a:r>
            <a:r>
              <a:rPr lang="en-US" sz="2000" dirty="0" err="1" smtClean="0"/>
              <a:t>економичности</a:t>
            </a:r>
            <a:r>
              <a:rPr lang="en-US" sz="2000" dirty="0" smtClean="0"/>
              <a:t> </a:t>
            </a:r>
            <a:r>
              <a:rPr lang="en-US" sz="2000" dirty="0" err="1" smtClean="0"/>
              <a:t>са</a:t>
            </a:r>
            <a:r>
              <a:rPr lang="en-US" sz="2000" dirty="0" smtClean="0"/>
              <a:t> </a:t>
            </a:r>
            <a:r>
              <a:rPr lang="en-US" sz="2000" dirty="0" err="1" smtClean="0"/>
              <a:t>становишта</a:t>
            </a:r>
            <a:r>
              <a:rPr lang="en-US" sz="2000" dirty="0" smtClean="0"/>
              <a:t> </a:t>
            </a:r>
            <a:r>
              <a:rPr lang="en-US" sz="2000" dirty="0" err="1" smtClean="0"/>
              <a:t>њене</a:t>
            </a:r>
            <a:r>
              <a:rPr lang="en-US" sz="2000" dirty="0" smtClean="0"/>
              <a:t> </a:t>
            </a:r>
            <a:r>
              <a:rPr lang="en-US" sz="2000" dirty="0" err="1" smtClean="0"/>
              <a:t>условљености</a:t>
            </a:r>
            <a:r>
              <a:rPr lang="en-US" sz="2000" dirty="0" smtClean="0"/>
              <a:t> и </a:t>
            </a:r>
            <a:r>
              <a:rPr lang="en-US" sz="2000" dirty="0" err="1" smtClean="0"/>
              <a:t>динамике</a:t>
            </a:r>
            <a:r>
              <a:rPr lang="en-US" sz="2000" dirty="0" smtClean="0"/>
              <a:t> </a:t>
            </a:r>
            <a:r>
              <a:rPr lang="en-US" sz="2000" dirty="0" err="1" smtClean="0"/>
              <a:t>чине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i="1" dirty="0" smtClean="0"/>
              <a:t>- </a:t>
            </a:r>
            <a:r>
              <a:rPr lang="en-US" sz="2000" i="1" dirty="0" err="1" smtClean="0"/>
              <a:t>природни</a:t>
            </a:r>
            <a:r>
              <a:rPr lang="en-US" sz="2000" i="1" dirty="0" smtClean="0"/>
              <a:t>;</a:t>
            </a:r>
            <a:br>
              <a:rPr lang="en-US" sz="2000" i="1" dirty="0" smtClean="0"/>
            </a:br>
            <a:r>
              <a:rPr lang="en-US" sz="2000" i="1" dirty="0" smtClean="0"/>
              <a:t>- </a:t>
            </a:r>
            <a:r>
              <a:rPr lang="en-US" sz="2000" i="1" dirty="0" err="1" smtClean="0"/>
              <a:t>друштвени</a:t>
            </a:r>
            <a:r>
              <a:rPr lang="en-US" sz="2000" i="1" dirty="0" smtClean="0"/>
              <a:t>;</a:t>
            </a:r>
            <a:br>
              <a:rPr lang="en-US" sz="2000" i="1" dirty="0" smtClean="0"/>
            </a:br>
            <a:r>
              <a:rPr lang="en-US" sz="2000" i="1" dirty="0" smtClean="0"/>
              <a:t>- </a:t>
            </a:r>
            <a:r>
              <a:rPr lang="en-US" sz="2000" i="1" dirty="0" err="1" smtClean="0"/>
              <a:t>техничко</a:t>
            </a:r>
            <a:r>
              <a:rPr lang="en-US" sz="2000" i="1" dirty="0" smtClean="0"/>
              <a:t> – </a:t>
            </a:r>
            <a:r>
              <a:rPr lang="en-US" sz="2000" i="1" dirty="0" err="1" smtClean="0"/>
              <a:t>технолошки</a:t>
            </a:r>
            <a:r>
              <a:rPr lang="en-US" sz="2000" i="1" dirty="0" smtClean="0"/>
              <a:t>;</a:t>
            </a:r>
            <a:br>
              <a:rPr lang="en-US" sz="2000" i="1" dirty="0" smtClean="0"/>
            </a:br>
            <a:r>
              <a:rPr lang="en-US" sz="2000" i="1" dirty="0" smtClean="0"/>
              <a:t>- </a:t>
            </a:r>
            <a:r>
              <a:rPr lang="en-US" sz="2000" i="1" dirty="0" err="1" smtClean="0"/>
              <a:t>организациони</a:t>
            </a:r>
            <a:r>
              <a:rPr lang="en-US" sz="2000" i="1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2400" dirty="0" smtClean="0"/>
              <a:t>Домаћи задатак одговорите на питања и пошаљите као и до сада на </a:t>
            </a:r>
            <a:r>
              <a:rPr lang="sr-Latn-RS" sz="2400" dirty="0" smtClean="0"/>
              <a:t>classroom</a:t>
            </a:r>
            <a:r>
              <a:rPr lang="sr-Cyrl-RS" sz="2400" dirty="0" smtClean="0"/>
              <a:t>. Децо више пута сам вам поновила, не морате да преписујете лекције, али би било пожељно! Ваша повратна информација је садржна у домаћем задатку а онај ко и преписује само има додатну активност. 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481491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r-Cyrl-RS" sz="2800" dirty="0" smtClean="0"/>
              <a:t>Објасните појам принципа еконоичности</a:t>
            </a:r>
          </a:p>
          <a:p>
            <a:pPr marL="457200" indent="-457200">
              <a:buAutoNum type="arabicPeriod"/>
            </a:pPr>
            <a:r>
              <a:rPr lang="sr-Cyrl-RS" sz="2800" dirty="0" smtClean="0"/>
              <a:t>Појасните факторе принципа економичности</a:t>
            </a:r>
          </a:p>
          <a:p>
            <a:pPr marL="457200" indent="-457200">
              <a:buAutoNum type="arabicPeriod"/>
            </a:pPr>
            <a:r>
              <a:rPr lang="sr-Cyrl-RS" sz="2800" dirty="0" smtClean="0"/>
              <a:t>Анализирајте поделе економичности по критеријумима</a:t>
            </a:r>
          </a:p>
          <a:p>
            <a:pPr marL="457200" indent="-457200">
              <a:buAutoNum type="arabicPeriod"/>
            </a:pPr>
            <a:r>
              <a:rPr lang="sr-Cyrl-RS" sz="2800" dirty="0" smtClean="0"/>
              <a:t>Наведите начин обрачуна принципа економичности</a:t>
            </a:r>
            <a:endParaRPr lang="sr-Latn-RS" sz="2800" dirty="0" smtClean="0"/>
          </a:p>
          <a:p>
            <a:pPr marL="457200" indent="-457200"/>
            <a:r>
              <a:rPr lang="sr-Latn-RS" sz="2800" dirty="0" smtClean="0"/>
              <a:t>*</a:t>
            </a:r>
            <a:r>
              <a:rPr lang="sr-Cyrl-RS" sz="2800" dirty="0" smtClean="0"/>
              <a:t>СРЕЋАН РАД!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miley Face 3"/>
          <p:cNvSpPr/>
          <p:nvPr/>
        </p:nvSpPr>
        <p:spPr>
          <a:xfrm>
            <a:off x="714348" y="4857760"/>
            <a:ext cx="1700218" cy="157163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</TotalTime>
  <Words>307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Принцип пословања - економичност</vt:lpstr>
      <vt:lpstr>Појам економичности</vt:lpstr>
      <vt:lpstr>Начин обрачунавања економичности</vt:lpstr>
      <vt:lpstr>ПРИНЦИП ЕКОНОМИЧНОСТИ</vt:lpstr>
      <vt:lpstr>ФАКТОРИ ЕКОНОМИЧНОСТИ: </vt:lpstr>
      <vt:lpstr>Домаћи задатак одговорите на питања и пошаљите као и до сада на classroom. Децо више пута сам вам поновила, не морате да преписујете лекције, али би било пожељно! Ваша повратна информација је садржна у домаћем задатку а онај ко и преписује само има додатну активност. 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</dc:title>
  <dc:creator>new user</dc:creator>
  <cp:lastModifiedBy>new user</cp:lastModifiedBy>
  <cp:revision>5</cp:revision>
  <dcterms:created xsi:type="dcterms:W3CDTF">2020-04-16T18:30:37Z</dcterms:created>
  <dcterms:modified xsi:type="dcterms:W3CDTF">2020-04-20T16:06:29Z</dcterms:modified>
</cp:coreProperties>
</file>