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86019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602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01ACEE20-90B0-4DD9-AEFA-F66CE5EC2A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0729E-C44E-4CD7-9462-7F52FD0DA2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36268-067C-4FF7-9A46-C2D6E556C5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4254C-508F-4A20-A188-97CE7295FF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4F75B-EE67-48CC-9917-3D077DD51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E865C-DD6E-45F2-9919-F2952BCAD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C604C-F07B-4023-8E01-0FE5296688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73605-058E-49FE-80BF-39636EDE94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81656-85D6-49AF-A594-F3C1F787C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8A244-D121-4CCB-AF6A-6F03021AE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3D67F-CD46-4BD3-BF89-C692AA9B69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fld id="{B70B0CA9-211D-42F2-9B74-748A0F3D657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4999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85000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01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772400" cy="2043112"/>
          </a:xfrm>
        </p:spPr>
        <p:txBody>
          <a:bodyPr/>
          <a:lstStyle/>
          <a:p>
            <a:endParaRPr lang="en-US" sz="45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b="1"/>
              <a:t>REKLAMACIJA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2900"/>
              <a:t>Poslovno pismo kojim se rešava reklamacija ima sledeće elemente:</a:t>
            </a:r>
            <a:endParaRPr lang="en-US" sz="29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27088" y="1844675"/>
            <a:ext cx="7632700" cy="936625"/>
          </a:xfrm>
          <a:prstGeom prst="rect">
            <a:avLst/>
          </a:prstGeom>
          <a:solidFill>
            <a:schemeClr val="bg1"/>
          </a:solidFill>
          <a:ln w="571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Latn-CS" sz="2800" b="1"/>
              <a:t>Navode se razlozi zbog kojih je došlo do </a:t>
            </a:r>
          </a:p>
          <a:p>
            <a:pPr algn="ctr"/>
            <a:r>
              <a:rPr lang="sr-Latn-CS" sz="2800" b="1"/>
              <a:t>nedostatka</a:t>
            </a:r>
            <a:r>
              <a:rPr lang="sr-Latn-CS" sz="2800"/>
              <a:t>.</a:t>
            </a:r>
            <a:endParaRPr lang="en-US" sz="280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755650" y="3141663"/>
            <a:ext cx="7704138" cy="935037"/>
          </a:xfrm>
          <a:prstGeom prst="rect">
            <a:avLst/>
          </a:prstGeom>
          <a:solidFill>
            <a:schemeClr val="bg1"/>
          </a:solidFill>
          <a:ln w="57150" algn="ctr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Latn-CS" sz="2800" b="1"/>
              <a:t>Navode  se iznos, </a:t>
            </a:r>
          </a:p>
          <a:p>
            <a:pPr algn="ctr"/>
            <a:r>
              <a:rPr lang="sr-Latn-CS" sz="2800" b="1"/>
              <a:t>odobrenja i zaduženja (brojčano i slovima)</a:t>
            </a:r>
            <a:endParaRPr lang="en-US" sz="2800" b="1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827088" y="4652963"/>
            <a:ext cx="7632700" cy="1223962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Latn-CS" sz="3600" b="1"/>
              <a:t>Izvinjenje zbog nastale greške.</a:t>
            </a: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1748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1749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1750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Moguće rešenje reklamacije je:</a:t>
            </a: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sr-Latn-CS"/>
          </a:p>
          <a:p>
            <a:pPr>
              <a:lnSpc>
                <a:spcPct val="90000"/>
              </a:lnSpc>
            </a:pPr>
            <a:r>
              <a:rPr lang="sr-Latn-CS"/>
              <a:t>Novolat. Bonificatio (naknada, odšteta, popust u ceni)</a:t>
            </a:r>
          </a:p>
          <a:p>
            <a:pPr>
              <a:lnSpc>
                <a:spcPct val="90000"/>
              </a:lnSpc>
            </a:pPr>
            <a:r>
              <a:rPr lang="sr-Latn-CS"/>
              <a:t>Poslovno pismo koje se piše kao posledica </a:t>
            </a:r>
            <a:r>
              <a:rPr lang="sr-Latn-CS" b="1" u="sng"/>
              <a:t>manjkavosti</a:t>
            </a:r>
            <a:r>
              <a:rPr lang="sr-Latn-CS"/>
              <a:t>  u isporuci robe (</a:t>
            </a:r>
            <a:r>
              <a:rPr lang="sr-Latn-CS" b="1" u="sng"/>
              <a:t>kvaliteta robe</a:t>
            </a:r>
            <a:r>
              <a:rPr lang="sr-Latn-CS"/>
              <a:t>) pa se </a:t>
            </a:r>
            <a:r>
              <a:rPr lang="sr-Latn-CS" b="1" u="sng"/>
              <a:t>sniženjem cena</a:t>
            </a:r>
            <a:r>
              <a:rPr lang="sr-Latn-CS"/>
              <a:t> želi obaviti posao tako da obe strane budu zadovoljne.</a:t>
            </a:r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971550" y="1844675"/>
            <a:ext cx="6842125" cy="576263"/>
          </a:xfrm>
          <a:prstGeom prst="rect">
            <a:avLst/>
          </a:prstGeom>
          <a:solidFill>
            <a:schemeClr val="bg1"/>
          </a:solidFill>
          <a:ln w="57150" algn="ctr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r-Latn-CS" sz="4000" b="1"/>
              <a:t>BONIFIKACIJA</a:t>
            </a:r>
            <a:endParaRPr lang="en-US" sz="4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05000"/>
            <a:ext cx="8713787" cy="4332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sz="3600"/>
              <a:t>Poslovno pismo koje se piše </a:t>
            </a:r>
            <a:r>
              <a:rPr lang="sr-Latn-CS" sz="3600" b="1" u="sng"/>
              <a:t>zbog</a:t>
            </a:r>
            <a:r>
              <a:rPr lang="sr-Latn-CS" sz="3600" u="sng"/>
              <a:t> </a:t>
            </a:r>
            <a:r>
              <a:rPr lang="sr-Latn-CS" sz="3600" b="1" u="sng"/>
              <a:t>kašnjenja</a:t>
            </a:r>
            <a:r>
              <a:rPr lang="sr-Latn-CS" sz="3600"/>
              <a:t> u obavljanju posla.</a:t>
            </a:r>
          </a:p>
          <a:p>
            <a:pPr>
              <a:lnSpc>
                <a:spcPct val="90000"/>
              </a:lnSpc>
            </a:pPr>
            <a:r>
              <a:rPr lang="sr-Latn-CS" sz="3600"/>
              <a:t>Nalogodavac se </a:t>
            </a:r>
            <a:r>
              <a:rPr lang="sr-Latn-CS" sz="3600" b="1" u="sng"/>
              <a:t>ponovo obraća</a:t>
            </a:r>
            <a:r>
              <a:rPr lang="sr-Latn-CS" sz="3600"/>
              <a:t> poslovnom partneru da se njegov zahtev što pre realizuje.</a:t>
            </a:r>
          </a:p>
          <a:p>
            <a:pPr>
              <a:lnSpc>
                <a:spcPct val="90000"/>
              </a:lnSpc>
            </a:pPr>
            <a:r>
              <a:rPr lang="sr-Latn-CS" sz="3600"/>
              <a:t>npr. urgencija za isporuku robe, za hitno rešenje reklamacije, za izmirenje novčanih obaveza</a:t>
            </a:r>
            <a:r>
              <a:rPr lang="sr-Latn-CS" sz="2700"/>
              <a:t>...</a:t>
            </a:r>
            <a:endParaRPr lang="en-US" sz="270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755650" y="765175"/>
            <a:ext cx="7561263" cy="865188"/>
          </a:xfrm>
          <a:prstGeom prst="rect">
            <a:avLst/>
          </a:prstGeom>
          <a:solidFill>
            <a:schemeClr val="bg1"/>
          </a:solidFill>
          <a:ln w="57150" algn="ctr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r-Latn-CS" sz="4000" b="1"/>
              <a:t>URGENCIJA</a:t>
            </a:r>
            <a:endParaRPr lang="en-US" sz="4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9516"/>
            <a:ext cx="7696200" cy="1143000"/>
          </a:xfrm>
        </p:spPr>
        <p:txBody>
          <a:bodyPr/>
          <a:lstStyle/>
          <a:p>
            <a:r>
              <a:rPr lang="sr-Latn-RS" dirty="0" smtClean="0"/>
              <a:t>Zadaci za učenike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7696200" cy="5589240"/>
          </a:xfrm>
        </p:spPr>
        <p:txBody>
          <a:bodyPr/>
          <a:lstStyle/>
          <a:p>
            <a:r>
              <a:rPr lang="sr-Latn-RS" dirty="0" smtClean="0"/>
              <a:t>25. čas (23. mart 2020.) - </a:t>
            </a:r>
            <a:r>
              <a:rPr lang="sr-Latn-RS" b="1" dirty="0" smtClean="0"/>
              <a:t>Pismo o bonifikaciji</a:t>
            </a:r>
          </a:p>
          <a:p>
            <a:r>
              <a:rPr lang="sr-Latn-RS" dirty="0" smtClean="0"/>
              <a:t>-pronaći primer na internetu i poslati na e-mail nastavnika.</a:t>
            </a:r>
          </a:p>
          <a:p>
            <a:r>
              <a:rPr lang="sr-Latn-RS" dirty="0" smtClean="0"/>
              <a:t>26. čas (30. mart 2020.) – </a:t>
            </a:r>
            <a:r>
              <a:rPr lang="sr-Latn-RS" b="1" dirty="0" smtClean="0"/>
              <a:t>Urgencija</a:t>
            </a:r>
          </a:p>
          <a:p>
            <a:r>
              <a:rPr lang="sr-Latn-RS" dirty="0" smtClean="0"/>
              <a:t>- svaki učenik neka </a:t>
            </a:r>
            <a:r>
              <a:rPr lang="sr-Latn-RS" dirty="0" smtClean="0"/>
              <a:t>sastavi urgenciju </a:t>
            </a:r>
            <a:r>
              <a:rPr lang="sr-Latn-RS" dirty="0" smtClean="0"/>
              <a:t>po bilo kom </a:t>
            </a:r>
            <a:r>
              <a:rPr lang="sr-Latn-RS" dirty="0" smtClean="0"/>
              <a:t>osnovu (podaci prema izboru), i istu prosledi nastavniku </a:t>
            </a:r>
            <a:r>
              <a:rPr lang="sr-Latn-RS" dirty="0" smtClean="0"/>
              <a:t>na e-mail.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84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/>
              <a:t>REKLAMACIJA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11188" y="1916113"/>
            <a:ext cx="7921625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800" b="1" u="sng"/>
              <a:t>Poslovno pismo</a:t>
            </a:r>
            <a:r>
              <a:rPr lang="en-US" sz="4800"/>
              <a:t> koji kupac obave</a:t>
            </a:r>
            <a:r>
              <a:rPr lang="sr-Latn-CS" sz="4800"/>
              <a:t>štava prodavca o </a:t>
            </a:r>
            <a:r>
              <a:rPr lang="sr-Latn-CS" sz="4800" b="1" u="sng"/>
              <a:t>nedostacima</a:t>
            </a:r>
            <a:r>
              <a:rPr lang="sr-Latn-CS" sz="4800"/>
              <a:t> koji su utvrdjeni prilikom preuzimanja robe.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REKLAMACIJA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sz="3600"/>
              <a:t>Mora da bude </a:t>
            </a:r>
            <a:r>
              <a:rPr lang="sr-Latn-CS" sz="3600" u="sng"/>
              <a:t>pažljivo</a:t>
            </a:r>
            <a:r>
              <a:rPr lang="sr-Latn-CS" sz="3600"/>
              <a:t>, </a:t>
            </a:r>
            <a:r>
              <a:rPr lang="sr-Latn-CS" sz="3600" u="sng"/>
              <a:t>odmereno</a:t>
            </a:r>
            <a:r>
              <a:rPr lang="sr-Latn-CS" sz="3600"/>
              <a:t> i </a:t>
            </a:r>
            <a:r>
              <a:rPr lang="sr-Latn-CS" sz="3600" u="sng"/>
              <a:t>taktično sastavljena</a:t>
            </a:r>
            <a:r>
              <a:rPr lang="sr-Latn-CS" sz="3600"/>
              <a:t>.</a:t>
            </a:r>
          </a:p>
          <a:p>
            <a:r>
              <a:rPr lang="sr-Latn-CS" sz="3600"/>
              <a:t>Svaka konstatacija nepravilnosti mora da bude </a:t>
            </a:r>
            <a:r>
              <a:rPr lang="sr-Latn-CS" sz="4000" b="1"/>
              <a:t>dokumentovana</a:t>
            </a:r>
            <a:r>
              <a:rPr lang="sr-Latn-CS" sz="3600"/>
              <a:t>.</a:t>
            </a:r>
          </a:p>
          <a:p>
            <a:r>
              <a:rPr lang="sr-Latn-CS" sz="3600"/>
              <a:t>Piše se na osnovu </a:t>
            </a:r>
            <a:r>
              <a:rPr lang="sr-Latn-CS" sz="4000" b="1"/>
              <a:t>komisijskog zapisnika.</a:t>
            </a:r>
            <a:endParaRPr lang="en-US" sz="4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4000"/>
              <a:t>Najčešće se reklamacije pišu zbog</a:t>
            </a:r>
            <a:r>
              <a:rPr lang="sr-Latn-CS" sz="2900"/>
              <a:t>:</a:t>
            </a:r>
            <a:endParaRPr lang="en-US" sz="29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sz="3600" b="1"/>
              <a:t>Manje prispele robe</a:t>
            </a:r>
          </a:p>
          <a:p>
            <a:r>
              <a:rPr lang="sr-Latn-CS" sz="3600" b="1"/>
              <a:t>Više prispele robe</a:t>
            </a:r>
          </a:p>
          <a:p>
            <a:r>
              <a:rPr lang="sr-Latn-CS" sz="3600" b="1"/>
              <a:t>Lošeg kvaliteta robe</a:t>
            </a:r>
          </a:p>
          <a:p>
            <a:r>
              <a:rPr lang="sr-Latn-CS" sz="3600" b="1"/>
              <a:t>Oštećenja ili kvara robe</a:t>
            </a:r>
          </a:p>
          <a:p>
            <a:r>
              <a:rPr lang="sr-Latn-CS" sz="3600" b="1"/>
              <a:t>Zamene vrste robe</a:t>
            </a:r>
          </a:p>
          <a:p>
            <a:r>
              <a:rPr lang="sr-Latn-CS" sz="3600" b="1"/>
              <a:t>Pogrešnog fakturisanja i sl.</a:t>
            </a: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4000"/>
              <a:t>Elementi reklamacije</a:t>
            </a:r>
            <a:endParaRPr lang="en-US" sz="400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773488" cy="4038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70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067175" y="1905000"/>
            <a:ext cx="4391025" cy="4038600"/>
          </a:xfrm>
        </p:spPr>
        <p:txBody>
          <a:bodyPr/>
          <a:lstStyle/>
          <a:p>
            <a:r>
              <a:rPr lang="sr-Latn-CS" sz="3600"/>
              <a:t>Poziv na nalaz pri preuzimanju robe i na to kakva je roba trebalo da prispe prema važećoj dokumentaciji.</a:t>
            </a:r>
            <a:endParaRPr lang="en-US" sz="3600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1258888" y="2492375"/>
            <a:ext cx="2592387" cy="223202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Latn-CS" sz="4000">
                <a:solidFill>
                  <a:schemeClr val="folHlink"/>
                </a:solidFill>
              </a:rPr>
              <a:t>UVOD</a:t>
            </a:r>
            <a:endParaRPr lang="en-US" sz="40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4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4000"/>
              <a:t>Elementi</a:t>
            </a:r>
            <a:r>
              <a:rPr lang="sr-Latn-CS"/>
              <a:t> </a:t>
            </a:r>
            <a:r>
              <a:rPr lang="sr-Latn-CS" sz="4000"/>
              <a:t>reklamacije</a:t>
            </a:r>
            <a:endParaRPr lang="en-US" sz="400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773488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84713" y="1905000"/>
            <a:ext cx="3773487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Latn-CS" sz="3200"/>
              <a:t>Detaljno se obrazlaže </a:t>
            </a:r>
            <a:r>
              <a:rPr lang="sr-Latn-CS" sz="3200" b="1"/>
              <a:t>razlog </a:t>
            </a:r>
            <a:r>
              <a:rPr lang="sr-Latn-CS" sz="3200"/>
              <a:t>reklamacije</a:t>
            </a:r>
          </a:p>
          <a:p>
            <a:pPr>
              <a:lnSpc>
                <a:spcPct val="80000"/>
              </a:lnSpc>
            </a:pPr>
            <a:r>
              <a:rPr lang="sr-Latn-CS" sz="3200"/>
              <a:t>Tačno se navodi u čemu je </a:t>
            </a:r>
            <a:r>
              <a:rPr lang="sr-Latn-CS" sz="3200" b="1"/>
              <a:t>nedostatak</a:t>
            </a:r>
            <a:r>
              <a:rPr lang="sr-Latn-CS" sz="3200"/>
              <a:t>.</a:t>
            </a:r>
          </a:p>
          <a:p>
            <a:pPr>
              <a:lnSpc>
                <a:spcPct val="80000"/>
              </a:lnSpc>
            </a:pPr>
            <a:r>
              <a:rPr lang="sr-Latn-CS" sz="3200"/>
              <a:t>Predlaže se </a:t>
            </a:r>
            <a:r>
              <a:rPr lang="sr-Latn-CS" sz="3200" b="1"/>
              <a:t>način</a:t>
            </a:r>
            <a:r>
              <a:rPr lang="sr-Latn-CS" sz="3200"/>
              <a:t> kako da se greška ispravi</a:t>
            </a:r>
            <a:r>
              <a:rPr lang="sr-Latn-CS" sz="2000"/>
              <a:t>.</a:t>
            </a:r>
            <a:endParaRPr lang="en-US" sz="2000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971550" y="2420938"/>
            <a:ext cx="2663825" cy="2663825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Latn-CS" sz="4000">
                <a:solidFill>
                  <a:schemeClr val="folHlink"/>
                </a:solidFill>
              </a:rPr>
              <a:t>Sadržaj</a:t>
            </a:r>
            <a:endParaRPr lang="en-US" sz="40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5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4000"/>
              <a:t>Elementi reklamacije</a:t>
            </a:r>
            <a:endParaRPr lang="en-US" sz="400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773488" cy="4038600"/>
          </a:xfrm>
        </p:spPr>
        <p:txBody>
          <a:bodyPr/>
          <a:lstStyle/>
          <a:p>
            <a:endParaRPr lang="en-US" sz="270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84713" y="1905000"/>
            <a:ext cx="3773487" cy="4038600"/>
          </a:xfrm>
        </p:spPr>
        <p:txBody>
          <a:bodyPr/>
          <a:lstStyle/>
          <a:p>
            <a:r>
              <a:rPr lang="sr-Latn-CS" sz="3600"/>
              <a:t>Izražava se nada da se može naći rešenje spora na način pogodan za obe strane</a:t>
            </a:r>
            <a:r>
              <a:rPr lang="sr-Latn-CS" sz="4000"/>
              <a:t>.</a:t>
            </a:r>
            <a:endParaRPr lang="en-US" sz="4000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900113" y="2636838"/>
            <a:ext cx="2735262" cy="2663825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Latn-CS" sz="4000">
                <a:solidFill>
                  <a:schemeClr val="folHlink"/>
                </a:solidFill>
              </a:rPr>
              <a:t>Zaključak</a:t>
            </a:r>
            <a:endParaRPr lang="en-US" sz="40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66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REŠAVANJE REKLAMACIJE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3600"/>
              <a:t>je postupak u kome prodavac sve navode </a:t>
            </a:r>
            <a:r>
              <a:rPr lang="sr-Latn-CS" sz="3600" u="sng"/>
              <a:t>proverava, traži i pronalazi uzroke</a:t>
            </a:r>
            <a:r>
              <a:rPr lang="sr-Latn-CS" sz="3600"/>
              <a:t> zbog kojih je došlo do razlike u </a:t>
            </a:r>
            <a:r>
              <a:rPr lang="sr-Latn-CS" sz="3600" b="1"/>
              <a:t>kvantitetu</a:t>
            </a:r>
            <a:r>
              <a:rPr lang="sr-Latn-CS" sz="3600"/>
              <a:t> ili </a:t>
            </a:r>
            <a:r>
              <a:rPr lang="sr-Latn-CS" sz="3600" b="1"/>
              <a:t>kvalitetu</a:t>
            </a:r>
            <a:r>
              <a:rPr lang="sr-Latn-CS" sz="360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r-Latn-CS" sz="3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3600"/>
              <a:t>Reklamacija se može </a:t>
            </a:r>
            <a:r>
              <a:rPr lang="sr-Latn-CS" sz="3600" b="1"/>
              <a:t>prihvatiti</a:t>
            </a:r>
            <a:r>
              <a:rPr lang="sr-Latn-CS" sz="3600"/>
              <a:t> ili </a:t>
            </a:r>
            <a:r>
              <a:rPr lang="sr-Latn-CS" sz="3600" b="1"/>
              <a:t>odbiti</a:t>
            </a:r>
            <a:r>
              <a:rPr lang="sr-Latn-CS" sz="3600"/>
              <a:t>.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REŠAVANJE REKLAMACIJE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sz="3600"/>
              <a:t>Cilj je da se problem reši na </a:t>
            </a:r>
            <a:r>
              <a:rPr lang="sr-Latn-CS" sz="3600" b="1"/>
              <a:t>najpovoljniji način</a:t>
            </a:r>
          </a:p>
          <a:p>
            <a:pPr>
              <a:buFont typeface="Wingdings" pitchFamily="2" charset="2"/>
              <a:buNone/>
            </a:pPr>
            <a:r>
              <a:rPr lang="sr-Latn-CS" sz="3600"/>
              <a:t> za prodavca i kupca.</a:t>
            </a:r>
          </a:p>
          <a:p>
            <a:pPr>
              <a:buFont typeface="Wingdings" pitchFamily="2" charset="2"/>
              <a:buNone/>
            </a:pPr>
            <a:endParaRPr lang="sr-Latn-CS"/>
          </a:p>
          <a:p>
            <a:r>
              <a:rPr lang="sr-Latn-CS" sz="3600"/>
              <a:t>Samo kod neosnovane reklamacije pokreće se sudski spor.</a:t>
            </a:r>
            <a:endParaRPr lang="en-US" sz="3600"/>
          </a:p>
        </p:txBody>
      </p:sp>
      <p:pic>
        <p:nvPicPr>
          <p:cNvPr id="30727" name="Picture 7" descr="MCj028743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4868863"/>
            <a:ext cx="2479675" cy="1435100"/>
          </a:xfrm>
          <a:prstGeom prst="rect">
            <a:avLst/>
          </a:prstGeom>
          <a:noFill/>
        </p:spPr>
      </p:pic>
      <p:pic>
        <p:nvPicPr>
          <p:cNvPr id="30728" name="Picture 8" descr="MCj044037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1844675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87</TotalTime>
  <Words>383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Studio</vt:lpstr>
      <vt:lpstr>PowerPoint Presentation</vt:lpstr>
      <vt:lpstr>REKLAMACIJA</vt:lpstr>
      <vt:lpstr>REKLAMACIJA</vt:lpstr>
      <vt:lpstr>Najčešće se reklamacije pišu zbog:</vt:lpstr>
      <vt:lpstr>Elementi reklamacije</vt:lpstr>
      <vt:lpstr>Elementi reklamacije</vt:lpstr>
      <vt:lpstr>Elementi reklamacije</vt:lpstr>
      <vt:lpstr>REŠAVANJE REKLAMACIJE</vt:lpstr>
      <vt:lpstr>REŠAVANJE REKLAMACIJE</vt:lpstr>
      <vt:lpstr>Poslovno pismo kojim se rešava reklamacija ima sledeće elemente:</vt:lpstr>
      <vt:lpstr>Moguće rešenje reklamacije je:</vt:lpstr>
      <vt:lpstr>PowerPoint Presentation</vt:lpstr>
      <vt:lpstr>Zadaci za učenike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REKLAMACIJA</dc:title>
  <dc:creator>Sanja</dc:creator>
  <cp:lastModifiedBy>Stepanic</cp:lastModifiedBy>
  <cp:revision>4</cp:revision>
  <dcterms:created xsi:type="dcterms:W3CDTF">2010-03-06T16:34:02Z</dcterms:created>
  <dcterms:modified xsi:type="dcterms:W3CDTF">2020-03-21T13:47:05Z</dcterms:modified>
</cp:coreProperties>
</file>